
<file path=[Content_Types].xml><?xml version="1.0" encoding="utf-8"?>
<Types xmlns="http://schemas.openxmlformats.org/package/2006/content-types">
  <Default Extension="rels" ContentType="application/vnd.openxmlformats-package.relationships+xml"/>
  <Default Extension="jpeg" ContentType="image/jpeg"/>
  <Default Extension="wdp" ContentType="image/vnd.ms-photo"/>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6.12.1.0-->
<p:presentation xmlns:r="http://schemas.openxmlformats.org/officeDocument/2006/relationships" xmlns:a="http://schemas.openxmlformats.org/drawingml/2006/main" xmlns:p="http://schemas.openxmlformats.org/presentationml/2006/main" saveSubsetFonts="1" autoCompressPictures="0">
  <p:sldMasterIdLst>
    <p:sldMasterId id="2147483998" r:id="rId1"/>
  </p:sldMasterIdLst>
  <p:notesMasterIdLst>
    <p:notesMasterId r:id="rId2"/>
  </p:notesMasterIdLst>
  <p:sldIdLst>
    <p:sldId id="256" r:id="rId3"/>
    <p:sldId id="257" r:id="rId4"/>
    <p:sldId id="288" r:id="rId5"/>
    <p:sldId id="281" r:id="rId6"/>
    <p:sldId id="264" r:id="rId7"/>
    <p:sldId id="290" r:id="rId8"/>
    <p:sldId id="291" r:id="rId9"/>
    <p:sldId id="274" r:id="rId10"/>
    <p:sldId id="267" r:id="rId11"/>
    <p:sldId id="292" r:id="rId12"/>
    <p:sldId id="293" r:id="rId13"/>
    <p:sldId id="295" r:id="rId14"/>
    <p:sldId id="268" r:id="rId15"/>
    <p:sldId id="262" r:id="rId16"/>
    <p:sldId id="300" r:id="rId17"/>
    <p:sldId id="261" r:id="rId18"/>
    <p:sldId id="273" r:id="rId19"/>
    <p:sldId id="277" r:id="rId20"/>
    <p:sldId id="278" r:id="rId21"/>
    <p:sldId id="301" r:id="rId22"/>
    <p:sldId id="285" r:id="rId23"/>
    <p:sldId id="279" r:id="rId24"/>
    <p:sldId id="280" r:id="rId25"/>
    <p:sldId id="296" r:id="rId26"/>
    <p:sldId id="302" r:id="rId27"/>
    <p:sldId id="303" r:id="rId28"/>
    <p:sldId id="304" r:id="rId29"/>
    <p:sldId id="305" r:id="rId30"/>
    <p:sldId id="263" r:id="rId31"/>
    <p:sldId id="306" r:id="rId32"/>
    <p:sldId id="307" r:id="rId33"/>
  </p:sldIdLst>
  <p:sldSz cx="12192000" cy="6858000"/>
  <p:notesSz cx="6858000" cy="9144000"/>
  <p:custDataLst>
    <p:tags r:id="rId3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Designformatvorlage 1 - Akz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fill>
          <a:solidFill>
            <a:schemeClr val="accent4">
              <a:alpha val="40000"/>
            </a:schemeClr>
          </a:solidFill>
        </a:fill>
      </a:tcStyle>
    </a:band1H>
    <a:band1V>
      <a:tcStyle>
        <a:tcBdr>
          <a:top>
            <a:lnRef idx="1">
              <a:schemeClr val="accent4"/>
            </a:lnRef>
          </a:top>
          <a:bottom>
            <a:lnRef idx="1">
              <a:schemeClr val="accent4"/>
            </a:lnRef>
          </a:bottom>
        </a:tcBdr>
        <a:fill>
          <a:solidFill>
            <a:schemeClr val="accent4">
              <a:alpha val="40000"/>
            </a:schemeClr>
          </a:solidFill>
        </a:fill>
      </a:tcStyle>
    </a:band1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88"/>
    <p:restoredTop sz="94812"/>
  </p:normalViewPr>
  <p:slideViewPr>
    <p:cSldViewPr snapToGrid="0" snapToObjects="1">
      <p:cViewPr varScale="1">
        <p:scale>
          <a:sx n="109" d="100"/>
          <a:sy n="109" d="100"/>
        </p:scale>
        <p:origin x="642" y="96"/>
      </p:cViewPr>
      <p:guideLst>
        <p:guide orient="horz" pos="2160"/>
        <p:guide pos="3840"/>
      </p:guideLst>
    </p:cSldViewPr>
  </p:slideViewPr>
  <p:notesTextViewPr>
    <p:cViewPr>
      <p:scale>
        <a:sx n="1" d="1"/>
        <a:sy n="1" d="1"/>
      </p:scale>
      <p:origin x="0" y="0"/>
    </p:cViewPr>
  </p:notesTextViewPr>
  <p:notesViewPr>
    <p:cSldViewPr>
      <p:cViewPr>
        <p:scale>
          <a:sx n="0" d="100"/>
          <a:sy n="0"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tags" Target="tags/tag1.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charts/_rels/chart1.xml.rels>&#65279;<?xml version="1.0" encoding="utf-8" standalone="yes"?><Relationships xmlns="http://schemas.openxmlformats.org/package/2006/relationships"><Relationship Id="rId1" Type="http://schemas.openxmlformats.org/officeDocument/2006/relationships/oleObject" Target="Mappe1" TargetMode="External" /><Relationship Id="rId2" Type="http://schemas.microsoft.com/office/2011/relationships/chartColorStyle" Target="colors1.xml" /><Relationship Id="rId3" Type="http://schemas.microsoft.com/office/2011/relationships/chartStyle" Target="style1.xml" /></Relationships>
</file>

<file path=ppt/charts/chart1.xml><?xml version="1.0" encoding="utf-8"?>
<c:chartSpace xmlns:a="http://schemas.openxmlformats.org/drawingml/2006/main" xmlns:r="http://schemas.openxmlformats.org/officeDocument/2006/relationships" xmlns:c="http://schemas.openxmlformats.org/drawingml/20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ineChart>
        <c:grouping/>
        <c:varyColors val="0"/>
        <c:ser>
          <c:idx val="0"/>
          <c:order val="0"/>
          <c:tx>
            <c:strRef>
              <c:f>'Exporter only ID'!$P$1</c:f>
              <c:strCache>
                <c:ptCount val="1"/>
                <c:pt idx="0">
                  <c:v>Exports reported </c:v>
                </c:pt>
              </c:strCache>
            </c:strRef>
          </c:tx>
          <c:spPr>
            <a:ln w="28575" cap="rnd">
              <a:solidFill>
                <a:schemeClr val="accent1">
                  <a:lumMod val="60000"/>
                  <a:lumOff val="40000"/>
                </a:schemeClr>
              </a:solidFill>
              <a:round/>
            </a:ln>
            <a:effectLst/>
          </c:spPr>
          <c:marker>
            <c:symbol val="none"/>
          </c:marker>
          <c:cat>
            <c:numRef>
              <c:f>'Exporter only ID'!$O$2:$O$17</c:f>
              <c:numCache>
                <c:formatCode>General</c:formatCode>
                <c:ptCount val="16"/>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pt idx="15">
                  <c:v>2018</c:v>
                </c:pt>
              </c:numCache>
            </c:numRef>
          </c:cat>
          <c:val>
            <c:numRef>
              <c:f>'Exporter only ID'!$P$2:$P$17</c:f>
              <c:numCache>
                <c:formatCode>General</c:formatCode>
                <c:ptCount val="16"/>
                <c:pt idx="0">
                  <c:v>114</c:v>
                </c:pt>
                <c:pt idx="1">
                  <c:v>221</c:v>
                </c:pt>
                <c:pt idx="2">
                  <c:v>286</c:v>
                </c:pt>
                <c:pt idx="3">
                  <c:v>303</c:v>
                </c:pt>
                <c:pt idx="4">
                  <c:v>198</c:v>
                </c:pt>
                <c:pt idx="5">
                  <c:v>218</c:v>
                </c:pt>
                <c:pt idx="6">
                  <c:v>308</c:v>
                </c:pt>
                <c:pt idx="7">
                  <c:v>368</c:v>
                </c:pt>
                <c:pt idx="8">
                  <c:v>453</c:v>
                </c:pt>
                <c:pt idx="9">
                  <c:v>378</c:v>
                </c:pt>
                <c:pt idx="10">
                  <c:v>209</c:v>
                </c:pt>
                <c:pt idx="11">
                  <c:v>336</c:v>
                </c:pt>
                <c:pt idx="12">
                  <c:v>330</c:v>
                </c:pt>
                <c:pt idx="13">
                  <c:v>306</c:v>
                </c:pt>
                <c:pt idx="14">
                  <c:v>167</c:v>
                </c:pt>
                <c:pt idx="15">
                  <c:v>0</c:v>
                </c:pt>
              </c:numCache>
            </c:numRef>
          </c:val>
          <c:smooth val="0"/>
          <c:extLst>
            <c:ext xmlns:c16="http://schemas.microsoft.com/office/drawing/2014/chart" uri="{C3380CC4-5D6E-409C-BE32-E72D297353CC}">
              <c16:uniqueId val="{00000000-2E95-214C-90EC-3B8776EC7A7C}"/>
            </c:ext>
          </c:extLst>
        </c:ser>
        <c:ser>
          <c:idx val="1"/>
          <c:order val="1"/>
          <c:tx>
            <c:strRef>
              <c:f>'Exporter only ID'!$Q$1</c:f>
              <c:strCache>
                <c:ptCount val="1"/>
                <c:pt idx="0">
                  <c:v>Imports reported </c:v>
                </c:pt>
              </c:strCache>
            </c:strRef>
          </c:tx>
          <c:spPr>
            <a:ln w="28575" cap="rnd">
              <a:solidFill>
                <a:schemeClr val="accent3">
                  <a:lumMod val="60000"/>
                  <a:lumOff val="40000"/>
                </a:schemeClr>
              </a:solidFill>
              <a:round/>
            </a:ln>
            <a:effectLst/>
          </c:spPr>
          <c:marker>
            <c:symbol val="none"/>
          </c:marker>
          <c:cat>
            <c:numRef>
              <c:f>'Exporter only ID'!$O$2:$O$17</c:f>
              <c:numCache>
                <c:formatCode>General</c:formatCode>
                <c:ptCount val="16"/>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pt idx="15">
                  <c:v>2018</c:v>
                </c:pt>
              </c:numCache>
            </c:numRef>
          </c:cat>
          <c:val>
            <c:numRef>
              <c:f>'Exporter only ID'!$Q$2:$Q$17</c:f>
              <c:numCache>
                <c:formatCode>General</c:formatCode>
                <c:ptCount val="16"/>
                <c:pt idx="0">
                  <c:v>76</c:v>
                </c:pt>
                <c:pt idx="1">
                  <c:v>82</c:v>
                </c:pt>
                <c:pt idx="2">
                  <c:v>112</c:v>
                </c:pt>
                <c:pt idx="3">
                  <c:v>213</c:v>
                </c:pt>
                <c:pt idx="4">
                  <c:v>125</c:v>
                </c:pt>
                <c:pt idx="5">
                  <c:v>130</c:v>
                </c:pt>
                <c:pt idx="6">
                  <c:v>225</c:v>
                </c:pt>
                <c:pt idx="7">
                  <c:v>216</c:v>
                </c:pt>
                <c:pt idx="8">
                  <c:v>139</c:v>
                </c:pt>
                <c:pt idx="9">
                  <c:v>120</c:v>
                </c:pt>
                <c:pt idx="10">
                  <c:v>124</c:v>
                </c:pt>
                <c:pt idx="11">
                  <c:v>141</c:v>
                </c:pt>
                <c:pt idx="12">
                  <c:v>160</c:v>
                </c:pt>
                <c:pt idx="13">
                  <c:v>159</c:v>
                </c:pt>
                <c:pt idx="14">
                  <c:v>73</c:v>
                </c:pt>
                <c:pt idx="15">
                  <c:v>18</c:v>
                </c:pt>
              </c:numCache>
            </c:numRef>
          </c:val>
          <c:smooth val="0"/>
          <c:extLst>
            <c:ext xmlns:c16="http://schemas.microsoft.com/office/drawing/2014/chart" uri="{C3380CC4-5D6E-409C-BE32-E72D297353CC}">
              <c16:uniqueId val="{00000001-2E95-214C-90EC-3B8776EC7A7C}"/>
            </c:ext>
          </c:extLst>
        </c:ser>
        <c:dLbls>
          <c:showLegendKey val="0"/>
          <c:showVal val="0"/>
          <c:showCatName val="0"/>
          <c:showSerName val="0"/>
          <c:showPercent val="0"/>
          <c:showBubbleSize val="0"/>
          <c:showLeaderLines val="0"/>
        </c:dLbls>
        <c:axId val="602271944"/>
        <c:axId val="602279704"/>
      </c:lineChart>
      <c:catAx>
        <c:axId val="602271944"/>
        <c:scaling>
          <c:orientation/>
        </c:scaling>
        <c:delete val="0"/>
        <c:axPos val="b"/>
        <c:numFmt formatCode="General" sourceLinked="1"/>
        <c:majorTickMark val="in"/>
        <c:minorTickMark val="none"/>
        <c:spPr>
          <a:noFill/>
          <a:ln w="9525" cap="flat" cmpd="sng" algn="ctr">
            <a:solidFill>
              <a:schemeClr val="tx1">
                <a:lumMod val="15000"/>
                <a:lumOff val="85000"/>
              </a:schemeClr>
            </a:solidFill>
            <a:round/>
          </a:ln>
          <a:effectLst/>
        </c:spPr>
        <c:txPr>
          <a:bodyPr rot="-60000000" spcFirstLastPara="1" vertOverflow="ellipsis" vert="horz" wrap="square" anchor="ctr" anchorCtr="1"/>
          <a:p>
            <a:pPr>
              <a:defRPr sz="900" b="0" i="0" u="none" strike="noStrike" kern="1200" baseline="0" smtId="4294967295">
                <a:solidFill>
                  <a:schemeClr val="tx1">
                    <a:lumMod val="65000"/>
                    <a:lumOff val="35000"/>
                  </a:schemeClr>
                </a:solidFill>
                <a:latin typeface="+mn-lt"/>
                <a:ea typeface="+mn-ea"/>
                <a:cs typeface="+mn-cs"/>
              </a:defRPr>
            </a:pPr>
            <a:endParaRPr lang="fr-FR"/>
          </a:p>
        </c:txPr>
        <c:crossAx val="602279704"/>
        <c:crosses val="autoZero"/>
        <c:auto val="0"/>
        <c:lblAlgn val="ctr"/>
        <c:lblOffset/>
        <c:noMultiLvlLbl val="0"/>
      </c:catAx>
      <c:valAx>
        <c:axId val="602279704"/>
        <c:scaling>
          <c:orientation/>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spPr>
          <a:noFill/>
          <a:ln>
            <a:noFill/>
          </a:ln>
          <a:effectLst/>
        </c:spPr>
        <c:txPr>
          <a:bodyPr rot="-60000000" spcFirstLastPara="1" vertOverflow="ellipsis" vert="horz" wrap="square" anchor="ctr" anchorCtr="1"/>
          <a:p>
            <a:pPr>
              <a:defRPr sz="900" b="0" i="0" u="none" strike="noStrike" kern="1200" baseline="0" smtId="4294967295">
                <a:solidFill>
                  <a:schemeClr val="tx1">
                    <a:lumMod val="65000"/>
                    <a:lumOff val="35000"/>
                  </a:schemeClr>
                </a:solidFill>
                <a:latin typeface="+mn-lt"/>
                <a:ea typeface="+mn-ea"/>
                <a:cs typeface="+mn-cs"/>
              </a:defRPr>
            </a:pPr>
            <a:endParaRPr lang="fr-FR"/>
          </a:p>
        </c:txPr>
        <c:crossAx val="602271944"/>
        <c:crosses val="autoZero"/>
        <c:crossBetween val="midCat"/>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p>
      <a:pPr>
        <a:defRPr/>
      </a:pPr>
      <a:endParaRPr lang="fr-FR"/>
    </a:p>
  </c:txPr>
  <c:externalData r:id="rId1">
    <c:autoUpdate val="0"/>
  </c:externalData>
</c:chartSpace>
</file>

<file path=ppt/charts/colors1.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a="http://schemas.openxmlformats.org/drawingml/2006/main" xmlns:r="http://schemas.openxmlformats.org/officeDocument/2006/relationships" xmlns:cs="http://schemas.microsoft.com/office/drawing/2012/chartStyle"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a:effectLst/>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a="http://schemas.openxmlformats.org/drawingml/2006/main" xmlns:dgm="http://schemas.openxmlformats.org/drawingml/2006/diagram"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a="http://schemas.openxmlformats.org/drawingml/2006/main" xmlns:dgm="http://schemas.openxmlformats.org/drawingml/2006/diagram"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a="http://schemas.openxmlformats.org/drawingml/2006/main" xmlns:r="http://schemas.openxmlformats.org/officeDocument/2006/relationships" xmlns:dgm="http://schemas.openxmlformats.org/drawingml/2006/diagram">
  <dgm:ptLst>
    <dgm:pt modelId="{7E55A9CC-85F2-414D-857B-2AE2BCE0AF1A}" type="doc">
      <dgm:prSet loTypeId="urn:microsoft.com/office/officeart/2009/3/layout/DescendingProcess" loCatId="" qsTypeId="urn:microsoft.com/office/officeart/2005/8/quickstyle/simple1" qsCatId="simple" csTypeId="urn:microsoft.com/office/officeart/2005/8/colors/accent1_2" csCatId="accent1" phldr="1"/>
      <dgm:spPr/>
      <dgm:t>
        <a:bodyPr/>
        <a:lstStyle/>
        <a:p>
          <a:endParaRPr lang="de-DE"/>
        </a:p>
      </dgm:t>
    </dgm:pt>
    <dgm:pt modelId="{692676BA-2E40-9941-9456-BD08D47A1B58}" type="parTrans" cxnId="{9AB309DF-D8A5-41C0-9579-B14CBCD20A4A}">
      <dgm:prSet/>
      <dgm:spPr/>
      <dgm:t>
        <a:bodyPr/>
        <a:lstStyle/>
        <a:p>
          <a:endParaRPr lang="de-DE"/>
        </a:p>
      </dgm:t>
    </dgm:pt>
    <dgm:pt modelId="{726A5A02-F231-1943-82D7-A0F59251C80C}">
      <dgm:prSet phldrT="[Text]" custT="1"/>
      <dgm:spPr/>
      <dgm:t>
        <a:bodyPr/>
        <a:lstStyle/>
        <a:p>
          <a:r>
            <a:rPr lang="de-DE" sz="1800" b="0"/>
            <a:t>Human population</a:t>
          </a:r>
        </a:p>
      </dgm:t>
    </dgm:pt>
    <dgm:pt modelId="{9410F23A-F134-A04C-A6BA-8D87E89A3880}" type="sibTrans" cxnId="{9AB309DF-D8A5-41C0-9579-B14CBCD20A4A}">
      <dgm:prSet/>
      <dgm:spPr/>
      <dgm:t>
        <a:bodyPr/>
        <a:lstStyle/>
        <a:p>
          <a:endParaRPr lang="de-DE"/>
        </a:p>
      </dgm:t>
    </dgm:pt>
    <dgm:pt modelId="{B4B67C38-265A-384F-9722-E05A831F31AD}" type="parTrans" cxnId="{75ADE2EE-6AD3-40BF-865E-CDB157D9710F}">
      <dgm:prSet/>
      <dgm:spPr/>
      <dgm:t>
        <a:bodyPr/>
        <a:lstStyle/>
        <a:p>
          <a:endParaRPr lang="de-DE"/>
        </a:p>
      </dgm:t>
    </dgm:pt>
    <dgm:pt modelId="{16C1FD28-AB94-0F41-9FA5-432ABCD4254C}">
      <dgm:prSet phldrT="[Text]" custT="1"/>
      <dgm:spPr/>
      <dgm:t>
        <a:bodyPr/>
        <a:lstStyle/>
        <a:p>
          <a:r>
            <a:rPr lang="de-DE" sz="1400"/>
            <a:t>Habitat loss (logging, spread of infrastructure and settlements, agriculture) </a:t>
          </a:r>
        </a:p>
      </dgm:t>
    </dgm:pt>
    <dgm:pt modelId="{A9CAAD9D-B2FE-2347-A22A-ABB384296CC4}" type="sibTrans" cxnId="{75ADE2EE-6AD3-40BF-865E-CDB157D9710F}">
      <dgm:prSet/>
      <dgm:spPr/>
      <dgm:t>
        <a:bodyPr/>
        <a:lstStyle/>
        <a:p>
          <a:endParaRPr lang="de-DE"/>
        </a:p>
      </dgm:t>
    </dgm:pt>
    <dgm:pt modelId="{D8C60F1D-97EE-1843-9CE6-B330D5D57CDC}" type="parTrans" cxnId="{D1D0F831-C54D-4A66-A82F-8CCE4F2F261D}">
      <dgm:prSet/>
      <dgm:spPr/>
      <dgm:t>
        <a:bodyPr/>
        <a:lstStyle/>
        <a:p>
          <a:endParaRPr lang="de-DE"/>
        </a:p>
      </dgm:t>
    </dgm:pt>
    <dgm:pt modelId="{5BB28C44-22EF-C44E-B8CA-04FFF270B231}">
      <dgm:prSet phldrT="[Text]" custT="1"/>
      <dgm:spPr/>
      <dgm:t>
        <a:bodyPr/>
        <a:lstStyle/>
        <a:p>
          <a:r>
            <a:rPr lang="de-DE" sz="1400"/>
            <a:t>Pollution</a:t>
          </a:r>
        </a:p>
      </dgm:t>
    </dgm:pt>
    <dgm:pt modelId="{BDDD742D-9D6C-1E4B-BBA6-5CEE16EBFE95}" type="sibTrans" cxnId="{D1D0F831-C54D-4A66-A82F-8CCE4F2F261D}">
      <dgm:prSet/>
      <dgm:spPr/>
      <dgm:t>
        <a:bodyPr/>
        <a:lstStyle/>
        <a:p>
          <a:endParaRPr lang="de-DE"/>
        </a:p>
      </dgm:t>
    </dgm:pt>
    <dgm:pt modelId="{AC9D813C-E7C7-974D-A3D2-11B7219E7E89}" type="parTrans" cxnId="{B7EEFEC5-F020-4214-AF55-A681297D1B74}">
      <dgm:prSet/>
      <dgm:spPr/>
      <dgm:t>
        <a:bodyPr/>
        <a:lstStyle/>
        <a:p>
          <a:endParaRPr lang="de-DE"/>
        </a:p>
      </dgm:t>
    </dgm:pt>
    <dgm:pt modelId="{DA9439ED-C3E6-AB44-9C43-92B33D8EE7E9}">
      <dgm:prSet phldrT="[Text]" custT="1"/>
      <dgm:spPr/>
      <dgm:t>
        <a:bodyPr/>
        <a:lstStyle/>
        <a:p>
          <a:r>
            <a:rPr lang="de-DE" sz="1400" err="1"/>
            <a:t>Climate change</a:t>
          </a:r>
        </a:p>
      </dgm:t>
    </dgm:pt>
    <dgm:pt modelId="{38D18D34-DDCE-774D-8956-21C48E4F346A}" type="sibTrans" cxnId="{B7EEFEC5-F020-4214-AF55-A681297D1B74}">
      <dgm:prSet/>
      <dgm:spPr/>
      <dgm:t>
        <a:bodyPr/>
        <a:lstStyle/>
        <a:p>
          <a:endParaRPr lang="de-DE"/>
        </a:p>
      </dgm:t>
    </dgm:pt>
    <dgm:pt modelId="{51A9AC2A-F49F-044D-9AB8-349C0A0947D9}" type="parTrans" cxnId="{D01829C4-565E-431E-9D93-0B6A29F4222E}">
      <dgm:prSet/>
      <dgm:spPr/>
      <dgm:t>
        <a:bodyPr/>
        <a:lstStyle/>
        <a:p>
          <a:endParaRPr lang="de-DE"/>
        </a:p>
      </dgm:t>
    </dgm:pt>
    <dgm:pt modelId="{BC17D924-D8F5-0841-A781-A0B1AD2F4546}">
      <dgm:prSet phldrT="[Text]" custT="1"/>
      <dgm:spPr/>
      <dgm:t>
        <a:bodyPr/>
        <a:lstStyle/>
        <a:p>
          <a:r>
            <a:rPr lang="de-DE" sz="1400" err="1"/>
            <a:t>Exploitation</a:t>
          </a:r>
        </a:p>
      </dgm:t>
    </dgm:pt>
    <dgm:pt modelId="{D930DCCE-744A-1E41-A967-E84ED9B0E73F}" type="sibTrans" cxnId="{D01829C4-565E-431E-9D93-0B6A29F4222E}">
      <dgm:prSet/>
      <dgm:spPr/>
      <dgm:t>
        <a:bodyPr/>
        <a:lstStyle/>
        <a:p>
          <a:endParaRPr lang="de-DE"/>
        </a:p>
      </dgm:t>
    </dgm:pt>
    <dgm:pt modelId="{0F855EC9-1207-7941-BB01-2B73BCD360E9}" type="parTrans" cxnId="{7379233E-F62A-469C-B04B-211253F32B93}">
      <dgm:prSet/>
      <dgm:spPr/>
      <dgm:t>
        <a:bodyPr/>
        <a:lstStyle/>
        <a:p>
          <a:endParaRPr lang="de-DE"/>
        </a:p>
      </dgm:t>
    </dgm:pt>
    <dgm:pt modelId="{CD6A4DE1-C4B4-FD4D-AB99-523E78E21F57}">
      <dgm:prSet phldrT="[Text]"/>
      <dgm:spPr/>
      <dgm:t>
        <a:bodyPr/>
        <a:lstStyle/>
        <a:p>
          <a:endParaRPr lang="de-DE"/>
        </a:p>
      </dgm:t>
    </dgm:pt>
    <dgm:pt modelId="{3F420317-EA45-BC44-95FA-050AC9F28670}" type="sibTrans" cxnId="{7379233E-F62A-469C-B04B-211253F32B93}">
      <dgm:prSet/>
      <dgm:spPr/>
      <dgm:t>
        <a:bodyPr/>
        <a:lstStyle/>
        <a:p>
          <a:endParaRPr lang="de-DE"/>
        </a:p>
      </dgm:t>
    </dgm:pt>
    <dgm:pt modelId="{D6C2944C-822F-5F4A-AC48-CD2DF61A14F8}" type="pres">
      <dgm:prSet presAssocID="{7E55A9CC-85F2-414D-857B-2AE2BCE0AF1A}" presName="Name0">
        <dgm:presLayoutVars>
          <dgm:chMax val="7"/>
          <dgm:chPref val="5"/>
        </dgm:presLayoutVars>
      </dgm:prSet>
      <dgm:spPr/>
      <dgm:t>
        <a:bodyPr/>
        <a:lstStyle/>
        <a:p/>
      </dgm:t>
    </dgm:pt>
    <dgm:pt modelId="{B6B33B2E-7D60-3E44-ABF0-529610DB3E04}" type="pres">
      <dgm:prSet presAssocID="{7E55A9CC-85F2-414D-857B-2AE2BCE0AF1A}" presName="arrowNode" presStyleLbl="node1" presStyleCnt="1"/>
      <dgm:spPr/>
      <dgm:t>
        <a:bodyPr/>
        <a:lstStyle/>
        <a:p/>
      </dgm:t>
    </dgm:pt>
    <dgm:pt modelId="{CE413B9F-8EDD-B942-9D3F-8312A693D5A3}" type="pres">
      <dgm:prSet presAssocID="{726A5A02-F231-1943-82D7-A0F59251C80C}" presName="txNode1" presStyleLbl="revTx" presStyleCnt="6" custScaleX="168324" custLinFactNeighborX="-22567">
        <dgm:presLayoutVars>
          <dgm:bulletEnabled val="1"/>
        </dgm:presLayoutVars>
      </dgm:prSet>
      <dgm:spPr/>
      <dgm:t>
        <a:bodyPr/>
        <a:lstStyle/>
        <a:p/>
      </dgm:t>
    </dgm:pt>
    <dgm:pt modelId="{17451A1B-D135-8B4C-93DF-537CDBC3915E}" type="pres">
      <dgm:prSet presAssocID="{16C1FD28-AB94-0F41-9FA5-432ABCD4254C}" presName="txNode2" presStyleLbl="revTx" presStyleIdx="1" presStyleCnt="6" custScaleX="224120" custLinFactNeighborX="40953" custLinFactNeighborY="-21279">
        <dgm:presLayoutVars>
          <dgm:bulletEnabled val="1"/>
        </dgm:presLayoutVars>
      </dgm:prSet>
      <dgm:spPr/>
      <dgm:t>
        <a:bodyPr/>
        <a:lstStyle/>
        <a:p/>
      </dgm:t>
    </dgm:pt>
    <dgm:pt modelId="{234C4ADA-3571-5A49-A6EA-D3D4A9B96EDA}" type="pres">
      <dgm:prSet presAssocID="{A9CAAD9D-B2FE-2347-A22A-ABB384296CC4}" presName="dotNode2"/>
      <dgm:spPr/>
      <dgm:t>
        <a:bodyPr/>
        <a:lstStyle/>
        <a:p/>
      </dgm:t>
    </dgm:pt>
    <dgm:pt modelId="{AB4163D1-2F5F-EA4D-B0D5-FEA50E53788E}" type="pres">
      <dgm:prSet presAssocID="{A9CAAD9D-B2FE-2347-A22A-ABB384296CC4}" presName="dotRepeatNode" presStyleLbl="fgShp" presStyleCnt="4"/>
      <dgm:spPr/>
      <dgm:t>
        <a:bodyPr/>
        <a:lstStyle/>
        <a:p/>
      </dgm:t>
    </dgm:pt>
    <dgm:pt modelId="{F6FCD7A5-325D-5F4D-9EFF-0CB136D0E022}" type="pres">
      <dgm:prSet presAssocID="{5BB28C44-22EF-C44E-B8CA-04FFF270B231}" presName="txNode3" presStyleLbl="revTx" presStyleIdx="2" presStyleCnt="6" custScaleX="101620" custLinFactNeighborX="3271" custLinFactNeighborY="896">
        <dgm:presLayoutVars>
          <dgm:bulletEnabled val="1"/>
        </dgm:presLayoutVars>
      </dgm:prSet>
      <dgm:spPr/>
      <dgm:t>
        <a:bodyPr/>
        <a:lstStyle/>
        <a:p/>
      </dgm:t>
    </dgm:pt>
    <dgm:pt modelId="{3BB40089-7678-0D41-A002-CA09969CF391}" type="pres">
      <dgm:prSet presAssocID="{BDDD742D-9D6C-1E4B-BBA6-5CEE16EBFE95}" presName="dotNode3"/>
      <dgm:spPr/>
      <dgm:t>
        <a:bodyPr/>
        <a:lstStyle/>
        <a:p/>
      </dgm:t>
    </dgm:pt>
    <dgm:pt modelId="{A6A1E232-303C-A741-B7AD-593E7D90324B}" type="pres">
      <dgm:prSet presAssocID="{BDDD742D-9D6C-1E4B-BBA6-5CEE16EBFE95}" presName="dotRepeatNode" presStyleLbl="fgShp" presStyleIdx="1" presStyleCnt="4"/>
      <dgm:spPr/>
      <dgm:t>
        <a:bodyPr/>
        <a:lstStyle/>
        <a:p/>
      </dgm:t>
    </dgm:pt>
    <dgm:pt modelId="{1104094D-4682-2D4E-ADE1-016016FC276C}" type="pres">
      <dgm:prSet presAssocID="{DA9439ED-C3E6-AB44-9C43-92B33D8EE7E9}" presName="txNode4" presStyleLbl="revTx" presStyleIdx="3" presStyleCnt="6" custScaleX="134646" custLinFactNeighborX="11341" custLinFactNeighborY="-7404">
        <dgm:presLayoutVars>
          <dgm:bulletEnabled val="1"/>
        </dgm:presLayoutVars>
      </dgm:prSet>
      <dgm:spPr/>
      <dgm:t>
        <a:bodyPr/>
        <a:lstStyle/>
        <a:p/>
      </dgm:t>
    </dgm:pt>
    <dgm:pt modelId="{246A4E48-CB20-EB46-A017-4E2274769414}" type="pres">
      <dgm:prSet presAssocID="{38D18D34-DDCE-774D-8956-21C48E4F346A}" presName="dotNode4"/>
      <dgm:spPr/>
      <dgm:t>
        <a:bodyPr/>
        <a:lstStyle/>
        <a:p/>
      </dgm:t>
    </dgm:pt>
    <dgm:pt modelId="{4A10A23B-0CAC-0C46-ACCB-90E5880C1428}" type="pres">
      <dgm:prSet presAssocID="{38D18D34-DDCE-774D-8956-21C48E4F346A}" presName="dotRepeatNode" presStyleLbl="fgShp" presStyleIdx="2" presStyleCnt="4"/>
      <dgm:spPr/>
      <dgm:t>
        <a:bodyPr/>
        <a:lstStyle/>
        <a:p/>
      </dgm:t>
    </dgm:pt>
    <dgm:pt modelId="{0844C3BB-8BF6-D44E-88F8-B92733770A27}" type="pres">
      <dgm:prSet presAssocID="{BC17D924-D8F5-0841-A781-A0B1AD2F4546}" presName="txNode5" presStyleLbl="revTx" presStyleIdx="4" presStyleCnt="6">
        <dgm:presLayoutVars>
          <dgm:bulletEnabled val="1"/>
        </dgm:presLayoutVars>
      </dgm:prSet>
      <dgm:spPr/>
      <dgm:t>
        <a:bodyPr/>
        <a:lstStyle/>
        <a:p/>
      </dgm:t>
    </dgm:pt>
    <dgm:pt modelId="{1B48CF18-16C1-4942-87AA-3F29675C613B}" type="pres">
      <dgm:prSet presAssocID="{D930DCCE-744A-1E41-A967-E84ED9B0E73F}" presName="dotNode5"/>
      <dgm:spPr/>
      <dgm:t>
        <a:bodyPr/>
        <a:lstStyle/>
        <a:p/>
      </dgm:t>
    </dgm:pt>
    <dgm:pt modelId="{1F22AD02-7B18-B743-BDC0-B1C0DCDDFBDF}" type="pres">
      <dgm:prSet presAssocID="{D930DCCE-744A-1E41-A967-E84ED9B0E73F}" presName="dotRepeatNode" presStyleLbl="fgShp" presStyleIdx="3" presStyleCnt="4"/>
      <dgm:spPr/>
      <dgm:t>
        <a:bodyPr/>
        <a:lstStyle/>
        <a:p/>
      </dgm:t>
    </dgm:pt>
    <dgm:pt modelId="{939FBEB7-DE2C-294E-A258-A8FBB96A5180}" type="pres">
      <dgm:prSet presAssocID="{CD6A4DE1-C4B4-FD4D-AB99-523E78E21F57}" presName="txNode6" presStyleLbl="revTx" presStyleIdx="5" presStyleCnt="6" custScaleX="134646" custLinFactNeighborX="20797">
        <dgm:presLayoutVars>
          <dgm:bulletEnabled val="1"/>
        </dgm:presLayoutVars>
      </dgm:prSet>
      <dgm:spPr/>
      <dgm:t>
        <a:bodyPr/>
        <a:lstStyle/>
        <a:p/>
      </dgm:t>
    </dgm:pt>
  </dgm:ptLst>
  <dgm:cxnLst>
    <dgm:cxn modelId="{9AB309DF-D8A5-41C0-9579-B14CBCD20A4A}" srcId="{7E55A9CC-85F2-414D-857B-2AE2BCE0AF1A}" destId="{726A5A02-F231-1943-82D7-A0F59251C80C}" srcOrd="0" destOrd="0" parTransId="{692676BA-2E40-9941-9456-BD08D47A1B58}" sibTransId="{9410F23A-F134-A04C-A6BA-8D87E89A3880}"/>
    <dgm:cxn modelId="{75ADE2EE-6AD3-40BF-865E-CDB157D9710F}" srcId="{7E55A9CC-85F2-414D-857B-2AE2BCE0AF1A}" destId="{16C1FD28-AB94-0F41-9FA5-432ABCD4254C}" srcOrd="1" destOrd="0" parTransId="{B4B67C38-265A-384F-9722-E05A831F31AD}" sibTransId="{A9CAAD9D-B2FE-2347-A22A-ABB384296CC4}"/>
    <dgm:cxn modelId="{D1D0F831-C54D-4A66-A82F-8CCE4F2F261D}" srcId="{7E55A9CC-85F2-414D-857B-2AE2BCE0AF1A}" destId="{5BB28C44-22EF-C44E-B8CA-04FFF270B231}" srcOrd="2" destOrd="0" parTransId="{D8C60F1D-97EE-1843-9CE6-B330D5D57CDC}" sibTransId="{BDDD742D-9D6C-1E4B-BBA6-5CEE16EBFE95}"/>
    <dgm:cxn modelId="{B7EEFEC5-F020-4214-AF55-A681297D1B74}" srcId="{7E55A9CC-85F2-414D-857B-2AE2BCE0AF1A}" destId="{DA9439ED-C3E6-AB44-9C43-92B33D8EE7E9}" srcOrd="3" destOrd="0" parTransId="{AC9D813C-E7C7-974D-A3D2-11B7219E7E89}" sibTransId="{38D18D34-DDCE-774D-8956-21C48E4F346A}"/>
    <dgm:cxn modelId="{D01829C4-565E-431E-9D93-0B6A29F4222E}" srcId="{7E55A9CC-85F2-414D-857B-2AE2BCE0AF1A}" destId="{BC17D924-D8F5-0841-A781-A0B1AD2F4546}" srcOrd="4" destOrd="0" parTransId="{51A9AC2A-F49F-044D-9AB8-349C0A0947D9}" sibTransId="{D930DCCE-744A-1E41-A967-E84ED9B0E73F}"/>
    <dgm:cxn modelId="{7379233E-F62A-469C-B04B-211253F32B93}" srcId="{7E55A9CC-85F2-414D-857B-2AE2BCE0AF1A}" destId="{CD6A4DE1-C4B4-FD4D-AB99-523E78E21F57}" srcOrd="5" destOrd="0" parTransId="{0F855EC9-1207-7941-BB01-2B73BCD360E9}" sibTransId="{3F420317-EA45-BC44-95FA-050AC9F28670}"/>
    <dgm:cxn modelId="{D7E757CF-F055-4A91-8FFF-20F30A4B666A}" type="presOf" srcId="{7E55A9CC-85F2-414D-857B-2AE2BCE0AF1A}" destId="{D6C2944C-822F-5F4A-AC48-CD2DF61A14F8}" srcOrd="0" destOrd="0" presId="urn:microsoft.com/office/officeart/2009/3/layout/DescendingProcess"/>
    <dgm:cxn modelId="{F8A9DEA8-8E84-464A-A560-5F9E3FFEE999}" type="presParOf" srcId="{D6C2944C-822F-5F4A-AC48-CD2DF61A14F8}" destId="{B6B33B2E-7D60-3E44-ABF0-529610DB3E04}" srcOrd="0" destOrd="0" presId="urn:microsoft.com/office/officeart/2009/3/layout/DescendingProcess"/>
    <dgm:cxn modelId="{5FBBC004-F1E3-4A1F-B4FC-B3880DF44F22}" type="presParOf" srcId="{D6C2944C-822F-5F4A-AC48-CD2DF61A14F8}" destId="{CE413B9F-8EDD-B942-9D3F-8312A693D5A3}" srcOrd="1" destOrd="0" presId="urn:microsoft.com/office/officeart/2009/3/layout/DescendingProcess"/>
    <dgm:cxn modelId="{C193FA70-B120-4150-8063-1C65FCD8AB6F}" type="presOf" srcId="{726A5A02-F231-1943-82D7-A0F59251C80C}" destId="{CE413B9F-8EDD-B942-9D3F-8312A693D5A3}" srcOrd="0" destOrd="0" presId="urn:microsoft.com/office/officeart/2009/3/layout/DescendingProcess"/>
    <dgm:cxn modelId="{69CB1DF0-8FFE-449C-974D-447BD4FF7FA2}" type="presParOf" srcId="{D6C2944C-822F-5F4A-AC48-CD2DF61A14F8}" destId="{17451A1B-D135-8B4C-93DF-537CDBC3915E}" srcOrd="2" destOrd="0" presId="urn:microsoft.com/office/officeart/2009/3/layout/DescendingProcess"/>
    <dgm:cxn modelId="{880CE675-0D5B-446E-A66E-C899AE6FF974}" type="presOf" srcId="{16C1FD28-AB94-0F41-9FA5-432ABCD4254C}" destId="{17451A1B-D135-8B4C-93DF-537CDBC3915E}" srcOrd="0" destOrd="0" presId="urn:microsoft.com/office/officeart/2009/3/layout/DescendingProcess"/>
    <dgm:cxn modelId="{DB091DDE-78E7-4791-A885-90A5DB1C6FF3}" type="presParOf" srcId="{D6C2944C-822F-5F4A-AC48-CD2DF61A14F8}" destId="{234C4ADA-3571-5A49-A6EA-D3D4A9B96EDA}" srcOrd="3" destOrd="0" presId="urn:microsoft.com/office/officeart/2009/3/layout/DescendingProcess"/>
    <dgm:cxn modelId="{52186CD5-E4DB-4555-8627-968F5BBBE4E7}" type="presParOf" srcId="{234C4ADA-3571-5A49-A6EA-D3D4A9B96EDA}" destId="{AB4163D1-2F5F-EA4D-B0D5-FEA50E53788E}" srcOrd="0" destOrd="0" presId="urn:microsoft.com/office/officeart/2009/3/layout/DescendingProcess"/>
    <dgm:cxn modelId="{3E39A26C-6A19-4D43-A8D4-017FEC2F0F8F}" type="presOf" srcId="{A9CAAD9D-B2FE-2347-A22A-ABB384296CC4}" destId="{AB4163D1-2F5F-EA4D-B0D5-FEA50E53788E}" srcOrd="0" destOrd="0" presId="urn:microsoft.com/office/officeart/2009/3/layout/DescendingProcess"/>
    <dgm:cxn modelId="{C3642957-B22E-452C-8435-FA3E83A9B002}" type="presParOf" srcId="{D6C2944C-822F-5F4A-AC48-CD2DF61A14F8}" destId="{F6FCD7A5-325D-5F4D-9EFF-0CB136D0E022}" srcOrd="4" destOrd="0" presId="urn:microsoft.com/office/officeart/2009/3/layout/DescendingProcess"/>
    <dgm:cxn modelId="{F62A1A69-57B4-4962-BF26-F20ED4D45463}" type="presOf" srcId="{5BB28C44-22EF-C44E-B8CA-04FFF270B231}" destId="{F6FCD7A5-325D-5F4D-9EFF-0CB136D0E022}" srcOrd="0" destOrd="0" presId="urn:microsoft.com/office/officeart/2009/3/layout/DescendingProcess"/>
    <dgm:cxn modelId="{7CA61FE7-3742-4C76-AB12-1FD72E99B181}" type="presParOf" srcId="{D6C2944C-822F-5F4A-AC48-CD2DF61A14F8}" destId="{3BB40089-7678-0D41-A002-CA09969CF391}" srcOrd="5" destOrd="0" presId="urn:microsoft.com/office/officeart/2009/3/layout/DescendingProcess"/>
    <dgm:cxn modelId="{5FD44F39-B41A-4F47-A48A-970CAD527FA6}" type="presParOf" srcId="{3BB40089-7678-0D41-A002-CA09969CF391}" destId="{A6A1E232-303C-A741-B7AD-593E7D90324B}" srcOrd="0" destOrd="0" presId="urn:microsoft.com/office/officeart/2009/3/layout/DescendingProcess"/>
    <dgm:cxn modelId="{07D95D1F-2D6D-472D-9D0B-163C68934EC1}" type="presOf" srcId="{BDDD742D-9D6C-1E4B-BBA6-5CEE16EBFE95}" destId="{A6A1E232-303C-A741-B7AD-593E7D90324B}" srcOrd="0" destOrd="0" presId="urn:microsoft.com/office/officeart/2009/3/layout/DescendingProcess"/>
    <dgm:cxn modelId="{42DDB1A5-4305-4BC5-AAB4-4932B76DBEBD}" type="presParOf" srcId="{D6C2944C-822F-5F4A-AC48-CD2DF61A14F8}" destId="{1104094D-4682-2D4E-ADE1-016016FC276C}" srcOrd="6" destOrd="0" presId="urn:microsoft.com/office/officeart/2009/3/layout/DescendingProcess"/>
    <dgm:cxn modelId="{A836D752-943C-4EB8-86CE-86F9C390010F}" type="presOf" srcId="{DA9439ED-C3E6-AB44-9C43-92B33D8EE7E9}" destId="{1104094D-4682-2D4E-ADE1-016016FC276C}" srcOrd="0" destOrd="0" presId="urn:microsoft.com/office/officeart/2009/3/layout/DescendingProcess"/>
    <dgm:cxn modelId="{B6EF165D-60D3-4D57-97AC-91E5703285EB}" type="presParOf" srcId="{D6C2944C-822F-5F4A-AC48-CD2DF61A14F8}" destId="{246A4E48-CB20-EB46-A017-4E2274769414}" srcOrd="7" destOrd="0" presId="urn:microsoft.com/office/officeart/2009/3/layout/DescendingProcess"/>
    <dgm:cxn modelId="{31FDBB74-AEC2-4CF2-849E-41199CF0D1AF}" type="presParOf" srcId="{246A4E48-CB20-EB46-A017-4E2274769414}" destId="{4A10A23B-0CAC-0C46-ACCB-90E5880C1428}" srcOrd="0" destOrd="0" presId="urn:microsoft.com/office/officeart/2009/3/layout/DescendingProcess"/>
    <dgm:cxn modelId="{94338E49-0723-46D1-8FDD-B7E2C45A4595}" type="presOf" srcId="{38D18D34-DDCE-774D-8956-21C48E4F346A}" destId="{4A10A23B-0CAC-0C46-ACCB-90E5880C1428}" srcOrd="0" destOrd="0" presId="urn:microsoft.com/office/officeart/2009/3/layout/DescendingProcess"/>
    <dgm:cxn modelId="{12A9AB7C-A804-44BB-BE40-EB0EAB145F98}" type="presParOf" srcId="{D6C2944C-822F-5F4A-AC48-CD2DF61A14F8}" destId="{0844C3BB-8BF6-D44E-88F8-B92733770A27}" srcOrd="8" destOrd="0" presId="urn:microsoft.com/office/officeart/2009/3/layout/DescendingProcess"/>
    <dgm:cxn modelId="{D0154DBA-2759-424E-81C0-48A44B5002F2}" type="presOf" srcId="{BC17D924-D8F5-0841-A781-A0B1AD2F4546}" destId="{0844C3BB-8BF6-D44E-88F8-B92733770A27}" srcOrd="0" destOrd="0" presId="urn:microsoft.com/office/officeart/2009/3/layout/DescendingProcess"/>
    <dgm:cxn modelId="{CDE84C00-9DDA-4C61-BF3D-97A39953F451}" type="presParOf" srcId="{D6C2944C-822F-5F4A-AC48-CD2DF61A14F8}" destId="{1B48CF18-16C1-4942-87AA-3F29675C613B}" srcOrd="9" destOrd="0" presId="urn:microsoft.com/office/officeart/2009/3/layout/DescendingProcess"/>
    <dgm:cxn modelId="{B79DF2FA-77B1-4714-ADA2-D26C789F1141}" type="presParOf" srcId="{1B48CF18-16C1-4942-87AA-3F29675C613B}" destId="{1F22AD02-7B18-B743-BDC0-B1C0DCDDFBDF}" srcOrd="0" destOrd="0" presId="urn:microsoft.com/office/officeart/2009/3/layout/DescendingProcess"/>
    <dgm:cxn modelId="{99D01C62-64F6-4B9D-83A6-B9A7B92B0C19}" type="presOf" srcId="{D930DCCE-744A-1E41-A967-E84ED9B0E73F}" destId="{1F22AD02-7B18-B743-BDC0-B1C0DCDDFBDF}" srcOrd="0" destOrd="0" presId="urn:microsoft.com/office/officeart/2009/3/layout/DescendingProcess"/>
    <dgm:cxn modelId="{26B5B4A4-B4AB-4B5A-BE4F-39B1FBC42AE1}" type="presParOf" srcId="{D6C2944C-822F-5F4A-AC48-CD2DF61A14F8}" destId="{939FBEB7-DE2C-294E-A258-A8FBB96A5180}" srcOrd="10" destOrd="0" presId="urn:microsoft.com/office/officeart/2009/3/layout/DescendingProcess"/>
    <dgm:cxn modelId="{6240982D-7F9B-4026-9364-C88FD3A9DD56}" type="presOf" srcId="{CD6A4DE1-C4B4-FD4D-AB99-523E78E21F57}" destId="{939FBEB7-DE2C-294E-A258-A8FBB96A5180}" srcOrd="0" destOrd="0" presId="urn:microsoft.com/office/officeart/2009/3/layout/DescendingProcess"/>
  </dgm:cxnLst>
  <dgm:bg/>
  <dgm:whole/>
  <dgm:extLst>
    <a:ext uri="http://schemas.microsoft.com/office/drawing/2008/diagram">
      <dsp:dataModelExt xmlns:dsp="http://schemas.microsoft.com/office/drawing/2008/diagram" relId="rId4" minVer="http://schemas.openxmlformats.org/drawingml/2006/main"/>
    </a:ext>
  </dgm:extLst>
</dgm:dataModel>
</file>

<file path=ppt/diagrams/data2.xml><?xml version="1.0" encoding="utf-8"?>
<dgm:dataModel xmlns:a="http://schemas.openxmlformats.org/drawingml/2006/main" xmlns:r="http://schemas.openxmlformats.org/officeDocument/2006/relationships" xmlns:dgm="http://schemas.openxmlformats.org/drawingml/2006/diagram">
  <dgm:ptLst>
    <dgm:pt modelId="{B7AB6660-7D67-D64D-BEFB-2081256BF9AA}" type="doc">
      <dgm:prSet loTypeId="urn:microsoft.com/office/officeart/2005/8/layout/radial5" loCatId="" qsTypeId="urn:microsoft.com/office/officeart/2005/8/quickstyle/3D3" qsCatId="3D" csTypeId="urn:microsoft.com/office/officeart/2005/8/colors/accent1_2" csCatId="accent1" phldr="1"/>
      <dgm:spPr/>
      <dgm:t>
        <a:bodyPr/>
        <a:lstStyle/>
        <a:p>
          <a:endParaRPr lang="en-GB"/>
        </a:p>
      </dgm:t>
    </dgm:pt>
    <dgm:pt modelId="{13ADFB4C-D554-4E40-B9FC-CB64ABEA4179}" type="parTrans" cxnId="{52CF81A8-2D06-4F2E-A8A0-52E27A2E76F1}">
      <dgm:prSet/>
      <dgm:spPr/>
      <dgm:t>
        <a:bodyPr/>
        <a:lstStyle/>
        <a:p>
          <a:endParaRPr lang="en-GB"/>
        </a:p>
      </dgm:t>
    </dgm:pt>
    <dgm:pt modelId="{C0ECAF26-B038-FA4C-A7E8-BE3206338902}">
      <dgm:prSet phldrT="[Text]"/>
      <dgm:spPr>
        <a:solidFill>
          <a:schemeClr val="bg2">
            <a:lumMod val="25000"/>
          </a:schemeClr>
        </a:solidFill>
      </dgm:spPr>
      <dgm:t>
        <a:bodyPr/>
        <a:lstStyle/>
        <a:p>
          <a:endParaRPr lang="en-GB"/>
        </a:p>
      </dgm:t>
    </dgm:pt>
    <dgm:pt modelId="{3B18BD4A-B9B6-2B46-A7EB-F2002CC7535E}" type="parTrans" cxnId="{9ED7A9A6-95D5-4F7E-AF85-5B1A3CF2DD65}">
      <dgm:prSet/>
      <dgm:spPr>
        <a:solidFill>
          <a:srgbClr val="FF0000"/>
        </a:solidFill>
      </dgm:spPr>
      <dgm:t>
        <a:bodyPr/>
        <a:lstStyle/>
        <a:p>
          <a:endParaRPr lang="en-GB"/>
        </a:p>
      </dgm:t>
    </dgm:pt>
    <dgm:pt modelId="{E0B3E1BE-8A8F-F148-9A46-F7BA238F0B3A}">
      <dgm:prSet phldrT="[Text]"/>
      <dgm:spPr/>
      <dgm:t>
        <a:bodyPr/>
        <a:lstStyle/>
        <a:p>
          <a:r>
            <a:rPr lang="en-GB"/>
            <a:t>Policies</a:t>
          </a:r>
        </a:p>
        <a:p>
          <a:r>
            <a:rPr lang="en-GB"/>
            <a:t>[%]</a:t>
          </a:r>
        </a:p>
      </dgm:t>
    </dgm:pt>
    <dgm:pt modelId="{D548AC82-816A-A645-87A4-032C75178A19}" type="sibTrans" cxnId="{9ED7A9A6-95D5-4F7E-AF85-5B1A3CF2DD65}">
      <dgm:prSet/>
      <dgm:spPr/>
      <dgm:t>
        <a:bodyPr/>
        <a:lstStyle/>
        <a:p>
          <a:endParaRPr lang="en-GB"/>
        </a:p>
      </dgm:t>
    </dgm:pt>
    <dgm:pt modelId="{6F7E563E-74DA-5749-AC18-A85AFC94CA6F}" type="parTrans" cxnId="{855C704E-3C09-4F41-88CF-E81BFD01F542}">
      <dgm:prSet/>
      <dgm:spPr>
        <a:solidFill>
          <a:srgbClr val="FF0000"/>
        </a:solidFill>
      </dgm:spPr>
      <dgm:t>
        <a:bodyPr/>
        <a:lstStyle/>
        <a:p>
          <a:endParaRPr lang="en-GB"/>
        </a:p>
      </dgm:t>
    </dgm:pt>
    <dgm:pt modelId="{C77D18F0-1A74-C048-B058-B96C7CC2F1FF}">
      <dgm:prSet phldrT="[Text]"/>
      <dgm:spPr/>
      <dgm:t>
        <a:bodyPr/>
        <a:lstStyle/>
        <a:p>
          <a:r>
            <a:rPr lang="en-GB"/>
            <a:t>Lobby</a:t>
          </a:r>
        </a:p>
        <a:p>
          <a:r>
            <a:rPr lang="en-GB"/>
            <a:t>[%]</a:t>
          </a:r>
        </a:p>
      </dgm:t>
    </dgm:pt>
    <dgm:pt modelId="{61557C70-ED6E-464A-BF16-DBDE32884505}" type="sibTrans" cxnId="{855C704E-3C09-4F41-88CF-E81BFD01F542}">
      <dgm:prSet/>
      <dgm:spPr/>
      <dgm:t>
        <a:bodyPr/>
        <a:lstStyle/>
        <a:p>
          <a:endParaRPr lang="en-GB"/>
        </a:p>
      </dgm:t>
    </dgm:pt>
    <dgm:pt modelId="{DF37749C-255B-9D43-B0DD-06859374644E}" type="parTrans" cxnId="{EE12391C-AFCE-4118-9B26-6CC7FB88D033}">
      <dgm:prSet/>
      <dgm:spPr>
        <a:solidFill>
          <a:srgbClr val="FF0000"/>
        </a:solidFill>
      </dgm:spPr>
      <dgm:t>
        <a:bodyPr/>
        <a:lstStyle/>
        <a:p>
          <a:endParaRPr lang="en-GB"/>
        </a:p>
      </dgm:t>
    </dgm:pt>
    <dgm:pt modelId="{E6EAC225-E3F5-3444-B585-EC014F1D05FF}">
      <dgm:prSet phldrT="[Text]"/>
      <dgm:spPr/>
      <dgm:t>
        <a:bodyPr/>
        <a:lstStyle/>
        <a:p>
          <a:r>
            <a:rPr lang="en-GB"/>
            <a:t>NGOs</a:t>
          </a:r>
        </a:p>
        <a:p>
          <a:r>
            <a:rPr lang="en-GB"/>
            <a:t>[%]</a:t>
          </a:r>
        </a:p>
      </dgm:t>
    </dgm:pt>
    <dgm:pt modelId="{15637C75-82FB-FA4B-92B6-7B52C02D6645}" type="sibTrans" cxnId="{EE12391C-AFCE-4118-9B26-6CC7FB88D033}">
      <dgm:prSet/>
      <dgm:spPr/>
      <dgm:t>
        <a:bodyPr/>
        <a:lstStyle/>
        <a:p>
          <a:endParaRPr lang="en-GB"/>
        </a:p>
      </dgm:t>
    </dgm:pt>
    <dgm:pt modelId="{B1F657EE-7BCC-CE40-87B9-533945222145}" type="parTrans" cxnId="{8ED16F7C-BB14-434C-95DA-C14098BD05A9}">
      <dgm:prSet/>
      <dgm:spPr>
        <a:solidFill>
          <a:srgbClr val="FF0000"/>
        </a:solidFill>
      </dgm:spPr>
      <dgm:t>
        <a:bodyPr/>
        <a:lstStyle/>
        <a:p>
          <a:endParaRPr lang="en-GB"/>
        </a:p>
      </dgm:t>
    </dgm:pt>
    <dgm:pt modelId="{D56836F6-0A1B-1C43-B662-EEF926D49016}">
      <dgm:prSet phldrT="[Text]"/>
      <dgm:spPr/>
      <dgm:t>
        <a:bodyPr/>
        <a:lstStyle/>
        <a:p>
          <a:r>
            <a:rPr lang="en-GB"/>
            <a:t>Biology</a:t>
          </a:r>
        </a:p>
        <a:p>
          <a:r>
            <a:rPr lang="en-GB"/>
            <a:t>[%]</a:t>
          </a:r>
        </a:p>
      </dgm:t>
    </dgm:pt>
    <dgm:pt modelId="{842D8796-0C15-2942-A996-8CB048978E9B}" type="sibTrans" cxnId="{8ED16F7C-BB14-434C-95DA-C14098BD05A9}">
      <dgm:prSet/>
      <dgm:spPr/>
      <dgm:t>
        <a:bodyPr/>
        <a:lstStyle/>
        <a:p>
          <a:endParaRPr lang="en-GB"/>
        </a:p>
      </dgm:t>
    </dgm:pt>
    <dgm:pt modelId="{AE0AED05-BDD1-6041-8ABF-2D63CC12D131}" type="sibTrans" cxnId="{52CF81A8-2D06-4F2E-A8A0-52E27A2E76F1}">
      <dgm:prSet/>
      <dgm:spPr/>
      <dgm:t>
        <a:bodyPr/>
        <a:lstStyle/>
        <a:p>
          <a:endParaRPr lang="en-GB"/>
        </a:p>
      </dgm:t>
    </dgm:pt>
    <dgm:pt modelId="{52AE7488-1595-444E-8FA7-4DDA07E41DBB}" type="parTrans" cxnId="{CD4049BE-1D63-4EF9-96AE-543465303AB9}">
      <dgm:prSet custAng="10800000" custLinFactNeighborX="6514" custLinFactNeighborY="9476"/>
      <dgm:spPr/>
      <dgm:t>
        <a:bodyPr/>
        <a:lstStyle/>
        <a:p>
          <a:endParaRPr lang="en-GB"/>
        </a:p>
      </dgm:t>
    </dgm:pt>
    <dgm:pt modelId="{FA96604A-47F6-0344-829A-F83B399A2871}">
      <dgm:prSet phldrT="[Text]"/>
      <dgm:spPr/>
      <dgm:t>
        <a:bodyPr/>
        <a:lstStyle/>
        <a:p>
          <a:endParaRPr lang="en-GB"/>
        </a:p>
      </dgm:t>
    </dgm:pt>
    <dgm:pt modelId="{25332DD2-6834-F243-ACAE-296A1DD18601}" type="sibTrans" cxnId="{CD4049BE-1D63-4EF9-96AE-543465303AB9}">
      <dgm:prSet/>
      <dgm:spPr/>
      <dgm:t>
        <a:bodyPr/>
        <a:lstStyle/>
        <a:p>
          <a:endParaRPr lang="en-GB"/>
        </a:p>
      </dgm:t>
    </dgm:pt>
    <dgm:pt modelId="{EB729FF4-0B29-6B47-AD8C-63BB41EBFB82}" type="parTrans" cxnId="{EA63D46C-EBC6-443A-A4B5-98B79CFA518B}">
      <dgm:prSet/>
      <dgm:spPr/>
      <dgm:t>
        <a:bodyPr/>
        <a:lstStyle/>
        <a:p>
          <a:endParaRPr lang="en-GB"/>
        </a:p>
      </dgm:t>
    </dgm:pt>
    <dgm:pt modelId="{E675374F-C22E-6F45-AF48-B08702F9D7A6}">
      <dgm:prSet/>
      <dgm:spPr/>
      <dgm:t>
        <a:bodyPr/>
        <a:lstStyle/>
        <a:p>
          <a:endParaRPr lang="en-GB"/>
        </a:p>
      </dgm:t>
    </dgm:pt>
    <dgm:pt modelId="{78D218F8-6C4E-D94B-8061-A873AF44B789}" type="sibTrans" cxnId="{EA63D46C-EBC6-443A-A4B5-98B79CFA518B}">
      <dgm:prSet/>
      <dgm:spPr/>
      <dgm:t>
        <a:bodyPr/>
        <a:lstStyle/>
        <a:p>
          <a:endParaRPr lang="en-GB"/>
        </a:p>
      </dgm:t>
    </dgm:pt>
    <dgm:pt modelId="{D7D9CEB5-14EF-F44F-9E94-0CA0A1397CE4}" type="parTrans" cxnId="{FFC4D384-58DF-4B97-8AA1-D6516A058755}">
      <dgm:prSet custAng="10800000" custScaleY="111417"/>
      <dgm:spPr/>
      <dgm:t>
        <a:bodyPr/>
        <a:lstStyle/>
        <a:p>
          <a:endParaRPr lang="en-GB"/>
        </a:p>
      </dgm:t>
    </dgm:pt>
    <dgm:pt modelId="{4ECB2E7B-2DBC-CA4E-ADF0-92E132D4A11A}">
      <dgm:prSet phldrT="[Text]"/>
      <dgm:spPr/>
      <dgm:t>
        <a:bodyPr/>
        <a:lstStyle/>
        <a:p>
          <a:endParaRPr lang="en-GB"/>
        </a:p>
      </dgm:t>
    </dgm:pt>
    <dgm:pt modelId="{A7FC878C-BB77-DF49-A0E8-A2E3C2D5B8B2}" type="sibTrans" cxnId="{FFC4D384-58DF-4B97-8AA1-D6516A058755}">
      <dgm:prSet/>
      <dgm:spPr/>
      <dgm:t>
        <a:bodyPr/>
        <a:lstStyle/>
        <a:p>
          <a:endParaRPr lang="en-GB"/>
        </a:p>
      </dgm:t>
    </dgm:pt>
    <dgm:pt modelId="{BB3D26CE-4F42-4042-B52E-30A2952DA1E0}" type="pres">
      <dgm:prSet presAssocID="{B7AB6660-7D67-D64D-BEFB-2081256BF9AA}" presName="Name0">
        <dgm:presLayoutVars>
          <dgm:chMax val="1"/>
          <dgm:dir/>
          <dgm:animLvl val="ctr"/>
          <dgm:resizeHandles val="exact"/>
        </dgm:presLayoutVars>
      </dgm:prSet>
      <dgm:spPr/>
      <dgm:t>
        <a:bodyPr/>
        <a:lstStyle/>
        <a:p/>
      </dgm:t>
    </dgm:pt>
    <dgm:pt modelId="{52048850-F322-554B-9EAC-7DC5435C5C60}" type="pres">
      <dgm:prSet presAssocID="{C0ECAF26-B038-FA4C-A7E8-BE3206338902}" presName="centerShape" presStyleLbl="node0" presStyleCnt="1"/>
      <dgm:spPr/>
      <dgm:t>
        <a:bodyPr/>
        <a:lstStyle/>
        <a:p/>
      </dgm:t>
    </dgm:pt>
    <dgm:pt modelId="{DDF03480-7BBA-9F42-9D77-BF595A43A146}" type="pres">
      <dgm:prSet presAssocID="{3B18BD4A-B9B6-2B46-A7EB-F2002CC7535E}" presName="parTrans" presStyleLbl="sibTrans2D1" presStyleCnt="4" custAng="10800000"/>
      <dgm:spPr/>
      <dgm:t>
        <a:bodyPr/>
        <a:lstStyle/>
        <a:p/>
      </dgm:t>
    </dgm:pt>
    <dgm:pt modelId="{DE9ECABB-39FF-A649-90F1-6F9CE93487BF}" type="pres">
      <dgm:prSet presAssocID="{3B18BD4A-B9B6-2B46-A7EB-F2002CC7535E}" presName="connectorText" presStyleLbl="parChTrans2D2" presStyleCnt="4"/>
      <dgm:spPr/>
      <dgm:t>
        <a:bodyPr/>
        <a:lstStyle/>
        <a:p/>
      </dgm:t>
    </dgm:pt>
    <dgm:pt modelId="{4D1873E5-6765-A249-843C-43AE538B74A0}" type="pres">
      <dgm:prSet presAssocID="{E0B3E1BE-8A8F-F148-9A46-F7BA238F0B3A}" presName="node" presStyleLbl="node1" presStyleCnt="4">
        <dgm:presLayoutVars>
          <dgm:bulletEnabled val="1"/>
        </dgm:presLayoutVars>
      </dgm:prSet>
      <dgm:spPr/>
      <dgm:t>
        <a:bodyPr/>
        <a:lstStyle/>
        <a:p/>
      </dgm:t>
    </dgm:pt>
    <dgm:pt modelId="{795A13AF-CEB2-F34A-8292-7574196D0FE9}" type="pres">
      <dgm:prSet presAssocID="{6F7E563E-74DA-5749-AC18-A85AFC94CA6F}" presName="parTrans" presStyleLbl="sibTrans2D1" presStyleIdx="1" presStyleCnt="4" custAng="10800000"/>
      <dgm:spPr/>
      <dgm:t>
        <a:bodyPr/>
        <a:lstStyle/>
        <a:p/>
      </dgm:t>
    </dgm:pt>
    <dgm:pt modelId="{EA504C44-824C-CA43-A654-31DC5B1BD808}" type="pres">
      <dgm:prSet presAssocID="{6F7E563E-74DA-5749-AC18-A85AFC94CA6F}" presName="connectorText" presStyleLbl="parChTrans2D2" presStyleIdx="1" presStyleCnt="4"/>
      <dgm:spPr/>
      <dgm:t>
        <a:bodyPr/>
        <a:lstStyle/>
        <a:p/>
      </dgm:t>
    </dgm:pt>
    <dgm:pt modelId="{E7514B49-7C0E-EA46-BC94-DAFC0E305610}" type="pres">
      <dgm:prSet presAssocID="{C77D18F0-1A74-C048-B058-B96C7CC2F1FF}" presName="node" presStyleLbl="node1" presStyleIdx="1" presStyleCnt="4">
        <dgm:presLayoutVars>
          <dgm:bulletEnabled val="1"/>
        </dgm:presLayoutVars>
      </dgm:prSet>
      <dgm:spPr/>
      <dgm:t>
        <a:bodyPr/>
        <a:lstStyle/>
        <a:p/>
      </dgm:t>
    </dgm:pt>
    <dgm:pt modelId="{788F4923-D16A-7944-B65E-3B69CAA987A8}" type="pres">
      <dgm:prSet presAssocID="{DF37749C-255B-9D43-B0DD-06859374644E}" presName="parTrans" presStyleLbl="sibTrans2D1" presStyleIdx="2" presStyleCnt="4" custAng="10800000"/>
      <dgm:spPr/>
      <dgm:t>
        <a:bodyPr/>
        <a:lstStyle/>
        <a:p/>
      </dgm:t>
    </dgm:pt>
    <dgm:pt modelId="{DB60ED2A-867C-4D42-B29F-E5CC99BA7B5B}" type="pres">
      <dgm:prSet presAssocID="{DF37749C-255B-9D43-B0DD-06859374644E}" presName="connectorText" presStyleLbl="parChTrans2D2" presStyleIdx="2" presStyleCnt="4"/>
      <dgm:spPr/>
      <dgm:t>
        <a:bodyPr/>
        <a:lstStyle/>
        <a:p/>
      </dgm:t>
    </dgm:pt>
    <dgm:pt modelId="{A8EF19D7-8A92-E747-905A-8B5B5B4B2EC3}" type="pres">
      <dgm:prSet presAssocID="{E6EAC225-E3F5-3444-B585-EC014F1D05FF}" presName="node" presStyleLbl="node1" presStyleIdx="2" presStyleCnt="4">
        <dgm:presLayoutVars>
          <dgm:bulletEnabled val="1"/>
        </dgm:presLayoutVars>
      </dgm:prSet>
      <dgm:spPr/>
      <dgm:t>
        <a:bodyPr/>
        <a:lstStyle/>
        <a:p/>
      </dgm:t>
    </dgm:pt>
    <dgm:pt modelId="{15298CAC-2676-AF41-B3A8-738485AD8104}" type="pres">
      <dgm:prSet presAssocID="{B1F657EE-7BCC-CE40-87B9-533945222145}" presName="parTrans" presStyleLbl="sibTrans2D1" presStyleIdx="3" presStyleCnt="4" custAng="10800000" custScaleY="111417"/>
      <dgm:spPr/>
      <dgm:t>
        <a:bodyPr/>
        <a:lstStyle/>
        <a:p/>
      </dgm:t>
    </dgm:pt>
    <dgm:pt modelId="{F75D2C2B-8FA5-3D47-BB01-918FE69DE522}" type="pres">
      <dgm:prSet presAssocID="{B1F657EE-7BCC-CE40-87B9-533945222145}" presName="connectorText" presStyleLbl="parChTrans2D2" presStyleIdx="3" presStyleCnt="4"/>
      <dgm:spPr/>
      <dgm:t>
        <a:bodyPr/>
        <a:lstStyle/>
        <a:p/>
      </dgm:t>
    </dgm:pt>
    <dgm:pt modelId="{93E52F48-89E7-2B43-A6CA-4DB8C6E9FFCE}" type="pres">
      <dgm:prSet presAssocID="{D56836F6-0A1B-1C43-B662-EEF926D49016}" presName="node" presStyleLbl="node1" presStyleIdx="3" presStyleCnt="4">
        <dgm:presLayoutVars>
          <dgm:bulletEnabled val="1"/>
        </dgm:presLayoutVars>
      </dgm:prSet>
      <dgm:spPr/>
      <dgm:t>
        <a:bodyPr/>
        <a:lstStyle/>
        <a:p/>
      </dgm:t>
    </dgm:pt>
  </dgm:ptLst>
  <dgm:cxnLst>
    <dgm:cxn modelId="{52CF81A8-2D06-4F2E-A8A0-52E27A2E76F1}" srcId="{B7AB6660-7D67-D64D-BEFB-2081256BF9AA}" destId="{C0ECAF26-B038-FA4C-A7E8-BE3206338902}" srcOrd="0" destOrd="0" parTransId="{13ADFB4C-D554-4E40-B9FC-CB64ABEA4179}" sibTransId="{AE0AED05-BDD1-6041-8ABF-2D63CC12D131}"/>
    <dgm:cxn modelId="{9ED7A9A6-95D5-4F7E-AF85-5B1A3CF2DD65}" srcId="{C0ECAF26-B038-FA4C-A7E8-BE3206338902}" destId="{E0B3E1BE-8A8F-F148-9A46-F7BA238F0B3A}" srcOrd="0" destOrd="0" parTransId="{3B18BD4A-B9B6-2B46-A7EB-F2002CC7535E}" sibTransId="{D548AC82-816A-A645-87A4-032C75178A19}"/>
    <dgm:cxn modelId="{855C704E-3C09-4F41-88CF-E81BFD01F542}" srcId="{C0ECAF26-B038-FA4C-A7E8-BE3206338902}" destId="{C77D18F0-1A74-C048-B058-B96C7CC2F1FF}" srcOrd="1" destOrd="0" parTransId="{6F7E563E-74DA-5749-AC18-A85AFC94CA6F}" sibTransId="{61557C70-ED6E-464A-BF16-DBDE32884505}"/>
    <dgm:cxn modelId="{EE12391C-AFCE-4118-9B26-6CC7FB88D033}" srcId="{C0ECAF26-B038-FA4C-A7E8-BE3206338902}" destId="{E6EAC225-E3F5-3444-B585-EC014F1D05FF}" srcOrd="2" destOrd="0" parTransId="{DF37749C-255B-9D43-B0DD-06859374644E}" sibTransId="{15637C75-82FB-FA4B-92B6-7B52C02D6645}"/>
    <dgm:cxn modelId="{8ED16F7C-BB14-434C-95DA-C14098BD05A9}" srcId="{C0ECAF26-B038-FA4C-A7E8-BE3206338902}" destId="{D56836F6-0A1B-1C43-B662-EEF926D49016}" srcOrd="3" destOrd="0" parTransId="{B1F657EE-7BCC-CE40-87B9-533945222145}" sibTransId="{842D8796-0C15-2942-A996-8CB048978E9B}"/>
    <dgm:cxn modelId="{CD4049BE-1D63-4EF9-96AE-543465303AB9}" srcId="{B7AB6660-7D67-D64D-BEFB-2081256BF9AA}" destId="{FA96604A-47F6-0344-829A-F83B399A2871}" srcOrd="1" destOrd="0" parTransId="{52AE7488-1595-444E-8FA7-4DDA07E41DBB}" sibTransId="{25332DD2-6834-F243-ACAE-296A1DD18601}"/>
    <dgm:cxn modelId="{EA63D46C-EBC6-443A-A4B5-98B79CFA518B}" srcId="{B7AB6660-7D67-D64D-BEFB-2081256BF9AA}" destId="{E675374F-C22E-6F45-AF48-B08702F9D7A6}" srcOrd="2" destOrd="0" parTransId="{EB729FF4-0B29-6B47-AD8C-63BB41EBFB82}" sibTransId="{78D218F8-6C4E-D94B-8061-A873AF44B789}"/>
    <dgm:cxn modelId="{FFC4D384-58DF-4B97-8AA1-D6516A058755}" srcId="{B7AB6660-7D67-D64D-BEFB-2081256BF9AA}" destId="{4ECB2E7B-2DBC-CA4E-ADF0-92E132D4A11A}" srcOrd="3" destOrd="0" parTransId="{D7D9CEB5-14EF-F44F-9E94-0CA0A1397CE4}" sibTransId="{A7FC878C-BB77-DF49-A0E8-A2E3C2D5B8B2}"/>
    <dgm:cxn modelId="{A7476C92-59FC-4136-8B04-3BAE3CC4167D}" type="presOf" srcId="{B7AB6660-7D67-D64D-BEFB-2081256BF9AA}" destId="{BB3D26CE-4F42-4042-B52E-30A2952DA1E0}" srcOrd="0" destOrd="0" presId="urn:microsoft.com/office/officeart/2005/8/layout/radial5"/>
    <dgm:cxn modelId="{B9FEB16F-6AA8-4E67-9BF1-0374CAA6A0E3}" type="presParOf" srcId="{BB3D26CE-4F42-4042-B52E-30A2952DA1E0}" destId="{52048850-F322-554B-9EAC-7DC5435C5C60}" srcOrd="0" destOrd="0" presId="urn:microsoft.com/office/officeart/2005/8/layout/radial5"/>
    <dgm:cxn modelId="{3AFBD547-B760-4B40-A102-1BF7AC73CB61}" type="presOf" srcId="{C0ECAF26-B038-FA4C-A7E8-BE3206338902}" destId="{52048850-F322-554B-9EAC-7DC5435C5C60}" srcOrd="0" destOrd="0" presId="urn:microsoft.com/office/officeart/2005/8/layout/radial5"/>
    <dgm:cxn modelId="{26BB3A4E-B529-45EB-828E-158819856205}" type="presParOf" srcId="{BB3D26CE-4F42-4042-B52E-30A2952DA1E0}" destId="{DDF03480-7BBA-9F42-9D77-BF595A43A146}" srcOrd="1" destOrd="0" presId="urn:microsoft.com/office/officeart/2005/8/layout/radial5"/>
    <dgm:cxn modelId="{9326039D-649A-43B9-93D7-49C69D64FB03}" type="presOf" srcId="{3B18BD4A-B9B6-2B46-A7EB-F2002CC7535E}" destId="{DDF03480-7BBA-9F42-9D77-BF595A43A146}" srcOrd="0" destOrd="0" presId="urn:microsoft.com/office/officeart/2005/8/layout/radial5"/>
    <dgm:cxn modelId="{0106C7AF-02D0-48B9-8DCA-0ADCF635A17E}" type="presParOf" srcId="{DDF03480-7BBA-9F42-9D77-BF595A43A146}" destId="{DE9ECABB-39FF-A649-90F1-6F9CE93487BF}" srcOrd="0" destOrd="0" presId="urn:microsoft.com/office/officeart/2005/8/layout/radial5"/>
    <dgm:cxn modelId="{684EAE2E-4377-4009-9375-F78ECC5C679A}" type="presOf" srcId="{3B18BD4A-B9B6-2B46-A7EB-F2002CC7535E}" destId="{DE9ECABB-39FF-A649-90F1-6F9CE93487BF}" srcOrd="1" destOrd="0" presId="urn:microsoft.com/office/officeart/2005/8/layout/radial5"/>
    <dgm:cxn modelId="{265B5A3F-721A-458F-853C-EAFA1F1A0D7A}" type="presParOf" srcId="{BB3D26CE-4F42-4042-B52E-30A2952DA1E0}" destId="{4D1873E5-6765-A249-843C-43AE538B74A0}" srcOrd="2" destOrd="0" presId="urn:microsoft.com/office/officeart/2005/8/layout/radial5"/>
    <dgm:cxn modelId="{8C6A167D-11C5-4E58-B6FC-F22790F9C28A}" type="presOf" srcId="{E0B3E1BE-8A8F-F148-9A46-F7BA238F0B3A}" destId="{4D1873E5-6765-A249-843C-43AE538B74A0}" srcOrd="0" destOrd="0" presId="urn:microsoft.com/office/officeart/2005/8/layout/radial5"/>
    <dgm:cxn modelId="{425BF172-7411-418C-B306-CACE660E5EBA}" type="presParOf" srcId="{BB3D26CE-4F42-4042-B52E-30A2952DA1E0}" destId="{795A13AF-CEB2-F34A-8292-7574196D0FE9}" srcOrd="3" destOrd="0" presId="urn:microsoft.com/office/officeart/2005/8/layout/radial5"/>
    <dgm:cxn modelId="{E39E1B26-4EE5-47B3-9782-0C5D3EE0F728}" type="presOf" srcId="{6F7E563E-74DA-5749-AC18-A85AFC94CA6F}" destId="{795A13AF-CEB2-F34A-8292-7574196D0FE9}" srcOrd="0" destOrd="0" presId="urn:microsoft.com/office/officeart/2005/8/layout/radial5"/>
    <dgm:cxn modelId="{E5F3A0EA-3296-4ECD-82A2-D35BEA5381E9}" type="presParOf" srcId="{795A13AF-CEB2-F34A-8292-7574196D0FE9}" destId="{EA504C44-824C-CA43-A654-31DC5B1BD808}" srcOrd="0" destOrd="0" presId="urn:microsoft.com/office/officeart/2005/8/layout/radial5"/>
    <dgm:cxn modelId="{37948C6F-47EE-4BE7-AA84-7680C5039C22}" type="presOf" srcId="{6F7E563E-74DA-5749-AC18-A85AFC94CA6F}" destId="{EA504C44-824C-CA43-A654-31DC5B1BD808}" srcOrd="1" destOrd="0" presId="urn:microsoft.com/office/officeart/2005/8/layout/radial5"/>
    <dgm:cxn modelId="{7A07F2DF-7A90-480F-9E38-DC82A73E7057}" type="presParOf" srcId="{BB3D26CE-4F42-4042-B52E-30A2952DA1E0}" destId="{E7514B49-7C0E-EA46-BC94-DAFC0E305610}" srcOrd="4" destOrd="0" presId="urn:microsoft.com/office/officeart/2005/8/layout/radial5"/>
    <dgm:cxn modelId="{EB9FB10B-B80C-44F5-BF41-CB0E5BB86958}" type="presOf" srcId="{C77D18F0-1A74-C048-B058-B96C7CC2F1FF}" destId="{E7514B49-7C0E-EA46-BC94-DAFC0E305610}" srcOrd="0" destOrd="0" presId="urn:microsoft.com/office/officeart/2005/8/layout/radial5"/>
    <dgm:cxn modelId="{0241EA68-8C6A-4005-ABFC-B4F1F712D55E}" type="presParOf" srcId="{BB3D26CE-4F42-4042-B52E-30A2952DA1E0}" destId="{788F4923-D16A-7944-B65E-3B69CAA987A8}" srcOrd="5" destOrd="0" presId="urn:microsoft.com/office/officeart/2005/8/layout/radial5"/>
    <dgm:cxn modelId="{A97E2045-09CB-4F79-86CF-EDEDDD3E598E}" type="presOf" srcId="{DF37749C-255B-9D43-B0DD-06859374644E}" destId="{788F4923-D16A-7944-B65E-3B69CAA987A8}" srcOrd="0" destOrd="0" presId="urn:microsoft.com/office/officeart/2005/8/layout/radial5"/>
    <dgm:cxn modelId="{9FD76A20-0150-4ABE-849D-0CC127F22986}" type="presParOf" srcId="{788F4923-D16A-7944-B65E-3B69CAA987A8}" destId="{DB60ED2A-867C-4D42-B29F-E5CC99BA7B5B}" srcOrd="0" destOrd="0" presId="urn:microsoft.com/office/officeart/2005/8/layout/radial5"/>
    <dgm:cxn modelId="{0A8F7B27-2470-48E1-9753-8A875A0DC9E6}" type="presOf" srcId="{DF37749C-255B-9D43-B0DD-06859374644E}" destId="{DB60ED2A-867C-4D42-B29F-E5CC99BA7B5B}" srcOrd="1" destOrd="0" presId="urn:microsoft.com/office/officeart/2005/8/layout/radial5"/>
    <dgm:cxn modelId="{D10FC47F-5056-4145-9CB0-ECE7196BD829}" type="presParOf" srcId="{BB3D26CE-4F42-4042-B52E-30A2952DA1E0}" destId="{A8EF19D7-8A92-E747-905A-8B5B5B4B2EC3}" srcOrd="6" destOrd="0" presId="urn:microsoft.com/office/officeart/2005/8/layout/radial5"/>
    <dgm:cxn modelId="{9F7B3E16-E4EB-4A80-A57E-4BC9276DFC20}" type="presOf" srcId="{E6EAC225-E3F5-3444-B585-EC014F1D05FF}" destId="{A8EF19D7-8A92-E747-905A-8B5B5B4B2EC3}" srcOrd="0" destOrd="0" presId="urn:microsoft.com/office/officeart/2005/8/layout/radial5"/>
    <dgm:cxn modelId="{4DDEF17F-6D25-405B-BFA0-75EF7D9245BD}" type="presParOf" srcId="{BB3D26CE-4F42-4042-B52E-30A2952DA1E0}" destId="{15298CAC-2676-AF41-B3A8-738485AD8104}" srcOrd="7" destOrd="0" presId="urn:microsoft.com/office/officeart/2005/8/layout/radial5"/>
    <dgm:cxn modelId="{6F56CA30-6860-4D3E-8E67-61AF85B083A5}" type="presOf" srcId="{B1F657EE-7BCC-CE40-87B9-533945222145}" destId="{15298CAC-2676-AF41-B3A8-738485AD8104}" srcOrd="0" destOrd="0" presId="urn:microsoft.com/office/officeart/2005/8/layout/radial5"/>
    <dgm:cxn modelId="{52D76302-0AE5-41C1-9CD3-8F7DB8695F9C}" type="presParOf" srcId="{15298CAC-2676-AF41-B3A8-738485AD8104}" destId="{F75D2C2B-8FA5-3D47-BB01-918FE69DE522}" srcOrd="0" destOrd="0" presId="urn:microsoft.com/office/officeart/2005/8/layout/radial5"/>
    <dgm:cxn modelId="{B4BF4FBA-CB4F-4E7C-B99A-253276BD7C92}" type="presOf" srcId="{B1F657EE-7BCC-CE40-87B9-533945222145}" destId="{F75D2C2B-8FA5-3D47-BB01-918FE69DE522}" srcOrd="1" destOrd="0" presId="urn:microsoft.com/office/officeart/2005/8/layout/radial5"/>
    <dgm:cxn modelId="{BDA977E4-8162-4529-802C-E391136C3C08}" type="presParOf" srcId="{BB3D26CE-4F42-4042-B52E-30A2952DA1E0}" destId="{93E52F48-89E7-2B43-A6CA-4DB8C6E9FFCE}" srcOrd="8" destOrd="0" presId="urn:microsoft.com/office/officeart/2005/8/layout/radial5"/>
    <dgm:cxn modelId="{F69F43A6-84BB-47B8-AE96-07350C07BD70}" type="presOf" srcId="{D56836F6-0A1B-1C43-B662-EEF926D49016}" destId="{93E52F48-89E7-2B43-A6CA-4DB8C6E9FFCE}" srcOrd="0" destOrd="0" presId="urn:microsoft.com/office/officeart/2005/8/layout/radial5"/>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rawing1.xml><?xml version="1.0" encoding="utf-8"?>
<dsp:drawing xmlns:a="http://schemas.openxmlformats.org/drawingml/2006/main" xmlns:r="http://schemas.openxmlformats.org/officeDocument/2006/relationships" xmlns:dsp="http://schemas.microsoft.com/office/drawing/2008/diagram">
  <dsp:spTree>
    <dsp:nvGrpSpPr>
      <dsp:cNvPr id="11" name=""/>
      <dsp:cNvGrpSpPr/>
    </dsp:nvGrpSpPr>
    <dsp:grpSpPr/>
    <dsp:sp modelId="{B6B33B2E-7D60-3E44-ABF0-529610DB3E04}">
      <dsp:nvSpPr>
        <dsp:cNvPr id="12" name=""/>
        <dsp:cNvSpPr/>
      </dsp:nvSpPr>
      <dsp:spPr>
        <a:xfrm rot="4396374">
          <a:off x="2520057" y="1078272"/>
          <a:ext cx="4677714" cy="3262122"/>
        </a:xfrm>
        <a:prstGeom prst="swooshArrow">
          <a:avLst>
            <a:gd name="adj1" fmla="val 16310"/>
            <a:gd name="adj2" fmla="val 3137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a:lstStyle/>
        <a:p/>
      </dsp:txBody>
    </dsp:sp>
    <dsp:sp modelId="{AB4163D1-2F5F-EA4D-B0D5-FEA50E53788E}">
      <dsp:nvSpPr>
        <dsp:cNvPr id="13" name=""/>
        <dsp:cNvSpPr/>
      </dsp:nvSpPr>
      <dsp:spPr>
        <a:xfrm>
          <a:off x="4114390" y="1400183"/>
          <a:ext cx="118126" cy="118126"/>
        </a:xfrm>
        <a:prstGeom prst="ellipse">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A6A1E232-303C-A741-B7AD-593E7D90324B}">
      <dsp:nvSpPr>
        <dsp:cNvPr id="14" name=""/>
        <dsp:cNvSpPr/>
      </dsp:nvSpPr>
      <dsp:spPr>
        <a:xfrm>
          <a:off x="4781373" y="1912247"/>
          <a:ext cx="118126" cy="118126"/>
        </a:xfrm>
        <a:prstGeom prst="ellipse">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4A10A23B-0CAC-0C46-ACCB-90E5880C1428}">
      <dsp:nvSpPr>
        <dsp:cNvPr id="15" name=""/>
        <dsp:cNvSpPr/>
      </dsp:nvSpPr>
      <dsp:spPr>
        <a:xfrm>
          <a:off x="5381003" y="2511552"/>
          <a:ext cx="118126" cy="118126"/>
        </a:xfrm>
        <a:prstGeom prst="ellipse">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CE413B9F-8EDD-B942-9D3F-8312A693D5A3}">
      <dsp:nvSpPr>
        <dsp:cNvPr id="16" name=""/>
        <dsp:cNvSpPr/>
      </dsp:nvSpPr>
      <dsp:spPr>
        <a:xfrm>
          <a:off x="955377" y="0"/>
          <a:ext cx="3712213" cy="866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b" anchorCtr="0">
          <a:noAutofit/>
        </a:bodyPr>
        <a:lstStyle/>
        <a:p>
          <a:pPr marL="0" lvl="0" indent="0" algn="ctr" defTabSz="800100">
            <a:lnSpc>
              <a:spcPct val="90000"/>
            </a:lnSpc>
            <a:spcBef>
              <a:spcPct val="0"/>
            </a:spcBef>
            <a:spcAft>
              <a:spcPct val="35000"/>
            </a:spcAft>
            <a:buNone/>
          </a:pPr>
          <a:r>
            <a:rPr lang="de-DE" sz="1800" b="0" kern="1200"/>
            <a:t>Human population</a:t>
          </a:r>
        </a:p>
      </dsp:txBody>
      <dsp:txXfrm>
        <a:off x="955377" y="0"/>
        <a:ext cx="3712213" cy="866986"/>
      </dsp:txXfrm>
    </dsp:sp>
    <dsp:sp modelId="{17451A1B-D135-8B4C-93DF-537CDBC3915E}">
      <dsp:nvSpPr>
        <dsp:cNvPr id="17" name=""/>
        <dsp:cNvSpPr/>
      </dsp:nvSpPr>
      <dsp:spPr>
        <a:xfrm>
          <a:off x="4196768" y="841267"/>
          <a:ext cx="7347311" cy="866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l" defTabSz="622300">
            <a:lnSpc>
              <a:spcPct val="90000"/>
            </a:lnSpc>
            <a:spcBef>
              <a:spcPct val="0"/>
            </a:spcBef>
            <a:spcAft>
              <a:spcPct val="35000"/>
            </a:spcAft>
            <a:buNone/>
          </a:pPr>
          <a:r>
            <a:rPr lang="de-DE" sz="1400" kern="1200"/>
            <a:t>Habitat loss (logging, spread of infrastructure and settlements, agriculture) </a:t>
          </a:r>
        </a:p>
      </dsp:txBody>
      <dsp:txXfrm>
        <a:off x="4196768" y="841267"/>
        <a:ext cx="7347311" cy="866986"/>
      </dsp:txXfrm>
    </dsp:sp>
    <dsp:sp modelId="{F6FCD7A5-325D-5F4D-9EFF-0CB136D0E022}">
      <dsp:nvSpPr>
        <dsp:cNvPr id="18" name=""/>
        <dsp:cNvSpPr/>
      </dsp:nvSpPr>
      <dsp:spPr>
        <a:xfrm>
          <a:off x="2260752" y="1545585"/>
          <a:ext cx="2241124" cy="866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r" defTabSz="622300">
            <a:lnSpc>
              <a:spcPct val="90000"/>
            </a:lnSpc>
            <a:spcBef>
              <a:spcPct val="0"/>
            </a:spcBef>
            <a:spcAft>
              <a:spcPct val="35000"/>
            </a:spcAft>
            <a:buNone/>
          </a:pPr>
          <a:r>
            <a:rPr lang="de-DE" sz="1400" kern="1200"/>
            <a:t>Pollution</a:t>
          </a:r>
        </a:p>
      </dsp:txBody>
      <dsp:txXfrm>
        <a:off x="2260752" y="1545585"/>
        <a:ext cx="2241124" cy="866986"/>
      </dsp:txXfrm>
    </dsp:sp>
    <dsp:sp modelId="{1F22AD02-7B18-B743-BDC0-B1C0DCDDFBDF}">
      <dsp:nvSpPr>
        <dsp:cNvPr id="19" name=""/>
        <dsp:cNvSpPr/>
      </dsp:nvSpPr>
      <dsp:spPr>
        <a:xfrm>
          <a:off x="5814930" y="3171003"/>
          <a:ext cx="118126" cy="118126"/>
        </a:xfrm>
        <a:prstGeom prst="ellipse">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1104094D-4682-2D4E-ADE1-016016FC276C}">
      <dsp:nvSpPr>
        <dsp:cNvPr id="20" name=""/>
        <dsp:cNvSpPr/>
      </dsp:nvSpPr>
      <dsp:spPr>
        <a:xfrm>
          <a:off x="5829686" y="2072930"/>
          <a:ext cx="2969479" cy="866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l" defTabSz="622300">
            <a:lnSpc>
              <a:spcPct val="90000"/>
            </a:lnSpc>
            <a:spcBef>
              <a:spcPct val="0"/>
            </a:spcBef>
            <a:spcAft>
              <a:spcPct val="35000"/>
            </a:spcAft>
            <a:buNone/>
          </a:pPr>
          <a:r>
            <a:rPr lang="de-DE" sz="1400" kern="1200" err="1"/>
            <a:t>Climate change</a:t>
          </a:r>
        </a:p>
      </dsp:txBody>
      <dsp:txXfrm>
        <a:off x="5829686" y="2072930"/>
        <a:ext cx="2969479" cy="866986"/>
      </dsp:txXfrm>
    </dsp:sp>
    <dsp:sp modelId="{0844C3BB-8BF6-D44E-88F8-B92733770A27}">
      <dsp:nvSpPr>
        <dsp:cNvPr id="21" name=""/>
        <dsp:cNvSpPr/>
      </dsp:nvSpPr>
      <dsp:spPr>
        <a:xfrm>
          <a:off x="2206477" y="2796574"/>
          <a:ext cx="3278293" cy="866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r" defTabSz="622300">
            <a:lnSpc>
              <a:spcPct val="90000"/>
            </a:lnSpc>
            <a:spcBef>
              <a:spcPct val="0"/>
            </a:spcBef>
            <a:spcAft>
              <a:spcPct val="35000"/>
            </a:spcAft>
            <a:buNone/>
          </a:pPr>
          <a:r>
            <a:rPr lang="de-DE" sz="1400" kern="1200" err="1"/>
            <a:t>Exploitation</a:t>
          </a:r>
        </a:p>
      </dsp:txBody>
      <dsp:txXfrm>
        <a:off x="2206477" y="2796574"/>
        <a:ext cx="3278293" cy="866986"/>
      </dsp:txXfrm>
    </dsp:sp>
    <dsp:sp modelId="{939FBEB7-DE2C-294E-A258-A8FBB96A5180}">
      <dsp:nvSpPr>
        <dsp:cNvPr id="22" name=""/>
        <dsp:cNvSpPr/>
      </dsp:nvSpPr>
      <dsp:spPr>
        <a:xfrm>
          <a:off x="5290278" y="4551680"/>
          <a:ext cx="4012810" cy="866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6040" tIns="66040" rIns="66040" bIns="66040" numCol="1" spcCol="1270" anchor="t" anchorCtr="0">
          <a:noAutofit/>
        </a:bodyPr>
        <a:lstStyle/>
        <a:p>
          <a:pPr marL="0" lvl="0" indent="0" algn="ctr" defTabSz="2311400">
            <a:lnSpc>
              <a:spcPct val="90000"/>
            </a:lnSpc>
            <a:spcBef>
              <a:spcPct val="0"/>
            </a:spcBef>
            <a:spcAft>
              <a:spcPct val="35000"/>
            </a:spcAft>
            <a:buNone/>
          </a:pPr>
          <a:endParaRPr lang="de-DE" sz="5200" kern="1200"/>
        </a:p>
      </dsp:txBody>
      <dsp:txXfrm>
        <a:off x="5290278" y="4551680"/>
        <a:ext cx="4012810" cy="866986"/>
      </dsp:txXfrm>
    </dsp:sp>
  </dsp:spTree>
</dsp:drawing>
</file>

<file path=ppt/diagrams/drawing2.xml><?xml version="1.0" encoding="utf-8"?>
<dsp:drawing xmlns:a="http://schemas.openxmlformats.org/drawingml/2006/main" xmlns:r="http://schemas.openxmlformats.org/officeDocument/2006/relationships" xmlns:dsp="http://schemas.microsoft.com/office/drawing/2008/diagram">
  <dsp:spTree>
    <dsp:nvGrpSpPr>
      <dsp:cNvPr id="32" name=""/>
      <dsp:cNvGrpSpPr/>
    </dsp:nvGrpSpPr>
    <dsp:grpSpPr/>
    <dsp:sp modelId="{52048850-F322-554B-9EAC-7DC5435C5C60}">
      <dsp:nvSpPr>
        <dsp:cNvPr id="33" name=""/>
        <dsp:cNvSpPr/>
      </dsp:nvSpPr>
      <dsp:spPr>
        <a:xfrm>
          <a:off x="3763389" y="1668202"/>
          <a:ext cx="1189558" cy="1189558"/>
        </a:xfrm>
        <a:prstGeom prst="ellipse">
          <a:avLst/>
        </a:prstGeom>
        <a:solidFill>
          <a:schemeClr val="bg2">
            <a:lumMod val="2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3500" tIns="63500" rIns="63500" bIns="63500" numCol="1" spcCol="1270" anchor="ctr" anchorCtr="0">
          <a:noAutofit/>
        </a:bodyPr>
        <a:lstStyle/>
        <a:p>
          <a:pPr marL="0" lvl="0" indent="0" algn="ctr" defTabSz="2222500">
            <a:lnSpc>
              <a:spcPct val="90000"/>
            </a:lnSpc>
            <a:spcBef>
              <a:spcPct val="0"/>
            </a:spcBef>
            <a:spcAft>
              <a:spcPct val="35000"/>
            </a:spcAft>
            <a:buNone/>
          </a:pPr>
          <a:endParaRPr lang="en-GB" sz="5000" kern="1200"/>
        </a:p>
      </dsp:txBody>
      <dsp:txXfrm>
        <a:off x="3937596" y="1842409"/>
        <a:ext cx="841144" cy="841144"/>
      </dsp:txXfrm>
    </dsp:sp>
    <dsp:sp modelId="{DDF03480-7BBA-9F42-9D77-BF595A43A146}">
      <dsp:nvSpPr>
        <dsp:cNvPr id="34" name=""/>
        <dsp:cNvSpPr/>
      </dsp:nvSpPr>
      <dsp:spPr>
        <a:xfrm rot="5400000">
          <a:off x="4232025" y="1235111"/>
          <a:ext cx="252285" cy="404449"/>
        </a:xfrm>
        <a:prstGeom prst="rightArrow">
          <a:avLst>
            <a:gd name="adj1" fmla="val 60000"/>
            <a:gd name="adj2" fmla="val 50000"/>
          </a:avLst>
        </a:prstGeom>
        <a:solidFill>
          <a:srgbClr val="FF0000"/>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269868" y="1278159"/>
        <a:ext cx="176600" cy="242669"/>
      </dsp:txXfrm>
    </dsp:sp>
    <dsp:sp modelId="{4D1873E5-6765-A249-843C-43AE538B74A0}">
      <dsp:nvSpPr>
        <dsp:cNvPr id="35" name=""/>
        <dsp:cNvSpPr/>
      </dsp:nvSpPr>
      <dsp:spPr>
        <a:xfrm>
          <a:off x="3763389" y="2632"/>
          <a:ext cx="1189558" cy="1189558"/>
        </a:xfrm>
        <a:prstGeom prst="ellipse">
          <a:avLst/>
        </a:prstGeom>
        <a:solidFill>
          <a:schemeClr val="accent1">
            <a:hueOff val="0"/>
            <a:satOff val="0"/>
            <a:lumOff val="0"/>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Policies</a:t>
          </a:r>
        </a:p>
        <a:p>
          <a:pPr marL="0" lvl="0" indent="0" algn="ctr" defTabSz="755650">
            <a:lnSpc>
              <a:spcPct val="90000"/>
            </a:lnSpc>
            <a:spcBef>
              <a:spcPct val="0"/>
            </a:spcBef>
            <a:spcAft>
              <a:spcPct val="35000"/>
            </a:spcAft>
            <a:buNone/>
          </a:pPr>
          <a:r>
            <a:rPr lang="en-GB" sz="1700" kern="1200"/>
            <a:t>[%]</a:t>
          </a:r>
        </a:p>
      </dsp:txBody>
      <dsp:txXfrm>
        <a:off x="3937596" y="176839"/>
        <a:ext cx="841144" cy="841144"/>
      </dsp:txXfrm>
    </dsp:sp>
    <dsp:sp modelId="{795A13AF-CEB2-F34A-8292-7574196D0FE9}">
      <dsp:nvSpPr>
        <dsp:cNvPr id="36" name=""/>
        <dsp:cNvSpPr/>
      </dsp:nvSpPr>
      <dsp:spPr>
        <a:xfrm rot="10800000">
          <a:off x="5057670" y="2060756"/>
          <a:ext cx="252285" cy="404449"/>
        </a:xfrm>
        <a:prstGeom prst="rightArrow">
          <a:avLst>
            <a:gd name="adj1" fmla="val 60000"/>
            <a:gd name="adj2" fmla="val 50000"/>
          </a:avLst>
        </a:prstGeom>
        <a:solidFill>
          <a:srgbClr val="FF0000"/>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5133355" y="2141646"/>
        <a:ext cx="176600" cy="242669"/>
      </dsp:txXfrm>
    </dsp:sp>
    <dsp:sp modelId="{E7514B49-7C0E-EA46-BC94-DAFC0E305610}">
      <dsp:nvSpPr>
        <dsp:cNvPr id="37" name=""/>
        <dsp:cNvSpPr/>
      </dsp:nvSpPr>
      <dsp:spPr>
        <a:xfrm>
          <a:off x="5428959" y="1668202"/>
          <a:ext cx="1189558" cy="1189558"/>
        </a:xfrm>
        <a:prstGeom prst="ellipse">
          <a:avLst/>
        </a:prstGeom>
        <a:solidFill>
          <a:schemeClr val="accent1">
            <a:hueOff val="0"/>
            <a:satOff val="0"/>
            <a:lumOff val="0"/>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Lobby</a:t>
          </a:r>
        </a:p>
        <a:p>
          <a:pPr marL="0" lvl="0" indent="0" algn="ctr" defTabSz="755650">
            <a:lnSpc>
              <a:spcPct val="90000"/>
            </a:lnSpc>
            <a:spcBef>
              <a:spcPct val="0"/>
            </a:spcBef>
            <a:spcAft>
              <a:spcPct val="35000"/>
            </a:spcAft>
            <a:buNone/>
          </a:pPr>
          <a:r>
            <a:rPr lang="en-GB" sz="1700" kern="1200"/>
            <a:t>[%]</a:t>
          </a:r>
        </a:p>
      </dsp:txBody>
      <dsp:txXfrm>
        <a:off x="5603166" y="1842409"/>
        <a:ext cx="841144" cy="841144"/>
      </dsp:txXfrm>
    </dsp:sp>
    <dsp:sp modelId="{788F4923-D16A-7944-B65E-3B69CAA987A8}">
      <dsp:nvSpPr>
        <dsp:cNvPr id="38" name=""/>
        <dsp:cNvSpPr/>
      </dsp:nvSpPr>
      <dsp:spPr>
        <a:xfrm rot="16200000">
          <a:off x="4232025" y="2886401"/>
          <a:ext cx="252285" cy="404449"/>
        </a:xfrm>
        <a:prstGeom prst="rightArrow">
          <a:avLst>
            <a:gd name="adj1" fmla="val 60000"/>
            <a:gd name="adj2" fmla="val 50000"/>
          </a:avLst>
        </a:prstGeom>
        <a:solidFill>
          <a:srgbClr val="FF0000"/>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269868" y="3005134"/>
        <a:ext cx="176600" cy="242669"/>
      </dsp:txXfrm>
    </dsp:sp>
    <dsp:sp modelId="{A8EF19D7-8A92-E747-905A-8B5B5B4B2EC3}">
      <dsp:nvSpPr>
        <dsp:cNvPr id="39" name=""/>
        <dsp:cNvSpPr/>
      </dsp:nvSpPr>
      <dsp:spPr>
        <a:xfrm>
          <a:off x="3763389" y="3333772"/>
          <a:ext cx="1189558" cy="1189558"/>
        </a:xfrm>
        <a:prstGeom prst="ellipse">
          <a:avLst/>
        </a:prstGeom>
        <a:solidFill>
          <a:schemeClr val="accent1">
            <a:hueOff val="0"/>
            <a:satOff val="0"/>
            <a:lumOff val="0"/>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NGOs</a:t>
          </a:r>
        </a:p>
        <a:p>
          <a:pPr marL="0" lvl="0" indent="0" algn="ctr" defTabSz="755650">
            <a:lnSpc>
              <a:spcPct val="90000"/>
            </a:lnSpc>
            <a:spcBef>
              <a:spcPct val="0"/>
            </a:spcBef>
            <a:spcAft>
              <a:spcPct val="35000"/>
            </a:spcAft>
            <a:buNone/>
          </a:pPr>
          <a:r>
            <a:rPr lang="en-GB" sz="1700" kern="1200"/>
            <a:t>[%]</a:t>
          </a:r>
        </a:p>
      </dsp:txBody>
      <dsp:txXfrm>
        <a:off x="3937596" y="3507979"/>
        <a:ext cx="841144" cy="841144"/>
      </dsp:txXfrm>
    </dsp:sp>
    <dsp:sp modelId="{15298CAC-2676-AF41-B3A8-738485AD8104}">
      <dsp:nvSpPr>
        <dsp:cNvPr id="40" name=""/>
        <dsp:cNvSpPr/>
      </dsp:nvSpPr>
      <dsp:spPr>
        <a:xfrm>
          <a:off x="3406380" y="2037668"/>
          <a:ext cx="252285" cy="450626"/>
        </a:xfrm>
        <a:prstGeom prst="rightArrow">
          <a:avLst>
            <a:gd name="adj1" fmla="val 60000"/>
            <a:gd name="adj2" fmla="val 50000"/>
          </a:avLst>
        </a:prstGeom>
        <a:solidFill>
          <a:srgbClr val="FF0000"/>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rot="10800000">
        <a:off x="3406380" y="2127793"/>
        <a:ext cx="176600" cy="270376"/>
      </dsp:txXfrm>
    </dsp:sp>
    <dsp:sp modelId="{93E52F48-89E7-2B43-A6CA-4DB8C6E9FFCE}">
      <dsp:nvSpPr>
        <dsp:cNvPr id="41" name=""/>
        <dsp:cNvSpPr/>
      </dsp:nvSpPr>
      <dsp:spPr>
        <a:xfrm>
          <a:off x="2097819" y="1668202"/>
          <a:ext cx="1189558" cy="1189558"/>
        </a:xfrm>
        <a:prstGeom prst="ellipse">
          <a:avLst/>
        </a:prstGeom>
        <a:solidFill>
          <a:schemeClr val="accent1">
            <a:hueOff val="0"/>
            <a:satOff val="0"/>
            <a:lumOff val="0"/>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Biology</a:t>
          </a:r>
        </a:p>
        <a:p>
          <a:pPr marL="0" lvl="0" indent="0" algn="ctr" defTabSz="755650">
            <a:lnSpc>
              <a:spcPct val="90000"/>
            </a:lnSpc>
            <a:spcBef>
              <a:spcPct val="0"/>
            </a:spcBef>
            <a:spcAft>
              <a:spcPct val="35000"/>
            </a:spcAft>
            <a:buNone/>
          </a:pPr>
          <a:r>
            <a:rPr lang="en-GB" sz="1700" kern="1200"/>
            <a:t>[%]</a:t>
          </a:r>
        </a:p>
      </dsp:txBody>
      <dsp:txXfrm>
        <a:off x="2272026" y="1842409"/>
        <a:ext cx="841144" cy="841144"/>
      </dsp:txXfrm>
    </dsp:sp>
  </dsp:spTree>
</dsp:drawing>
</file>

<file path=ppt/diagrams/layout1.xml><?xml version="1.0" encoding="utf-8"?>
<dgm:layoutDef xmlns:a="http://schemas.openxmlformats.org/drawingml/2006/main" xmlns:r="http://schemas.openxmlformats.org/officeDocument/2006/relationships" xmlns:dgm="http://schemas.openxmlformats.org/drawingml/2006/diagram"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type="ellipse" r:blip="">
              <dgm:adjLst/>
            </dgm:shape>
            <dgm:presOf axis="self"/>
          </dgm:layoutNode>
        </dgm:forEach>
      </dgm:forEach>
    </dgm:forEach>
    <dgm:choose name="Name11">
      <dgm:if name="Name12" axis="ch" ptType="node" func="cnt" op="gte" val="1">
        <dgm:layoutNode name="arrowNode" styleLbl="node1">
          <dgm:alg type="sp"/>
          <dgm:shape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20">
        <dgm:if name="Name21" axis="par ch" ptType="all node" func="cnt" op="neq" val="2">
          <dgm:forEach name="Name22" axis="follow" ptType="sibTrans" cnt="1">
            <dgm:layoutNode name="dotNode2">
              <dgm:alg type="sp"/>
              <dgm:shape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30">
        <dgm:if name="Name31" axis="par ch" ptType="all node" func="cnt" op="neq" val="3">
          <dgm:forEach name="Name32" axis="follow" ptType="sibTrans" cnt="1">
            <dgm:layoutNode name="dotNode3">
              <dgm:alg type="sp"/>
              <dgm:shape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40">
        <dgm:if name="Name41" axis="par ch" ptType="all node" func="cnt" op="neq" val="4">
          <dgm:forEach name="Name42" axis="follow" ptType="sibTrans" cnt="1">
            <dgm:layoutNode name="dotNode4">
              <dgm:alg type="sp"/>
              <dgm:shape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50">
        <dgm:if name="Name51" axis="par ch" ptType="all node" func="cnt" op="neq" val="5">
          <dgm:forEach name="Name52" axis="follow" ptType="sibTrans" cnt="1">
            <dgm:layoutNode name="dotNode5">
              <dgm:alg type="sp"/>
              <dgm:shape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choose name="Name60">
        <dgm:if name="Name61" axis="par ch" ptType="all node" func="cnt" op="neq" val="6">
          <dgm:forEach name="Name62" axis="follow" ptType="sibTrans" cnt="1">
            <dgm:layoutNode name="dotNode6">
              <dgm:alg type="sp"/>
              <dgm:shape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dgm:ruleLst>
      </dgm:layoutNode>
    </dgm:forEach>
  </dgm:layoutNode>
</dgm:layoutDef>
</file>

<file path=ppt/diagrams/layout2.xml><?xml version="1.0" encoding="utf-8"?>
<dgm:layoutDef xmlns:a="http://schemas.openxmlformats.org/drawingml/2006/main" xmlns:r="http://schemas.openxmlformats.org/officeDocument/2006/relationships" xmlns:dgm="http://schemas.openxmlformats.org/drawingml/2006/diagram"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fact="1"/>
        </dgm:ruleLst>
      </dgm:if>
      <dgm:if name="Name6" axis="ch ch" ptType="node node" st="1 1" cnt="1 0" func="cnt" op="lte" val="8">
        <dgm:ruleLst>
          <dgm:rule type="w" for="ch" forName="node" fact="0.9"/>
        </dgm:ruleLst>
      </dgm:if>
      <dgm:if name="Name7" axis="ch ch" ptType="node node" st="1 1" cnt="1 0" func="cnt" op="lte" val="10">
        <dgm:ruleLst>
          <dgm:rule type="w" for="ch" forName="node" fact="0.8"/>
        </dgm:ruleLst>
      </dgm:if>
      <dgm:if name="Name8" axis="ch ch" ptType="node node" st="1 1" cnt="1 0" func="cnt" op="lte" val="12">
        <dgm:ruleLst>
          <dgm:rule type="w" for="ch" forName="node" fact="0.7"/>
        </dgm:ruleLst>
      </dgm:if>
      <dgm:if name="Name9" axis="ch ch" ptType="node node" st="1 1" cnt="1 0" func="cnt" op="lte" val="14">
        <dgm:ruleLst>
          <dgm:rule type="w" for="ch" forName="node" fact="0.6"/>
        </dgm:ruleLst>
      </dgm:if>
      <dgm:else name="Name10">
        <dgm:ruleLst>
          <dgm:rule type="w" for="ch" forName="node" fact="0.5"/>
        </dgm:ruleLst>
      </dgm:else>
    </dgm:choose>
    <dgm:forEach name="Name11" axis="ch" ptType="node" cnt="1">
      <dgm:layoutNode name="centerShape" styleLbl="node0">
        <dgm:alg type="tx"/>
        <dgm:shape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dgm:ruleLst>
      </dgm:layoutNode>
      <dgm:forEach name="Name12" axis="ch">
        <dgm:forEach name="Name13" axis="self" ptType="parTrans">
          <dgm:layoutNode name="parTrans" styleLbl="sibTrans2D1">
            <dgm:alg type="conn">
              <dgm:param type="begPts" val="auto"/>
              <dgm:param type="endPts" val="auto"/>
            </dgm:alg>
            <dgm:shape type="conn" r:blip="">
              <dgm:adjLst/>
            </dgm:shape>
            <dgm:presOf axis="self"/>
            <dgm:constrLst>
              <dgm:constr type="h" refType="w" fact="0.85"/>
            </dgm:constrLst>
            <dgm:ruleLst/>
            <dgm:layoutNode name="connectorText">
              <dgm:alg type="tx">
                <dgm:param type="autoTxRot" val="grav"/>
              </dgm:alg>
              <dgm:shape type="conn" r:blip="" hideGeom="1">
                <dgm:adjLst/>
              </dgm:shape>
              <dgm:presOf axis="self"/>
              <dgm:constrLst>
                <dgm:constr type="lMarg"/>
                <dgm:constr type="rMarg"/>
                <dgm:constr type="tMarg"/>
                <dgm:constr type="bMarg"/>
              </dgm:constrLst>
              <dgm:ruleLst>
                <dgm:rule type="primFontSz" val="5"/>
              </dgm:ruleLst>
            </dgm:layoutNode>
          </dgm:layoutNode>
        </dgm:forEach>
        <dgm:forEach name="Name14" axis="self" ptType="node">
          <dgm:layoutNode name="node" styleLbl="node1">
            <dgm:varLst>
              <dgm:bulletEnabled val="1"/>
            </dgm:varLst>
            <dgm:alg type="tx">
              <dgm:param type="txAnchorVertCh" val="mid"/>
            </dgm:alg>
            <dgm:shape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dgm:rule type="primFontSz" val="5"/>
            </dgm:ruleLst>
          </dgm:layoutNode>
        </dgm:forEach>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a="http://schemas.openxmlformats.org/drawingml/2006/main" xmlns:dgm="http://schemas.openxmlformats.org/drawingml/2006/diagram"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01F002-D8CF-D548-9F86-9D2CC68D94C4}" type="datetimeFigureOut">
              <a:rPr lang="de-DE" smtClean="0"/>
              <a:t>10.12.2019</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7D646A-C885-8948-9AF4-229FAD020DE6}" type="slidenum">
              <a:rPr lang="de-DE" smtClean="0"/>
              <a:t>‹N°›</a:t>
            </a:fld>
            <a:endParaRPr lang="de-DE"/>
          </a:p>
        </p:txBody>
      </p:sp>
    </p:spTree>
    <p:extLst>
      <p:ext uri="{BB962C8B-B14F-4D97-AF65-F5344CB8AC3E}">
        <p14:creationId xmlns:p14="http://schemas.microsoft.com/office/powerpoint/2010/main" val="1066366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Parties to CITES act together by regulating trade in species listed in one of the three Appendices of CITES. Trade in specimens of CITES Appendix-listed species requires a permit or certificate issued by a national Management Authority. The Management Authority can only issue these permits when the national Scientific Authority has advised that the trade will not have a harmful impact on the status of the wild population (see also Annex I for further information).</a:t>
            </a:r>
          </a:p>
          <a:p>
            <a:endParaRPr lang="en-GB"/>
          </a:p>
          <a:p>
            <a:r>
              <a:rPr lang="en-GB"/>
              <a:t>The Convention on the International Trade in Endangered Species of Wild Fauna and Flora (CITES) regulates the trade in species of conservation concern between its 183 signatory countries, through a system of appendices and permits/ licenses. </a:t>
            </a:r>
          </a:p>
          <a:p>
            <a:endParaRPr lang="en-GB"/>
          </a:p>
          <a:p>
            <a:r>
              <a:rPr lang="en-GB"/>
              <a:t>Unfortunately, despite being an excellent resource, the data collection relies on the submission of annual reports, which can be undermined by</a:t>
            </a:r>
            <a:r>
              <a:rPr lang="en-GB" baseline="0"/>
              <a:t> </a:t>
            </a:r>
            <a:r>
              <a:rPr lang="en-GB"/>
              <a:t>weak domestic legislation and governance (Reeve, 2006). Conse- quently, there are inconsistent reporting standards and submission of annual reports across the signatory countries, leading to potential underreporting issues and undermining the reliability of some data. More broadly, a lack of integration with economic, human development and governance issues driving wildlife trade, the low priority given to CITES, and a dearth of resources for its implementation has undermined the ability of CITES to monitor legal trade.</a:t>
            </a:r>
            <a:r>
              <a:rPr lang="en-GB" baseline="0"/>
              <a:t> </a:t>
            </a:r>
            <a:endParaRPr lang="en-GB"/>
          </a:p>
        </p:txBody>
      </p:sp>
      <p:sp>
        <p:nvSpPr>
          <p:cNvPr id="4" name="Foliennummernplatzhalter 3"/>
          <p:cNvSpPr>
            <a:spLocks noGrp="1"/>
          </p:cNvSpPr>
          <p:nvPr>
            <p:ph type="sldNum" sz="quarter" idx="10"/>
          </p:nvPr>
        </p:nvSpPr>
        <p:spPr/>
        <p:txBody>
          <a:bodyPr/>
          <a:lstStyle/>
          <a:p>
            <a:fld id="{0797F420-FC7D-FF48-9CE3-982B325BB624}" type="slidenum">
              <a:rPr lang="en-GB" smtClean="0"/>
              <a:t>6</a:t>
            </a:fld>
            <a:endParaRPr lang="en-GB"/>
          </a:p>
        </p:txBody>
      </p:sp>
    </p:spTree>
    <p:extLst>
      <p:ext uri="{BB962C8B-B14F-4D97-AF65-F5344CB8AC3E}">
        <p14:creationId xmlns:p14="http://schemas.microsoft.com/office/powerpoint/2010/main" val="2506475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b="1"/>
              <a:t>Roughly 5,800 species of animals and 30,000 species of plants</a:t>
            </a:r>
            <a:r>
              <a:rPr lang="en-GB"/>
              <a:t> are protected by CITES against over-exploitation through international trade. They are listed in the three CITES Appendices. The species are grouped in the Appendices according to how threatened they are by international trade. They include some whole groups, such as primates, cetaceans (whales, dolphins and porpoises), sea turtles, parrots, corals, cacti and orchids. But in some cases only a subspecies or geographically separate population of a species (for example the population of just one country) is listed. The table below shows the approximate numbers of species that are included in the CITES Appendices as of 2 January 2017.</a:t>
            </a:r>
          </a:p>
        </p:txBody>
      </p:sp>
      <p:sp>
        <p:nvSpPr>
          <p:cNvPr id="4" name="Foliennummernplatzhalter 3"/>
          <p:cNvSpPr>
            <a:spLocks noGrp="1"/>
          </p:cNvSpPr>
          <p:nvPr>
            <p:ph type="sldNum" sz="quarter" idx="10"/>
          </p:nvPr>
        </p:nvSpPr>
        <p:spPr/>
        <p:txBody>
          <a:bodyPr/>
          <a:lstStyle/>
          <a:p>
            <a:fld id="{0797F420-FC7D-FF48-9CE3-982B325BB624}" type="slidenum">
              <a:rPr lang="en-GB" smtClean="0"/>
              <a:t>7</a:t>
            </a:fld>
            <a:endParaRPr lang="en-GB"/>
          </a:p>
        </p:txBody>
      </p:sp>
    </p:spTree>
    <p:extLst>
      <p:ext uri="{BB962C8B-B14F-4D97-AF65-F5344CB8AC3E}">
        <p14:creationId xmlns:p14="http://schemas.microsoft.com/office/powerpoint/2010/main" val="21259979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10"/>
          </p:nvPr>
        </p:nvSpPr>
        <p:spPr/>
        <p:txBody>
          <a:bodyPr/>
          <a:lstStyle/>
          <a:p>
            <a:fld id="{0797F420-FC7D-FF48-9CE3-982B325BB624}" type="slidenum">
              <a:rPr lang="en-GB" smtClean="0"/>
              <a:t>13</a:t>
            </a:fld>
            <a:endParaRPr lang="en-GB"/>
          </a:p>
        </p:txBody>
      </p:sp>
    </p:spTree>
    <p:extLst>
      <p:ext uri="{BB962C8B-B14F-4D97-AF65-F5344CB8AC3E}">
        <p14:creationId xmlns:p14="http://schemas.microsoft.com/office/powerpoint/2010/main" val="2679092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1200" kern="1200">
                <a:solidFill>
                  <a:schemeClr val="tx1"/>
                </a:solidFill>
                <a:effectLst/>
                <a:latin typeface="+mn-lt"/>
                <a:ea typeface="+mn-ea"/>
                <a:cs typeface="+mn-cs"/>
              </a:rPr>
              <a:t>Viperidae spp. certainly represent one of the most charismatic and valuable species in terms of rarity and the geographical restricted range many species represent. Collectors and specialized herpetoculturists offer subspecies e.g., </a:t>
            </a:r>
            <a:r>
              <a:rPr lang="en-US" sz="1200" i="1" kern="1200" err="1">
                <a:solidFill>
                  <a:schemeClr val="tx1"/>
                </a:solidFill>
                <a:effectLst/>
                <a:latin typeface="+mn-lt"/>
                <a:ea typeface="+mn-ea"/>
                <a:cs typeface="+mn-cs"/>
              </a:rPr>
              <a:t>Gloydius blomhoffi  siniticus</a:t>
            </a:r>
            <a:r>
              <a:rPr lang="en-US" sz="1200" kern="1200">
                <a:solidFill>
                  <a:schemeClr val="tx1"/>
                </a:solidFill>
                <a:effectLst/>
                <a:latin typeface="+mn-lt"/>
                <a:ea typeface="+mn-ea"/>
                <a:cs typeface="+mn-cs"/>
              </a:rPr>
              <a:t> or </a:t>
            </a:r>
            <a:r>
              <a:rPr lang="en-US" sz="1200" i="1" kern="1200" err="1">
                <a:solidFill>
                  <a:schemeClr val="tx1"/>
                </a:solidFill>
                <a:effectLst/>
                <a:latin typeface="+mn-lt"/>
                <a:ea typeface="+mn-ea"/>
                <a:cs typeface="+mn-cs"/>
              </a:rPr>
              <a:t>Vipera aspis hugyi</a:t>
            </a:r>
            <a:r>
              <a:rPr lang="en-US" sz="1200" kern="1200">
                <a:solidFill>
                  <a:schemeClr val="tx1"/>
                </a:solidFill>
                <a:effectLst/>
                <a:latin typeface="+mn-lt"/>
                <a:ea typeface="+mn-ea"/>
                <a:cs typeface="+mn-cs"/>
              </a:rPr>
              <a:t> or species/populations from certain regions, e.g., </a:t>
            </a:r>
            <a:r>
              <a:rPr lang="en-US" sz="1200" i="1" kern="1200" err="1">
                <a:solidFill>
                  <a:schemeClr val="tx1"/>
                </a:solidFill>
                <a:effectLst/>
                <a:latin typeface="+mn-lt"/>
                <a:ea typeface="+mn-ea"/>
                <a:cs typeface="+mn-cs"/>
              </a:rPr>
              <a:t>Vipera ammodytes</a:t>
            </a:r>
            <a:r>
              <a:rPr lang="en-US" sz="1200" kern="1200">
                <a:solidFill>
                  <a:schemeClr val="tx1"/>
                </a:solidFill>
                <a:effectLst/>
                <a:latin typeface="+mn-lt"/>
                <a:ea typeface="+mn-ea"/>
                <a:cs typeface="+mn-cs"/>
              </a:rPr>
              <a:t> from the Skutari lake in Montenegro or </a:t>
            </a:r>
            <a:r>
              <a:rPr lang="en-US" sz="1200" i="1" kern="1200" err="1">
                <a:solidFill>
                  <a:schemeClr val="tx1"/>
                </a:solidFill>
                <a:effectLst/>
                <a:latin typeface="+mn-lt"/>
                <a:ea typeface="+mn-ea"/>
                <a:cs typeface="+mn-cs"/>
              </a:rPr>
              <a:t>Atheris ceratophora</a:t>
            </a:r>
            <a:r>
              <a:rPr lang="en-US" sz="1200" kern="1200">
                <a:solidFill>
                  <a:schemeClr val="tx1"/>
                </a:solidFill>
                <a:effectLst/>
                <a:latin typeface="+mn-lt"/>
                <a:ea typeface="+mn-ea"/>
                <a:cs typeface="+mn-cs"/>
              </a:rPr>
              <a:t> from the Amani region in Tanzania. Also, several highly endemic species are offered as wild captures e.g., Matilda’s Horned Viper (</a:t>
            </a:r>
            <a:r>
              <a:rPr lang="en-US" sz="1200" i="1" kern="1200" err="1">
                <a:solidFill>
                  <a:schemeClr val="tx1"/>
                </a:solidFill>
                <a:effectLst/>
                <a:latin typeface="+mn-lt"/>
                <a:ea typeface="+mn-ea"/>
                <a:cs typeface="+mn-cs"/>
              </a:rPr>
              <a:t>Atheris matildae)</a:t>
            </a:r>
            <a:r>
              <a:rPr lang="en-US" sz="1200" kern="1200">
                <a:solidFill>
                  <a:schemeClr val="tx1"/>
                </a:solidFill>
                <a:effectLst/>
                <a:latin typeface="+mn-lt"/>
                <a:ea typeface="+mn-ea"/>
                <a:cs typeface="+mn-cs"/>
              </a:rPr>
              <a:t> and Ashe’s Bush Viper (</a:t>
            </a:r>
            <a:r>
              <a:rPr lang="en-US" sz="1200" i="1" kern="1200" err="1">
                <a:solidFill>
                  <a:schemeClr val="tx1"/>
                </a:solidFill>
                <a:effectLst/>
                <a:latin typeface="+mn-lt"/>
                <a:ea typeface="+mn-ea"/>
                <a:cs typeface="+mn-cs"/>
              </a:rPr>
              <a:t>Atheris desaixi)</a:t>
            </a:r>
            <a:r>
              <a:rPr lang="en-US" sz="1200" kern="1200">
                <a:solidFill>
                  <a:schemeClr val="tx1"/>
                </a:solidFill>
                <a:effectLst/>
                <a:latin typeface="+mn-lt"/>
                <a:ea typeface="+mn-ea"/>
                <a:cs typeface="+mn-cs"/>
              </a:rPr>
              <a:t>. </a:t>
            </a:r>
            <a:endParaRPr lang="de-DE" sz="1200" kern="1200">
              <a:solidFill>
                <a:schemeClr val="tx1"/>
              </a:solidFill>
              <a:effectLst/>
              <a:latin typeface="+mn-lt"/>
              <a:ea typeface="+mn-ea"/>
              <a:cs typeface="+mn-cs"/>
            </a:endParaRPr>
          </a:p>
          <a:p>
            <a:endParaRPr lang="de-DE"/>
          </a:p>
        </p:txBody>
      </p:sp>
      <p:sp>
        <p:nvSpPr>
          <p:cNvPr id="4" name="Foliennummernplatzhalter 3"/>
          <p:cNvSpPr>
            <a:spLocks noGrp="1"/>
          </p:cNvSpPr>
          <p:nvPr>
            <p:ph type="sldNum" sz="quarter" idx="5"/>
          </p:nvPr>
        </p:nvSpPr>
        <p:spPr/>
        <p:txBody>
          <a:bodyPr/>
          <a:lstStyle/>
          <a:p>
            <a:fld id="{A77D646A-C885-8948-9AF4-229FAD020DE6}" type="slidenum">
              <a:rPr lang="de-DE" smtClean="0"/>
              <a:t>14</a:t>
            </a:fld>
            <a:endParaRPr lang="de-DE"/>
          </a:p>
        </p:txBody>
      </p:sp>
    </p:spTree>
    <p:extLst>
      <p:ext uri="{BB962C8B-B14F-4D97-AF65-F5344CB8AC3E}">
        <p14:creationId xmlns:p14="http://schemas.microsoft.com/office/powerpoint/2010/main" val="569128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Abstract</a:t>
            </a:r>
            <a:r>
              <a:rPr lang="en-GB" baseline="0"/>
              <a:t> and simple chart, in reality more dynamic situation; how is science used? What scientific sources contribute to decision making?  </a:t>
            </a:r>
            <a:endParaRPr lang="en-GB"/>
          </a:p>
        </p:txBody>
      </p:sp>
      <p:sp>
        <p:nvSpPr>
          <p:cNvPr id="4" name="Foliennummernplatzhalter 3"/>
          <p:cNvSpPr>
            <a:spLocks noGrp="1"/>
          </p:cNvSpPr>
          <p:nvPr>
            <p:ph type="sldNum" sz="quarter" idx="10"/>
          </p:nvPr>
        </p:nvSpPr>
        <p:spPr/>
        <p:txBody>
          <a:bodyPr/>
          <a:lstStyle/>
          <a:p>
            <a:fld id="{0797F420-FC7D-FF48-9CE3-982B325BB624}" type="slidenum">
              <a:rPr lang="en-GB" smtClean="0"/>
              <a:t>17</a:t>
            </a:fld>
            <a:endParaRPr lang="en-GB"/>
          </a:p>
        </p:txBody>
      </p:sp>
    </p:spTree>
    <p:extLst>
      <p:ext uri="{BB962C8B-B14F-4D97-AF65-F5344CB8AC3E}">
        <p14:creationId xmlns:p14="http://schemas.microsoft.com/office/powerpoint/2010/main" val="2072940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10"/>
          </p:nvPr>
        </p:nvSpPr>
        <p:spPr/>
        <p:txBody>
          <a:bodyPr/>
          <a:lstStyle/>
          <a:p>
            <a:fld id="{789C98DD-BBCF-4C9B-B80F-B80F6B26021C}" type="slidenum">
              <a:rPr lang="en-GB" smtClean="0"/>
              <a:t>18</a:t>
            </a:fld>
            <a:endParaRPr lang="en-GB"/>
          </a:p>
        </p:txBody>
      </p:sp>
    </p:spTree>
    <p:extLst>
      <p:ext uri="{BB962C8B-B14F-4D97-AF65-F5344CB8AC3E}">
        <p14:creationId xmlns:p14="http://schemas.microsoft.com/office/powerpoint/2010/main" val="2955662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err="1"/>
              <a:t>Wie könnte man also die Nachhaltigkeit des gegenwärtigen</a:t>
            </a:r>
            <a:r>
              <a:rPr lang="en-GB" baseline="0"/>
              <a:t> Handels abschätzen, ohne populationsökologische Daten?</a:t>
            </a:r>
            <a:r>
              <a:rPr lang="en-GB"/>
              <a:t> In dem man z.B. Modelle einer PVA basierend auf demographische</a:t>
            </a:r>
            <a:r>
              <a:rPr lang="en-GB" baseline="0"/>
              <a:t> Parameter konstruiert &gt; wie folgt</a:t>
            </a:r>
            <a:endParaRPr lang="en-GB"/>
          </a:p>
        </p:txBody>
      </p:sp>
      <p:sp>
        <p:nvSpPr>
          <p:cNvPr id="4" name="Foliennummernplatzhalter 3"/>
          <p:cNvSpPr>
            <a:spLocks noGrp="1"/>
          </p:cNvSpPr>
          <p:nvPr>
            <p:ph type="sldNum" sz="quarter" idx="10"/>
          </p:nvPr>
        </p:nvSpPr>
        <p:spPr/>
        <p:txBody>
          <a:bodyPr/>
          <a:lstStyle/>
          <a:p>
            <a:fld id="{789C98DD-BBCF-4C9B-B80F-B80F6B26021C}" type="slidenum">
              <a:rPr lang="en-GB" smtClean="0"/>
              <a:t>19</a:t>
            </a:fld>
            <a:endParaRPr lang="en-GB"/>
          </a:p>
        </p:txBody>
      </p:sp>
    </p:spTree>
    <p:extLst>
      <p:ext uri="{BB962C8B-B14F-4D97-AF65-F5344CB8AC3E}">
        <p14:creationId xmlns:p14="http://schemas.microsoft.com/office/powerpoint/2010/main" val="7932148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sz="1200">
                <a:latin typeface="Arial"/>
              </a:rPr>
              <a:t>That was </a:t>
            </a:r>
          </a:p>
          <a:p>
            <a:r>
              <a:rPr lang="en-GB" sz="1200">
                <a:latin typeface="Arial"/>
              </a:rPr>
              <a:t>A Method to identify identify sustainable indices? </a:t>
            </a:r>
            <a:endParaRPr lang="en-GB"/>
          </a:p>
        </p:txBody>
      </p:sp>
      <p:sp>
        <p:nvSpPr>
          <p:cNvPr id="4" name="Foliennummernplatzhalter 3"/>
          <p:cNvSpPr>
            <a:spLocks noGrp="1"/>
          </p:cNvSpPr>
          <p:nvPr>
            <p:ph type="sldNum" sz="quarter" idx="10"/>
          </p:nvPr>
        </p:nvSpPr>
        <p:spPr/>
        <p:txBody>
          <a:bodyPr/>
          <a:lstStyle/>
          <a:p>
            <a:fld id="{0797F420-FC7D-FF48-9CE3-982B325BB624}" type="slidenum">
              <a:rPr lang="en-GB" smtClean="0"/>
              <a:t>21</a:t>
            </a:fld>
            <a:endParaRPr lang="en-GB"/>
          </a:p>
        </p:txBody>
      </p:sp>
    </p:spTree>
    <p:extLst>
      <p:ext uri="{BB962C8B-B14F-4D97-AF65-F5344CB8AC3E}">
        <p14:creationId xmlns:p14="http://schemas.microsoft.com/office/powerpoint/2010/main" val="1795437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PVA - demographic model …consider juveniles, subadults and adults in trade in life cycle; only</a:t>
            </a:r>
            <a:r>
              <a:rPr lang="de-DE" baseline="0"/>
              <a:t> trade is considered as a threat, other e.g. logging activities are excluded. </a:t>
            </a:r>
            <a:endParaRPr lang="en-GB"/>
          </a:p>
        </p:txBody>
      </p:sp>
      <p:sp>
        <p:nvSpPr>
          <p:cNvPr id="4" name="Foliennummernplatzhalter 3"/>
          <p:cNvSpPr>
            <a:spLocks noGrp="1"/>
          </p:cNvSpPr>
          <p:nvPr>
            <p:ph type="sldNum" sz="quarter" idx="10"/>
          </p:nvPr>
        </p:nvSpPr>
        <p:spPr/>
        <p:txBody>
          <a:bodyPr/>
          <a:lstStyle/>
          <a:p>
            <a:fld id="{789C98DD-BBCF-4C9B-B80F-B80F6B26021C}" type="slidenum">
              <a:rPr lang="en-GB" smtClean="0"/>
              <a:t>23</a:t>
            </a:fld>
            <a:endParaRPr lang="en-GB"/>
          </a:p>
        </p:txBody>
      </p:sp>
    </p:spTree>
    <p:extLst>
      <p:ext uri="{BB962C8B-B14F-4D97-AF65-F5344CB8AC3E}">
        <p14:creationId xmlns:p14="http://schemas.microsoft.com/office/powerpoint/2010/main" val="23301358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de-DE" sz="1200" kern="1200">
                <a:solidFill>
                  <a:schemeClr val="tx1"/>
                </a:solidFill>
                <a:effectLst/>
                <a:latin typeface="+mn-lt"/>
                <a:ea typeface="+mn-ea"/>
                <a:cs typeface="+mn-cs"/>
              </a:rPr>
              <a:t>Dead </a:t>
            </a:r>
            <a:r>
              <a:rPr lang="de-DE" sz="1200" i="1" kern="1200" err="1">
                <a:solidFill>
                  <a:schemeClr val="tx1"/>
                </a:solidFill>
                <a:effectLst/>
                <a:latin typeface="+mn-lt"/>
                <a:ea typeface="+mn-ea"/>
                <a:cs typeface="+mn-cs"/>
              </a:rPr>
              <a:t>Ranitomeya vanzolini </a:t>
            </a:r>
            <a:r>
              <a:rPr lang="de-DE" sz="1200" kern="1200" err="1">
                <a:solidFill>
                  <a:schemeClr val="tx1"/>
                </a:solidFill>
                <a:effectLst/>
                <a:latin typeface="+mn-lt"/>
                <a:ea typeface="+mn-ea"/>
                <a:cs typeface="+mn-cs"/>
              </a:rPr>
              <a:t>and </a:t>
            </a:r>
            <a:r>
              <a:rPr lang="de-DE" sz="1200" i="1" kern="1200" err="1">
                <a:solidFill>
                  <a:schemeClr val="tx1"/>
                </a:solidFill>
                <a:effectLst/>
                <a:latin typeface="+mn-lt"/>
                <a:ea typeface="+mn-ea"/>
                <a:cs typeface="+mn-cs"/>
              </a:rPr>
              <a:t>Excidobates mysteriosus </a:t>
            </a:r>
            <a:r>
              <a:rPr lang="de-DE" sz="1200" kern="1200">
                <a:solidFill>
                  <a:schemeClr val="tx1"/>
                </a:solidFill>
                <a:effectLst/>
                <a:latin typeface="+mn-lt"/>
                <a:ea typeface="+mn-ea"/>
                <a:cs typeface="+mn-cs"/>
              </a:rPr>
              <a:t>(an endangered species) found hidden amongst a shipment of tropical fish and destined for a major distributor of frogs in Europe in 2005. Over 400 frogs were discovered in this shipment, concealed among tropical fish exports from Iquitos, Loreto, Peru. </a:t>
            </a:r>
            <a:endParaRPr lang="de-DE"/>
          </a:p>
          <a:p>
            <a:endParaRPr lang="de-DE"/>
          </a:p>
        </p:txBody>
      </p:sp>
      <p:sp>
        <p:nvSpPr>
          <p:cNvPr id="4" name="Foliennummernplatzhalter 3"/>
          <p:cNvSpPr>
            <a:spLocks noGrp="1"/>
          </p:cNvSpPr>
          <p:nvPr>
            <p:ph type="sldNum" sz="quarter" idx="5"/>
          </p:nvPr>
        </p:nvSpPr>
        <p:spPr/>
        <p:txBody>
          <a:bodyPr/>
          <a:lstStyle/>
          <a:p>
            <a:fld id="{A77D646A-C885-8948-9AF4-229FAD020DE6}" type="slidenum">
              <a:rPr lang="de-DE" smtClean="0"/>
              <a:t>24</a:t>
            </a:fld>
            <a:endParaRPr lang="de-DE"/>
          </a:p>
        </p:txBody>
      </p:sp>
    </p:spTree>
    <p:extLst>
      <p:ext uri="{BB962C8B-B14F-4D97-AF65-F5344CB8AC3E}">
        <p14:creationId xmlns:p14="http://schemas.microsoft.com/office/powerpoint/2010/main" val="3463017040"/>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Titelfolie">
    <p:spTree>
      <p:nvGrpSpPr>
        <p:cNvPr id="1" name=""/>
        <p:cNvGrpSpPr/>
        <p:nvPr/>
      </p:nvGrpSpPr>
      <p:grpSpPr>
        <a:xfrm>
          <a:off x="0" y="0"/>
          <a: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de-DE"/>
              <a:t>Mastertitelformat bearbeiten</a:t>
            </a:r>
            <a:endParaRPr lang="en-US"/>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a:p>
        </p:txBody>
      </p:sp>
      <p:sp>
        <p:nvSpPr>
          <p:cNvPr id="4"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892943629"/>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Titel und Inhalt">
    <p:spTree>
      <p:nvGrpSpPr>
        <p:cNvPr id="1" name=""/>
        <p:cNvGrpSpPr/>
        <p:nvPr/>
      </p:nvGrpSpPr>
      <p:grpSpPr>
        <a:xfrm>
          <a:off x="0" y="0"/>
          <a:ext cx="0" cy="0"/>
        </a:xfrm>
      </p:grpSpPr>
      <p:sp>
        <p:nvSpPr>
          <p:cNvPr id="2" name="Title 1"/>
          <p:cNvSpPr>
            <a:spLocks noGrp="1"/>
          </p:cNvSpPr>
          <p:nvPr>
            <p:ph type="title"/>
          </p:nvPr>
        </p:nvSpPr>
        <p:spPr/>
        <p:txBody>
          <a:bodyPr/>
          <a:lstStyle/>
          <a:p>
            <a:r>
              <a:rPr lang="de-DE"/>
              <a:t>Mastertitelformat bearbeiten</a:t>
            </a:r>
            <a:endParaRPr lang="en-US"/>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2456983504"/>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Abschnitts-&#10;überschrift">
    <p:spTree>
      <p:nvGrpSpPr>
        <p:cNvPr id="1" name=""/>
        <p:cNvGrpSpPr/>
        <p:nvPr/>
      </p:nvGrpSpPr>
      <p:grpSpPr>
        <a:xfrm>
          <a:off x="0" y="0"/>
          <a: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de-DE"/>
              <a:t>Mastertitelformat bearbeiten</a:t>
            </a:r>
            <a:endParaRPr lang="en-US"/>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3317608959"/>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Zwei Inhalte">
    <p:spTree>
      <p:nvGrpSpPr>
        <p:cNvPr id="1" name=""/>
        <p:cNvGrpSpPr/>
        <p:nvPr/>
      </p:nvGrpSpPr>
      <p:grpSpPr>
        <a:xfrm>
          <a:off x="0" y="0"/>
          <a:ext cx="0" cy="0"/>
        </a:xfrm>
      </p:grpSpPr>
      <p:sp>
        <p:nvSpPr>
          <p:cNvPr id="2" name="Title 1"/>
          <p:cNvSpPr>
            <a:spLocks noGrp="1"/>
          </p:cNvSpPr>
          <p:nvPr>
            <p:ph type="title"/>
          </p:nvPr>
        </p:nvSpPr>
        <p:spPr/>
        <p:txBody>
          <a:bodyPr/>
          <a:lstStyle/>
          <a:p>
            <a:r>
              <a:rPr lang="de-DE"/>
              <a:t>Mastertitelformat bearbeiten</a:t>
            </a:r>
            <a:endParaRPr lang="en-US"/>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e Placeholder 4"/>
          <p:cNvSpPr>
            <a:spLocks noGrp="1"/>
          </p:cNvSpPr>
          <p:nvPr>
            <p:ph type="dt" sz="half" idx="10"/>
          </p:nvPr>
        </p:nvSpPr>
        <p:spPr/>
        <p:txBody>
          <a:bodyPr/>
          <a:lstStyle/>
          <a:p>
            <a:fld id="{AB12CFC3-7E69-5340-A20F-6E1AA8A5E566}" type="datetimeFigureOut">
              <a:rPr lang="de-DE" smtClean="0"/>
              <a:t>10.12.2019</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2291823294"/>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Vergleich">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de-DE"/>
              <a:t>Mastertitelformat bearbeiten</a:t>
            </a:r>
            <a:endParaRPr lang="en-US"/>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e Placeholder 6"/>
          <p:cNvSpPr>
            <a:spLocks noGrp="1"/>
          </p:cNvSpPr>
          <p:nvPr>
            <p:ph type="dt" sz="half" idx="10"/>
          </p:nvPr>
        </p:nvSpPr>
        <p:spPr/>
        <p:txBody>
          <a:bodyPr/>
          <a:lstStyle/>
          <a:p>
            <a:fld id="{AB12CFC3-7E69-5340-A20F-6E1AA8A5E566}" type="datetimeFigureOut">
              <a:rPr lang="de-DE" smtClean="0"/>
              <a:t>10.12.2019</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2339660760"/>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Nur Titel">
    <p:spTree>
      <p:nvGrpSpPr>
        <p:cNvPr id="1" name=""/>
        <p:cNvGrpSpPr/>
        <p:nvPr/>
      </p:nvGrpSpPr>
      <p:grpSpPr>
        <a:xfrm>
          <a:off x="0" y="0"/>
          <a:ext cx="0" cy="0"/>
        </a:xfrm>
      </p:grpSpPr>
      <p:sp>
        <p:nvSpPr>
          <p:cNvPr id="2" name="Title 1"/>
          <p:cNvSpPr>
            <a:spLocks noGrp="1"/>
          </p:cNvSpPr>
          <p:nvPr>
            <p:ph type="title"/>
          </p:nvPr>
        </p:nvSpPr>
        <p:spPr/>
        <p:txBody>
          <a:bodyPr/>
          <a:lstStyle/>
          <a:p>
            <a:r>
              <a:rPr lang="de-DE"/>
              <a:t>Mastertitelformat bearbeiten</a:t>
            </a:r>
            <a:endParaRPr lang="en-US"/>
          </a:p>
        </p:txBody>
      </p:sp>
      <p:sp>
        <p:nvSpPr>
          <p:cNvPr id="7" name="Date Placeholder 2"/>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3"/>
          <p:cNvSpPr>
            <a:spLocks noGrp="1"/>
          </p:cNvSpPr>
          <p:nvPr>
            <p:ph type="ftr" sz="quarter" idx="11"/>
          </p:nvPr>
        </p:nvSpPr>
        <p:spPr/>
        <p:txBody>
          <a:bodyPr/>
          <a:lstStyle/>
          <a:p>
            <a:endParaRPr lang="de-DE"/>
          </a:p>
        </p:txBody>
      </p:sp>
      <p:sp>
        <p:nvSpPr>
          <p:cNvPr id="6" name="Slide Number Placeholder 4"/>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803529913"/>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Leer">
    <p:spTree>
      <p:nvGrpSpPr>
        <p:cNvPr id="1" name=""/>
        <p:cNvGrpSpPr/>
        <p:nvPr/>
      </p:nvGrpSpPr>
      <p:grpSpPr>
        <a:xfrm>
          <a:off x="0" y="0"/>
          <a:ext cx="0" cy="0"/>
        </a:xfrm>
      </p:grpSpPr>
      <p:sp>
        <p:nvSpPr>
          <p:cNvPr id="7" name="Date Placeholder 1"/>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2"/>
          <p:cNvSpPr>
            <a:spLocks noGrp="1"/>
          </p:cNvSpPr>
          <p:nvPr>
            <p:ph type="ftr" sz="quarter" idx="11"/>
          </p:nvPr>
        </p:nvSpPr>
        <p:spPr/>
        <p:txBody>
          <a:bodyPr/>
          <a:lstStyle/>
          <a:p>
            <a:endParaRPr lang="de-DE"/>
          </a:p>
        </p:txBody>
      </p:sp>
      <p:sp>
        <p:nvSpPr>
          <p:cNvPr id="6" name="Slide Number Placeholder 3"/>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3746426788"/>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Inhalt mit Überschrift">
    <p:spTree>
      <p:nvGrpSpPr>
        <p:cNvPr id="1" name=""/>
        <p:cNvGrpSpPr/>
        <p:nvPr/>
      </p:nvGrpSpPr>
      <p:grpSpPr>
        <a:xfrm>
          <a:off x="0" y="0"/>
          <a: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de-DE"/>
              <a:t>Mastertitelformat bearbeiten</a:t>
            </a:r>
            <a:endParaRPr lang="en-US"/>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7" name="Date Placeholder 4"/>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5"/>
          <p:cNvSpPr>
            <a:spLocks noGrp="1"/>
          </p:cNvSpPr>
          <p:nvPr>
            <p:ph type="ftr" sz="quarter" idx="11"/>
          </p:nvPr>
        </p:nvSpPr>
        <p:spPr/>
        <p:txBody>
          <a:bodyPr/>
          <a:lstStyle/>
          <a:p>
            <a:endParaRPr lang="de-DE"/>
          </a:p>
        </p:txBody>
      </p:sp>
      <p:sp>
        <p:nvSpPr>
          <p:cNvPr id="6" name="Slide Number Placeholder 6"/>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1302171860"/>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Bild mit Überschrift">
    <p:spTree>
      <p:nvGrpSpPr>
        <p:cNvPr id="1" name=""/>
        <p:cNvGrpSpPr/>
        <p:nvPr/>
      </p:nvGrpSpPr>
      <p:grpSpPr>
        <a:xfrm>
          <a:off x="0" y="0"/>
          <a: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de-DE"/>
              <a:t>Mastertitelformat bearbeiten</a:t>
            </a:r>
            <a:endParaRPr lang="en-US"/>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AB12CFC3-7E69-5340-A20F-6E1AA8A5E566}" type="datetimeFigureOut">
              <a:rPr lang="de-DE" smtClean="0"/>
              <a:t>10.12.2019</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353692486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Panoramabild mit Beschriftung">
    <p:spTree>
      <p:nvGrpSpPr>
        <p:cNvPr id="1" name=""/>
        <p:cNvGrpSpPr/>
        <p:nvPr/>
      </p:nvGrpSpPr>
      <p:grpSpPr>
        <a:xfrm>
          <a:off x="0" y="0"/>
          <a: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de-DE"/>
              <a:t>Mastertitelformat bearbeiten</a:t>
            </a:r>
            <a:endParaRPr lang="en-US"/>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AB12CFC3-7E69-5340-A20F-6E1AA8A5E566}" type="datetimeFigureOut">
              <a:rPr lang="de-DE" smtClean="0"/>
              <a:t>10.12.2019</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2403467685"/>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Titel und Beschriftung">
    <p:spTree>
      <p:nvGrpSpPr>
        <p:cNvPr id="1" name=""/>
        <p:cNvGrpSpPr/>
        <p:nvPr/>
      </p:nvGrpSpPr>
      <p:grpSpPr>
        <a:xfrm>
          <a:off x="0" y="0"/>
          <a: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de-DE"/>
              <a:t>Mastertitelformat bearbeiten</a:t>
            </a:r>
            <a:endParaRPr lang="en-US"/>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4"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478874356"/>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Zitat mit Beschriftung">
    <p:spTree>
      <p:nvGrpSpPr>
        <p:cNvPr id="1" name=""/>
        <p:cNvGrpSpPr/>
        <p:nvPr/>
      </p:nvGrpSpPr>
      <p:grpSpPr>
        <a:xfrm>
          <a:off x="0" y="0"/>
          <a: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de-DE"/>
              <a:t>Mastertitelformat bearbeiten</a:t>
            </a:r>
            <a:endParaRPr lang="en-US"/>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de-DE"/>
              <a:t>Mastertextformat bearbeiten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4"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168036700"/>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Namenskarte">
    <p:spTree>
      <p:nvGrpSpPr>
        <p:cNvPr id="1" name=""/>
        <p:cNvGrpSpPr/>
        <p:nvPr/>
      </p:nvGrpSpPr>
      <p:grpSpPr>
        <a:xfrm>
          <a:off x="0" y="0"/>
          <a: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de-DE"/>
              <a:t>Mastertitelformat bearbeiten</a:t>
            </a:r>
            <a:endParaRPr lang="en-US"/>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2966901214"/>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3 Spalte">
    <p:spTree>
      <p:nvGrpSpPr>
        <p:cNvPr id="1" name=""/>
        <p:cNvGrpSpPr/>
        <p:nvPr/>
      </p:nvGrpSpPr>
      <p:grpSpPr>
        <a:xfrm>
          <a:off x="0" y="0"/>
          <a:ext cx="0" cy="0"/>
        </a:xfrm>
      </p:grpSpPr>
      <p:sp>
        <p:nvSpPr>
          <p:cNvPr id="2" name="Title 1"/>
          <p:cNvSpPr>
            <a:spLocks noGrp="1"/>
          </p:cNvSpPr>
          <p:nvPr>
            <p:ph type="title"/>
          </p:nvPr>
        </p:nvSpPr>
        <p:spPr/>
        <p:txBody>
          <a:bodyPr/>
          <a:lstStyle>
            <a:lvl1pPr>
              <a:defRPr sz="4200"/>
            </a:lvl1pPr>
          </a:lstStyle>
          <a:p>
            <a:r>
              <a:rPr lang="de-DE"/>
              <a:t>Mastertitelformat bearbeiten</a:t>
            </a:r>
            <a:endParaRPr lang="en-US"/>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cxnSp>
        <p:nvCxnSpPr>
          <p:cNvPr id="17" name="Straight Connector 16"/>
          <p:cNvCxnSpPr/>
          <p:nvPr/>
        </p:nvCxnSpPr>
        <p:spPr>
          <a:xfrm flipH="1">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4"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3546775287"/>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3 Bildspalte">
    <p:spTree>
      <p:nvGrpSpPr>
        <p:cNvPr id="1" name=""/>
        <p:cNvGrpSpPr/>
        <p:nvPr/>
      </p:nvGrpSpPr>
      <p:grpSpPr>
        <a:xfrm>
          <a:off x="0" y="0"/>
          <a:ext cx="0" cy="0"/>
        </a:xfrm>
      </p:grpSpPr>
      <p:sp>
        <p:nvSpPr>
          <p:cNvPr id="2" name="Title 1"/>
          <p:cNvSpPr>
            <a:spLocks noGrp="1"/>
          </p:cNvSpPr>
          <p:nvPr>
            <p:ph type="title"/>
          </p:nvPr>
        </p:nvSpPr>
        <p:spPr/>
        <p:txBody>
          <a:bodyPr/>
          <a:lstStyle>
            <a:lvl1pPr>
              <a:defRPr sz="4200"/>
            </a:lvl1pPr>
          </a:lstStyle>
          <a:p>
            <a:r>
              <a:rPr lang="de-DE"/>
              <a:t>Mastertitelformat bearbeiten</a:t>
            </a:r>
            <a:endParaRPr lang="en-US"/>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cxnSp>
        <p:nvCxnSpPr>
          <p:cNvPr id="19" name="Straight Connector 18"/>
          <p:cNvCxnSpPr/>
          <p:nvPr/>
        </p:nvCxnSpPr>
        <p:spPr>
          <a:xfrm flipH="1">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4"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3073874530"/>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Titel und vertikaler Text">
    <p:spTree>
      <p:nvGrpSpPr>
        <p:cNvPr id="1" name=""/>
        <p:cNvGrpSpPr/>
        <p:nvPr/>
      </p:nvGrpSpPr>
      <p:grpSpPr>
        <a:xfrm>
          <a:off x="0" y="0"/>
          <a:ext cx="0" cy="0"/>
        </a:xfrm>
      </p:grpSpPr>
      <p:sp>
        <p:nvSpPr>
          <p:cNvPr id="2" name="Title 1"/>
          <p:cNvSpPr>
            <a:spLocks noGrp="1"/>
          </p:cNvSpPr>
          <p:nvPr>
            <p:ph type="title"/>
          </p:nvPr>
        </p:nvSpPr>
        <p:spPr/>
        <p:txBody>
          <a:bodyPr/>
          <a:lstStyle/>
          <a:p>
            <a:r>
              <a:rPr lang="de-DE"/>
              <a:t>Mastertitelformat bearbeiten</a:t>
            </a:r>
            <a:endParaRPr lang="en-US"/>
          </a:p>
        </p:txBody>
      </p:sp>
      <p:sp>
        <p:nvSpPr>
          <p:cNvPr id="3" name="Vertical Text Placeholder 2"/>
          <p:cNvSpPr>
            <a:spLocks noGrp="1"/>
          </p:cNvSpPr>
          <p:nvPr>
            <p:ph type="body" orient="vert" idx="1"/>
          </p:nvPr>
        </p:nvSpPr>
        <p:spPr/>
        <p:txBody>
          <a:bodyPr vert="eaVert" anchor="t" anchorCtr="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1381486728"/>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Vertikaler Titel und Text">
    <p:spTree>
      <p:nvGrpSpPr>
        <p:cNvPr id="1" name=""/>
        <p:cNvGrpSpPr/>
        <p:nvPr/>
      </p:nvGrpSpPr>
      <p:grpSpPr>
        <a:xfrm>
          <a:off x="0" y="0"/>
          <a: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de-DE"/>
              <a:t>Mastertitelformat bearbeiten</a:t>
            </a:r>
            <a:endParaRPr lang="en-US"/>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p:cNvSpPr>
            <a:spLocks noGrp="1"/>
          </p:cNvSpPr>
          <p:nvPr>
            <p:ph type="dt" sz="half" idx="10"/>
          </p:nvPr>
        </p:nvSpPr>
        <p:spPr/>
        <p:txBody>
          <a:bodyPr/>
          <a:lstStyle/>
          <a:p>
            <a:fld id="{AB12CFC3-7E69-5340-A20F-6E1AA8A5E566}" type="datetimeFigureOut">
              <a:rPr lang="de-DE" smtClean="0"/>
              <a:t>10.12.2019</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0237C0BB-0320-1B42-82CE-739DBE702AA0}" type="slidenum">
              <a:rPr lang="de-DE" smtClean="0"/>
              <a:t>‹N°›</a:t>
            </a:fld>
            <a:endParaRPr lang="de-DE"/>
          </a:p>
        </p:txBody>
      </p:sp>
    </p:spTree>
    <p:extLst>
      <p:ext uri="{BB962C8B-B14F-4D97-AF65-F5344CB8AC3E}">
        <p14:creationId xmlns:p14="http://schemas.microsoft.com/office/powerpoint/2010/main" val="2346477925"/>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_Titel und Inhalt">
    <p:spTree>
      <p:nvGrpSpPr>
        <p:cNvPr id="1" name=""/>
        <p:cNvGrpSpPr/>
        <p:nvPr/>
      </p:nvGrpSpPr>
      <p:grpSpPr>
        <a:xfrm>
          <a:off x="0" y="0"/>
          <a:ext cx="0" cy="0"/>
        </a:xfrm>
      </p:grpSpPr>
      <p:sp>
        <p:nvSpPr>
          <p:cNvPr id="2" name="Titel 1"/>
          <p:cNvSpPr>
            <a:spLocks noGrp="1"/>
          </p:cNvSpPr>
          <p:nvPr>
            <p:ph type="title"/>
          </p:nvPr>
        </p:nvSpPr>
        <p:spPr/>
        <p:txBody>
          <a:bodyPr/>
          <a:lstStyle>
            <a:lvl1pPr>
              <a:defRPr sz="2800"/>
            </a:lvl1pPr>
          </a:lstStyle>
          <a:p>
            <a:r>
              <a:rPr lang="de-DE"/>
              <a:t>Titelmasterformat durch Klicken bearbeiten</a:t>
            </a:r>
          </a:p>
        </p:txBody>
      </p:sp>
      <p:sp>
        <p:nvSpPr>
          <p:cNvPr id="3" name="Inhaltsplatzhalter 2"/>
          <p:cNvSpPr>
            <a:spLocks noGrp="1"/>
          </p:cNvSpPr>
          <p:nvPr>
            <p:ph idx="1"/>
          </p:nvPr>
        </p:nvSpPr>
        <p:spPr>
          <a:xfrm>
            <a:off x="508000" y="1796820"/>
            <a:ext cx="10363200" cy="2196075"/>
          </a:xfrm>
        </p:spPr>
        <p:txBody>
          <a:bodyPr/>
          <a:lstStyle>
            <a:lvl1pPr>
              <a:defRPr sz="2400"/>
            </a:lvl1pPr>
            <a:lvl2pPr>
              <a:defRPr sz="2400"/>
            </a:lvl2pPr>
            <a:lvl3pPr>
              <a:defRPr sz="2400"/>
            </a:lvl3pPr>
            <a:lvl4pPr>
              <a:defRPr sz="2400"/>
            </a:lvl4pPr>
          </a:lstStyle>
          <a:p>
            <a:pPr lvl="0"/>
            <a:r>
              <a:rPr lang="de-DE"/>
              <a:t>Textmasterformat bearbeiten</a:t>
            </a:r>
          </a:p>
          <a:p>
            <a:pPr lvl="1"/>
            <a:r>
              <a:rPr lang="de-DE"/>
              <a:t>Zweite Ebene</a:t>
            </a:r>
          </a:p>
          <a:p>
            <a:pPr lvl="2"/>
            <a:r>
              <a:rPr lang="de-DE"/>
              <a:t>Dritte Ebene</a:t>
            </a:r>
          </a:p>
          <a:p>
            <a:pPr lvl="3"/>
            <a:r>
              <a:rPr lang="de-DE"/>
              <a:t>Vierte Ebene</a:t>
            </a:r>
          </a:p>
        </p:txBody>
      </p:sp>
      <p:sp>
        <p:nvSpPr>
          <p:cNvPr id="4" name="Foliennummernplatzhalter 3"/>
          <p:cNvSpPr>
            <a:spLocks noGrp="1"/>
          </p:cNvSpPr>
          <p:nvPr>
            <p:ph type="sldNum" sz="quarter" idx="10"/>
          </p:nvPr>
        </p:nvSpPr>
        <p:spPr/>
        <p:txBody>
          <a:bodyPr/>
          <a:lstStyle>
            <a:lvl1pPr>
              <a:defRPr/>
            </a:lvl1pPr>
          </a:lstStyle>
          <a:p>
            <a:r>
              <a:rPr lang="en-GB"/>
              <a:t>Seite </a:t>
            </a:r>
            <a:fld id="{ADEAA7B7-8ADB-4983-AF1A-4E25FF1A6F59}" type="slidenum">
              <a:rPr lang="en-GB"/>
              <a:t>‹N°›</a:t>
            </a:fld>
          </a:p>
        </p:txBody>
      </p:sp>
      <p:sp>
        <p:nvSpPr>
          <p:cNvPr id="6" name="Textplatzhalter 5"/>
          <p:cNvSpPr>
            <a:spLocks noGrp="1"/>
          </p:cNvSpPr>
          <p:nvPr>
            <p:ph type="body" sz="quarter" idx="11"/>
          </p:nvPr>
        </p:nvSpPr>
        <p:spPr>
          <a:xfrm>
            <a:off x="527051" y="4197087"/>
            <a:ext cx="4993216" cy="1439333"/>
          </a:xfrm>
        </p:spPr>
        <p:txBody>
          <a:bodyPr/>
          <a:lstStyle>
            <a:lvl1pPr>
              <a:defRPr sz="2000"/>
            </a:lvl1pPr>
            <a:lvl2pPr>
              <a:defRPr sz="2000"/>
            </a:lvl2pPr>
            <a:lvl3pPr>
              <a:defRPr sz="2000"/>
            </a:lvl3pPr>
            <a:lvl4pPr>
              <a:defRPr sz="2000"/>
            </a:lvl4pPr>
            <a:lvl5pPr>
              <a:defRPr sz="2000"/>
            </a:lvl5pPr>
          </a:lstStyle>
          <a:p>
            <a:pPr lvl="0"/>
            <a:r>
              <a:rPr lang="de-DE"/>
              <a:t>Textmasterformat bearbeiten</a:t>
            </a:r>
          </a:p>
          <a:p>
            <a:pPr lvl="1"/>
            <a:r>
              <a:rPr lang="de-DE"/>
              <a:t>Zweite Ebene</a:t>
            </a:r>
          </a:p>
          <a:p>
            <a:pPr lvl="2"/>
            <a:r>
              <a:rPr lang="de-DE"/>
              <a:t>Dritte Ebene</a:t>
            </a:r>
          </a:p>
          <a:p>
            <a:pPr lvl="3"/>
            <a:r>
              <a:rPr lang="de-DE"/>
              <a:t>Vierte Ebene</a:t>
            </a:r>
          </a:p>
        </p:txBody>
      </p:sp>
    </p:spTree>
    <p:extLst>
      <p:ext uri="{BB962C8B-B14F-4D97-AF65-F5344CB8AC3E}">
        <p14:creationId xmlns:p14="http://schemas.microsoft.com/office/powerpoint/2010/main" val="124750500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2_Titel und Inhalt">
    <p:spTree>
      <p:nvGrpSpPr>
        <p:cNvPr id="1" name=""/>
        <p:cNvGrpSpPr/>
        <p:nvPr/>
      </p:nvGrpSpPr>
      <p:grpSpPr>
        <a:xfrm>
          <a:off x="0" y="0"/>
          <a:ext cx="0" cy="0"/>
        </a:xfrm>
      </p:grpSpPr>
      <p:sp>
        <p:nvSpPr>
          <p:cNvPr id="2" name="Titel 1"/>
          <p:cNvSpPr>
            <a:spLocks noGrp="1"/>
          </p:cNvSpPr>
          <p:nvPr>
            <p:ph type="title"/>
          </p:nvPr>
        </p:nvSpPr>
        <p:spPr/>
        <p:txBody>
          <a:bodyPr/>
          <a:lstStyle>
            <a:lvl1pPr>
              <a:defRPr sz="2800"/>
            </a:lvl1pPr>
          </a:lstStyle>
          <a:p>
            <a:r>
              <a:rPr lang="de-DE"/>
              <a:t>Titelmasterformat durch Klicken bearbeiten</a:t>
            </a:r>
          </a:p>
        </p:txBody>
      </p:sp>
      <p:sp>
        <p:nvSpPr>
          <p:cNvPr id="3" name="Inhaltsplatzhalter 2"/>
          <p:cNvSpPr>
            <a:spLocks noGrp="1"/>
          </p:cNvSpPr>
          <p:nvPr>
            <p:ph idx="1"/>
          </p:nvPr>
        </p:nvSpPr>
        <p:spPr>
          <a:xfrm>
            <a:off x="508000" y="1796820"/>
            <a:ext cx="10363200" cy="2196075"/>
          </a:xfrm>
        </p:spPr>
        <p:txBody>
          <a:bodyPr/>
          <a:lstStyle>
            <a:lvl1pPr>
              <a:defRPr sz="2400"/>
            </a:lvl1pPr>
            <a:lvl2pPr>
              <a:defRPr sz="2400"/>
            </a:lvl2pPr>
            <a:lvl3pPr>
              <a:defRPr sz="2400"/>
            </a:lvl3pPr>
            <a:lvl4pPr>
              <a:defRPr sz="2400"/>
            </a:lvl4pPr>
          </a:lstStyle>
          <a:p>
            <a:pPr lvl="0"/>
            <a:r>
              <a:rPr lang="de-DE"/>
              <a:t>Textmasterformat bearbeiten</a:t>
            </a:r>
          </a:p>
          <a:p>
            <a:pPr lvl="1"/>
            <a:r>
              <a:rPr lang="de-DE"/>
              <a:t>Zweite Ebene</a:t>
            </a:r>
          </a:p>
          <a:p>
            <a:pPr lvl="2"/>
            <a:r>
              <a:rPr lang="de-DE"/>
              <a:t>Dritte Ebene</a:t>
            </a:r>
          </a:p>
          <a:p>
            <a:pPr lvl="3"/>
            <a:r>
              <a:rPr lang="de-DE"/>
              <a:t>Vierte Ebene</a:t>
            </a:r>
          </a:p>
        </p:txBody>
      </p:sp>
      <p:sp>
        <p:nvSpPr>
          <p:cNvPr id="4" name="Foliennummernplatzhalter 3"/>
          <p:cNvSpPr>
            <a:spLocks noGrp="1"/>
          </p:cNvSpPr>
          <p:nvPr>
            <p:ph type="sldNum" sz="quarter" idx="10"/>
          </p:nvPr>
        </p:nvSpPr>
        <p:spPr/>
        <p:txBody>
          <a:bodyPr/>
          <a:lstStyle>
            <a:lvl1pPr>
              <a:defRPr/>
            </a:lvl1pPr>
          </a:lstStyle>
          <a:p>
            <a:r>
              <a:rPr lang="en-GB"/>
              <a:t>Seite </a:t>
            </a:r>
            <a:fld id="{ADEAA7B7-8ADB-4983-AF1A-4E25FF1A6F59}" type="slidenum">
              <a:rPr lang="en-GB"/>
              <a:t>‹N°›</a:t>
            </a:fld>
          </a:p>
        </p:txBody>
      </p:sp>
      <p:sp>
        <p:nvSpPr>
          <p:cNvPr id="6" name="Textplatzhalter 5"/>
          <p:cNvSpPr>
            <a:spLocks noGrp="1"/>
          </p:cNvSpPr>
          <p:nvPr>
            <p:ph type="body" sz="quarter" idx="11"/>
          </p:nvPr>
        </p:nvSpPr>
        <p:spPr>
          <a:xfrm>
            <a:off x="527051" y="4197087"/>
            <a:ext cx="4993216" cy="1439333"/>
          </a:xfrm>
        </p:spPr>
        <p:txBody>
          <a:bodyPr/>
          <a:lstStyle>
            <a:lvl1pPr>
              <a:defRPr sz="2000"/>
            </a:lvl1pPr>
            <a:lvl2pPr>
              <a:defRPr sz="2000"/>
            </a:lvl2pPr>
            <a:lvl3pPr>
              <a:defRPr sz="2000"/>
            </a:lvl3pPr>
            <a:lvl4pPr>
              <a:defRPr sz="2000"/>
            </a:lvl4pPr>
            <a:lvl5pPr>
              <a:defRPr sz="2000"/>
            </a:lvl5pPr>
          </a:lstStyle>
          <a:p>
            <a:pPr lvl="0"/>
            <a:r>
              <a:rPr lang="de-DE"/>
              <a:t>Textmasterformat bearbeiten</a:t>
            </a:r>
          </a:p>
          <a:p>
            <a:pPr lvl="1"/>
            <a:r>
              <a:rPr lang="de-DE"/>
              <a:t>Zweite Ebene</a:t>
            </a:r>
          </a:p>
          <a:p>
            <a:pPr lvl="2"/>
            <a:r>
              <a:rPr lang="de-DE"/>
              <a:t>Dritte Ebene</a:t>
            </a:r>
          </a:p>
          <a:p>
            <a:pPr lvl="3"/>
            <a:r>
              <a:rPr lang="de-DE"/>
              <a:t>Vierte Ebene</a:t>
            </a:r>
          </a:p>
        </p:txBody>
      </p:sp>
    </p:spTree>
    <p:extLst>
      <p:ext uri="{BB962C8B-B14F-4D97-AF65-F5344CB8AC3E}">
        <p14:creationId xmlns:p14="http://schemas.microsoft.com/office/powerpoint/2010/main" val="122530139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bl">
  <p:cSld name="Titel und Tabelle">
    <p:spTree>
      <p:nvGrpSpPr>
        <p:cNvPr id="1" name=""/>
        <p:cNvGrpSpPr/>
        <p:nvPr/>
      </p:nvGrpSpPr>
      <p:grpSpPr>
        <a:xfrm>
          <a:off x="0" y="0"/>
          <a:ext cx="0" cy="0"/>
        </a:xfrm>
      </p:grpSpPr>
      <p:sp>
        <p:nvSpPr>
          <p:cNvPr id="2" name="Titel 1"/>
          <p:cNvSpPr>
            <a:spLocks noGrp="1"/>
          </p:cNvSpPr>
          <p:nvPr>
            <p:ph type="title"/>
          </p:nvPr>
        </p:nvSpPr>
        <p:spPr>
          <a:xfrm>
            <a:off x="508000" y="381000"/>
            <a:ext cx="10363200" cy="1219200"/>
          </a:xfrm>
        </p:spPr>
        <p:txBody>
          <a:bodyPr/>
          <a:lstStyle/>
          <a:p>
            <a:r>
              <a:rPr lang="de-DE"/>
              <a:t>Titelmasterformat durch Klicken bearbeiten</a:t>
            </a:r>
            <a:endParaRPr lang="en-GB"/>
          </a:p>
        </p:txBody>
      </p:sp>
      <p:sp>
        <p:nvSpPr>
          <p:cNvPr id="3" name="Tabellenplatzhalter 2"/>
          <p:cNvSpPr>
            <a:spLocks noGrp="1"/>
          </p:cNvSpPr>
          <p:nvPr>
            <p:ph type="tbl" idx="1"/>
          </p:nvPr>
        </p:nvSpPr>
        <p:spPr>
          <a:xfrm>
            <a:off x="508000" y="1905000"/>
            <a:ext cx="10363200" cy="3505200"/>
          </a:xfrm>
        </p:spPr>
        <p:txBody>
          <a:bodyPr/>
          <a:lstStyle/>
          <a:p>
            <a:pPr lvl="0"/>
            <a:endParaRPr lang="en-GB" noProof="0"/>
          </a:p>
        </p:txBody>
      </p:sp>
      <p:sp>
        <p:nvSpPr>
          <p:cNvPr id="4" name="Rectangle 15"/>
          <p:cNvSpPr>
            <a:spLocks noGrp="1" noChangeArrowheads="1"/>
          </p:cNvSpPr>
          <p:nvPr>
            <p:ph type="sldNum" sz="quarter" idx="10"/>
          </p:nvPr>
        </p:nvSpPr>
        <p:spPr/>
        <p:txBody>
          <a:bodyPr/>
          <a:lstStyle>
            <a:lvl1pPr>
              <a:defRPr/>
            </a:lvl1pPr>
          </a:lstStyle>
          <a:p>
            <a:pPr>
              <a:defRPr/>
            </a:pPr>
            <a:r>
              <a:rPr lang="en-GB"/>
              <a:t>SEITE </a:t>
            </a:r>
            <a:fld id="{D73F7AE3-6C34-7C45-9858-302EE0B0B3C0}" type="slidenum">
              <a:rPr lang="en-GB"/>
              <a:pPr>
                <a:defRPr/>
              </a:pPr>
              <a:t>‹N°›</a:t>
            </a:fld>
          </a:p>
        </p:txBody>
      </p:sp>
    </p:spTree>
    <p:extLst>
      <p:ext uri="{BB962C8B-B14F-4D97-AF65-F5344CB8AC3E}">
        <p14:creationId xmlns:p14="http://schemas.microsoft.com/office/powerpoint/2010/main" val="138297908"/>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image" Target="../media/image1.jpeg" /><Relationship Id="rId22" Type="http://schemas.openxmlformats.org/officeDocument/2006/relationships/image" Target="../media/image2.jpeg" /><Relationship Id="rId23" Type="http://schemas.openxmlformats.org/officeDocument/2006/relationships/image" Target="../media/image3.jpeg" /><Relationship Id="rId24" Type="http://schemas.openxmlformats.org/officeDocument/2006/relationships/image" Target="../media/image4.jpeg" /><Relationship Id="rId25"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3">
        <a:schemeClr val="bg2"/>
      </p:bgRef>
    </p:bg>
    <p:spTree>
      <p:nvGrpSpPr>
        <p:cNvPr id="1" name=""/>
        <p:cNvGrpSpPr/>
        <p:nvPr/>
      </p:nvGrpSpPr>
      <p:grpSpPr>
        <a:xfrm>
          <a:off x="0" y="0"/>
          <a:ext cx="0" cy="0"/>
        </a:xfrm>
      </p:grpSpPr>
      <p:pic>
        <p:nvPicPr>
          <p:cNvPr id="8" name="Picture 7"/>
          <p:cNvPicPr>
            <a:picLocks noChangeAspect="1"/>
          </p:cNvPicPr>
          <p:nvPr/>
        </p:nvPicPr>
        <p:blipFill>
          <a:blip r:embed="rId21">
            <a:extLst>
              <a:ext uri="{28A0092B-C50C-407E-A947-70E740481C1C}">
                <a14:useLocalDpi xmlns:a14="http://schemas.microsoft.com/office/drawing/2010/main"/>
              </a:ext>
            </a:extLst>
          </a:blip>
          <a:srcRect l="3613" r="0"/>
          <a:stretch>
            <a:fillRect/>
          </a:stretch>
        </p:blipFill>
        <p:spPr>
          <a:xfrm>
            <a:off x="0" y="2669685"/>
            <a:ext cx="4037012" cy="4188315"/>
          </a:xfrm>
          <a:prstGeom prst="rect">
            <a:avLst/>
          </a:prstGeom>
        </p:spPr>
      </p:pic>
      <p:pic>
        <p:nvPicPr>
          <p:cNvPr id="7" name="Picture 6"/>
          <p:cNvPicPr>
            <a:picLocks noChangeAspect="1"/>
          </p:cNvPicPr>
          <p:nvPr/>
        </p:nvPicPr>
        <p:blipFill>
          <a:blip r:embed="rId22">
            <a:extLst>
              <a:ext uri="{28A0092B-C50C-407E-A947-70E740481C1C}">
                <a14:useLocalDpi xmlns:a14="http://schemas.microsoft.com/office/drawing/2010/main"/>
              </a:ext>
            </a:extLst>
          </a:blip>
          <a:srcRect l="35640" r="0"/>
          <a:stretch>
            <a:fillRect/>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pic>
        <p:nvPicPr>
          <p:cNvPr id="9" name="Picture 8"/>
          <p:cNvPicPr>
            <a:picLocks noChangeAspect="1"/>
          </p:cNvPicPr>
          <p:nvPr/>
        </p:nvPicPr>
        <p:blipFill>
          <a:blip r:embed="rId23">
            <a:extLst>
              <a:ext uri="{28A0092B-C50C-407E-A947-70E740481C1C}">
                <a14:useLocalDpi xmlns:a14="http://schemas.microsoft.com/office/drawing/2010/main"/>
              </a:ext>
            </a:extLst>
          </a:blip>
          <a:srcRect t="28813"/>
          <a:stretch>
            <a:fillRect/>
          </a:stretch>
        </p:blipFill>
        <p:spPr>
          <a:xfrm>
            <a:off x="7999412" y="0"/>
            <a:ext cx="1603387" cy="1141407"/>
          </a:xfrm>
          <a:prstGeom prst="rect">
            <a:avLst/>
          </a:prstGeom>
        </p:spPr>
      </p:pic>
      <p:pic>
        <p:nvPicPr>
          <p:cNvPr id="10" name="Picture 9"/>
          <p:cNvPicPr>
            <a:picLocks noChangeAspect="1"/>
          </p:cNvPicPr>
          <p:nvPr/>
        </p:nvPicPr>
        <p:blipFill>
          <a:blip r:embed="rId24">
            <a:extLst>
              <a:ext uri="{28A0092B-C50C-407E-A947-70E740481C1C}">
                <a14:useLocalDpi xmlns:a14="http://schemas.microsoft.com/office/drawing/2010/main"/>
              </a:ext>
            </a:extLst>
          </a:blip>
          <a:srcRect b="23320"/>
          <a:stretch>
            <a:fillRect/>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de-DE"/>
              <a:t>Mastertitelformat bearbeiten</a:t>
            </a:r>
            <a:endParaRPr lang="en-US"/>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B12CFC3-7E69-5340-A20F-6E1AA8A5E566}" type="datetimeFigureOut">
              <a:rPr lang="de-DE" smtClean="0"/>
              <a:t>10.12.2019</a:t>
            </a:fld>
            <a:endParaRPr lang="de-DE"/>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de-DE"/>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237C0BB-0320-1B42-82CE-739DBE702AA0}" type="slidenum">
              <a:rPr lang="de-DE" smtClean="0"/>
              <a:t>‹N°›</a:t>
            </a:fld>
            <a:endParaRPr lang="de-DE"/>
          </a:p>
        </p:txBody>
      </p:sp>
    </p:spTree>
    <p:extLst>
      <p:ext uri="{BB962C8B-B14F-4D97-AF65-F5344CB8AC3E}">
        <p14:creationId xmlns:p14="http://schemas.microsoft.com/office/powerpoint/2010/main" val="3093868806"/>
      </p:ext>
    </p:extLst>
  </p:cSld>
  <p:clrMap bg1="dk1" tx1="lt1" bg2="dk2" tx2="lt2" accent1="accent1" accent2="accent2" accent3="accent3" accent4="accent4" accent5="accent5" accent6="accent6" hlink="hlink" folHlink="folHlink"/>
  <p:sldLayoutIdLst>
    <p:sldLayoutId id="2147483999" r:id="rId1"/>
    <p:sldLayoutId id="2147484000" r:id="rId2"/>
    <p:sldLayoutId id="2147484001" r:id="rId3"/>
    <p:sldLayoutId id="2147484002" r:id="rId4"/>
    <p:sldLayoutId id="2147484003" r:id="rId5"/>
    <p:sldLayoutId id="2147484004" r:id="rId6"/>
    <p:sldLayoutId id="2147484005" r:id="rId7"/>
    <p:sldLayoutId id="2147484006" r:id="rId8"/>
    <p:sldLayoutId id="2147484007" r:id="rId9"/>
    <p:sldLayoutId id="2147484008" r:id="rId10"/>
    <p:sldLayoutId id="2147484009" r:id="rId11"/>
    <p:sldLayoutId id="2147484010" r:id="rId12"/>
    <p:sldLayoutId id="2147484011" r:id="rId13"/>
    <p:sldLayoutId id="2147484012" r:id="rId14"/>
    <p:sldLayoutId id="2147484013" r:id="rId15"/>
    <p:sldLayoutId id="2147484014" r:id="rId16"/>
    <p:sldLayoutId id="2147484015" r:id="rId17"/>
    <p:sldLayoutId id="2147484016" r:id="rId18"/>
    <p:sldLayoutId id="2147484017" r:id="rId19"/>
    <p:sldLayoutId id="2147484018" r:id="rId20"/>
  </p:sldLayoutIdLst>
  <p:transition/>
  <p:timing/>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jpeg" /><Relationship Id="rId5" Type="http://schemas.microsoft.com/office/2007/relationships/hdphoto" Target="../media/hdphoto1.wdp"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microsoft.com/office/2007/relationships/hdphoto" Target="../media/hdphoto2.wdp"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 Id="rId3" Type="http://schemas.microsoft.com/office/2007/relationships/hdphoto" Target="../media/hdphoto3.wdp" /><Relationship Id="rId4" Type="http://schemas.microsoft.com/office/2007/relationships/diagramDrawing" Target="../diagrams/drawing1.xml" /><Relationship Id="rId5" Type="http://schemas.openxmlformats.org/officeDocument/2006/relationships/diagramData" Target="../diagrams/data1.xml" /><Relationship Id="rId6" Type="http://schemas.openxmlformats.org/officeDocument/2006/relationships/diagramLayout" Target="../diagrams/layout1.xml" /><Relationship Id="rId7" Type="http://schemas.openxmlformats.org/officeDocument/2006/relationships/diagramQuickStyle" Target="../diagrams/quickStyle1.xml" /><Relationship Id="rId8" Type="http://schemas.openxmlformats.org/officeDocument/2006/relationships/diagramColors" Target="../diagrams/colors1.xml" /><Relationship Id="rId9" Type="http://schemas.openxmlformats.org/officeDocument/2006/relationships/image" Target="../media/image11.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jpeg" /><Relationship Id="rId3" Type="http://schemas.openxmlformats.org/officeDocument/2006/relationships/hyperlink" Target="http://mercnet.me/wp-content/uploads/download-southeast-asia-political-map-quiz-major-tourist-within-1.jpg" TargetMode="Ex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jpeg" /><Relationship Id="rId3" Type="http://schemas.openxmlformats.org/officeDocument/2006/relationships/image" Target="../media/image14.jpeg" /><Relationship Id="rId4" Type="http://schemas.microsoft.com/office/2007/relationships/hdphoto" Target="../media/hdphoto4.wdp"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hyperlink" Target="https://www.cites.org/eng" TargetMode="External" /><Relationship Id="rId4" Type="http://schemas.openxmlformats.org/officeDocument/2006/relationships/image" Target="../media/image15.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hyperlink" Target="http://research.amnh.org/vz/herpetology/amphibia" TargetMode="External" /><Relationship Id="rId4" Type="http://schemas.openxmlformats.org/officeDocument/2006/relationships/hyperlink" Target="http://www.reptile-database.org" TargetMode="External" /><Relationship Id="rId5" Type="http://schemas.openxmlformats.org/officeDocument/2006/relationships/image" Target="../media/image16.jpeg" /><Relationship Id="rId6" Type="http://schemas.microsoft.com/office/2007/relationships/hdphoto" Target="../media/hdphoto5.wdp"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microsoft.com/office/2007/relationships/hdphoto" Target="../media/hdphoto9.wdp" /><Relationship Id="rId11" Type="http://schemas.openxmlformats.org/officeDocument/2006/relationships/image" Target="../media/image22.jpeg" /><Relationship Id="rId12" Type="http://schemas.microsoft.com/office/2007/relationships/hdphoto" Target="../media/hdphoto10.wdp" /><Relationship Id="rId13" Type="http://schemas.openxmlformats.org/officeDocument/2006/relationships/image" Target="../media/image23.jpeg" /><Relationship Id="rId14" Type="http://schemas.microsoft.com/office/2007/relationships/hdphoto" Target="../media/hdphoto11.wdp" /><Relationship Id="rId15" Type="http://schemas.openxmlformats.org/officeDocument/2006/relationships/image" Target="../media/image24.jpeg" /><Relationship Id="rId16" Type="http://schemas.microsoft.com/office/2007/relationships/hdphoto" Target="../media/hdphoto12.wdp" /><Relationship Id="rId17" Type="http://schemas.openxmlformats.org/officeDocument/2006/relationships/image" Target="../media/image25.jpeg" /><Relationship Id="rId18" Type="http://schemas.openxmlformats.org/officeDocument/2006/relationships/image" Target="../media/image26.jpeg" /><Relationship Id="rId19" Type="http://schemas.microsoft.com/office/2007/relationships/hdphoto" Target="../media/hdphoto13.wdp" /><Relationship Id="rId2" Type="http://schemas.openxmlformats.org/officeDocument/2006/relationships/image" Target="../media/image17.jpeg" /><Relationship Id="rId20" Type="http://schemas.openxmlformats.org/officeDocument/2006/relationships/image" Target="../media/image27.jpeg" /><Relationship Id="rId3" Type="http://schemas.openxmlformats.org/officeDocument/2006/relationships/image" Target="../media/image18.jpeg" /><Relationship Id="rId4" Type="http://schemas.microsoft.com/office/2007/relationships/hdphoto" Target="../media/hdphoto6.wdp" /><Relationship Id="rId5" Type="http://schemas.openxmlformats.org/officeDocument/2006/relationships/image" Target="../media/image19.jpeg" /><Relationship Id="rId6" Type="http://schemas.microsoft.com/office/2007/relationships/hdphoto" Target="../media/hdphoto7.wdp" /><Relationship Id="rId7" Type="http://schemas.openxmlformats.org/officeDocument/2006/relationships/image" Target="../media/image20.jpeg" /><Relationship Id="rId8" Type="http://schemas.microsoft.com/office/2007/relationships/hdphoto" Target="../media/hdphoto8.wdp" /><Relationship Id="rId9" Type="http://schemas.openxmlformats.org/officeDocument/2006/relationships/image" Target="../media/image2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28.jpeg" /><Relationship Id="rId3" Type="http://schemas.openxmlformats.org/officeDocument/2006/relationships/image" Target="../media/image29.jpeg" /><Relationship Id="rId4" Type="http://schemas.openxmlformats.org/officeDocument/2006/relationships/image" Target="../media/image30.jpeg" /><Relationship Id="rId5" Type="http://schemas.openxmlformats.org/officeDocument/2006/relationships/image" Target="../media/image31.jpeg" /><Relationship Id="rId6" Type="http://schemas.openxmlformats.org/officeDocument/2006/relationships/image" Target="../media/image32.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jpeg" /><Relationship Id="rId3" Type="http://schemas.openxmlformats.org/officeDocument/2006/relationships/hyperlink" Target="https://www.iucnredlist.org/" TargetMode="Ex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35.jpeg" /><Relationship Id="rId4" Type="http://schemas.openxmlformats.org/officeDocument/2006/relationships/hyperlink" Target="http://rivista-cdn.reptilesmagazine.com/Paroedura-lohatsara-shutterstock_286368056.jpg?ver=1524253164" TargetMode="External" /><Relationship Id="rId5" Type="http://schemas.openxmlformats.org/officeDocument/2006/relationships/hyperlink" Target="https://www.reptarium.cz/content/photo_03/Goniurosaurus-yamashinae-03000016973_01.jpg" TargetMode="External" /><Relationship Id="rId6" Type="http://schemas.openxmlformats.org/officeDocument/2006/relationships/image" Target="../media/image36.jpeg" /><Relationship Id="rId7" Type="http://schemas.openxmlformats.org/officeDocument/2006/relationships/image" Target="../media/image37.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jpeg" /><Relationship Id="rId3" Type="http://schemas.openxmlformats.org/officeDocument/2006/relationships/image" Target="../media/image39.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hyperlink" Target="http://www.terraristik.com/tb/user_details_tb.php?id=13684" TargetMode="External" /><Relationship Id="rId3" Type="http://schemas.openxmlformats.org/officeDocument/2006/relationships/image" Target="../media/image40.jpeg" /><Relationship Id="rId4" Type="http://schemas.openxmlformats.org/officeDocument/2006/relationships/image" Target="../media/image41.jpeg" /><Relationship Id="rId5" Type="http://schemas.openxmlformats.org/officeDocument/2006/relationships/image" Target="../media/image42.jpeg" /><Relationship Id="rId6" Type="http://schemas.openxmlformats.org/officeDocument/2006/relationships/image" Target="../media/image43.jpeg" /><Relationship Id="rId7" Type="http://schemas.openxmlformats.org/officeDocument/2006/relationships/hyperlink" Target="http://www.terraristik.com/tb/report_abuse.php?id=611020" TargetMode="External" /><Relationship Id="rId8" Type="http://schemas.openxmlformats.org/officeDocument/2006/relationships/hyperlink" Target="http://www.terraristik.com/tb/user_details_tb.php?id=23583" TargetMode="Ex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microsoft.com/office/2007/relationships/diagramDrawing" Target="../diagrams/drawing2.xml" /><Relationship Id="rId4" Type="http://schemas.openxmlformats.org/officeDocument/2006/relationships/diagramData" Target="../diagrams/data2.xml" /><Relationship Id="rId5" Type="http://schemas.openxmlformats.org/officeDocument/2006/relationships/diagramLayout" Target="../diagrams/layout2.xml" /><Relationship Id="rId6" Type="http://schemas.openxmlformats.org/officeDocument/2006/relationships/diagramQuickStyle" Target="../diagrams/quickStyle2.xml" /><Relationship Id="rId7" Type="http://schemas.openxmlformats.org/officeDocument/2006/relationships/diagramColors" Target="../diagrams/colors2.xml" /><Relationship Id="rId8" Type="http://schemas.openxmlformats.org/officeDocument/2006/relationships/image" Target="../media/image44.jpeg" /><Relationship Id="rId9" Type="http://schemas.microsoft.com/office/2007/relationships/hdphoto" Target="../media/hdphoto14.wdp"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6.xml" /><Relationship Id="rId3" Type="http://schemas.openxmlformats.org/officeDocument/2006/relationships/image" Target="../media/image45.jpeg" /><Relationship Id="rId4" Type="http://schemas.openxmlformats.org/officeDocument/2006/relationships/image" Target="../media/image46.jpeg" /><Relationship Id="rId5" Type="http://schemas.microsoft.com/office/2007/relationships/hdphoto" Target="../media/hdphoto15.wdp"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7.xml" /><Relationship Id="rId3" Type="http://schemas.openxmlformats.org/officeDocument/2006/relationships/image" Target="../media/image47.jpeg" /><Relationship Id="rId4" Type="http://schemas.openxmlformats.org/officeDocument/2006/relationships/chart" Target="../charts/chart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48.jpeg" /><Relationship Id="rId3" Type="http://schemas.microsoft.com/office/2007/relationships/hdphoto" Target="../media/hdphoto16.wdp"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4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50.jpeg" /><Relationship Id="rId3" Type="http://schemas.openxmlformats.org/officeDocument/2006/relationships/image" Target="../media/image51.jpeg" /><Relationship Id="rId4" Type="http://schemas.openxmlformats.org/officeDocument/2006/relationships/image" Target="../media/image52.jpeg" /><Relationship Id="rId5" Type="http://schemas.openxmlformats.org/officeDocument/2006/relationships/image" Target="../media/image53.jpeg" /><Relationship Id="rId6" Type="http://schemas.openxmlformats.org/officeDocument/2006/relationships/image" Target="../media/image54.jpeg" /><Relationship Id="rId7" Type="http://schemas.openxmlformats.org/officeDocument/2006/relationships/image" Target="../media/image55.jpeg" /><Relationship Id="rId8" Type="http://schemas.openxmlformats.org/officeDocument/2006/relationships/image" Target="../media/image56.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57.jpeg" /><Relationship Id="rId4" Type="http://schemas.openxmlformats.org/officeDocument/2006/relationships/image" Target="../media/image58.jpeg" /><Relationship Id="rId5" Type="http://schemas.openxmlformats.org/officeDocument/2006/relationships/image" Target="../media/image59.jpeg" /><Relationship Id="rId6" Type="http://schemas.microsoft.com/office/2007/relationships/hdphoto" Target="../media/hdphoto17.wdp"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image" Target="../media/image60.jpeg" /><Relationship Id="rId4" Type="http://schemas.openxmlformats.org/officeDocument/2006/relationships/image" Target="../media/image61.jpeg" /><Relationship Id="rId5" Type="http://schemas.openxmlformats.org/officeDocument/2006/relationships/image" Target="../media/image62.jpeg" /><Relationship Id="rId6" Type="http://schemas.openxmlformats.org/officeDocument/2006/relationships/image" Target="../media/image63.jpeg" /><Relationship Id="rId7" Type="http://schemas.openxmlformats.org/officeDocument/2006/relationships/image" Target="../media/image64.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5.jpeg" /><Relationship Id="rId3" Type="http://schemas.openxmlformats.org/officeDocument/2006/relationships/image" Target="../media/image66.jpeg" /><Relationship Id="rId4" Type="http://schemas.microsoft.com/office/2007/relationships/hdphoto" Target="../media/hdphoto18.wdp"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7.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8.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9.jpeg" /><Relationship Id="rId3" Type="http://schemas.microsoft.com/office/2007/relationships/hdphoto" Target="../media/hdphoto19.wdp"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0.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image" Target="../media/image7.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1.jpeg" /><Relationship Id="rId3" Type="http://schemas.microsoft.com/office/2007/relationships/hdphoto" Target="../media/hdphoto20.wdp"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1BD918C2-7CD6-2449-AA59-0B3549C1B148}"/>
              </a:ext>
            </a:extLst>
          </p:cNvPr>
          <p:cNvSpPr>
            <a:spLocks noGrp="1"/>
          </p:cNvSpPr>
          <p:nvPr>
            <p:ph type="ctrTitle"/>
          </p:nvPr>
        </p:nvSpPr>
        <p:spPr>
          <a:xfrm>
            <a:off x="660399" y="559940"/>
            <a:ext cx="9624031" cy="1353709"/>
          </a:xfrm>
        </p:spPr>
        <p:txBody>
          <a:bodyPr>
            <a:normAutofit fontScale="90000"/>
          </a:bodyPr>
          <a:lstStyle/>
          <a:p>
            <a:pPr algn="ctr"/>
            <a:r>
              <a:rPr lang="de-DE" sz="3600" err="1"/>
              <a:t>Challenges for a legal, sustainable and traceable trade in live amphibians and reptiles into the EU</a:t>
            </a:r>
          </a:p>
        </p:txBody>
      </p:sp>
      <p:sp>
        <p:nvSpPr>
          <p:cNvPr id="3" name="Untertitel 2">
            <a:extLst>
              <a:ext uri="{FF2B5EF4-FFF2-40B4-BE49-F238E27FC236}">
                <a16:creationId xmlns:a16="http://schemas.microsoft.com/office/drawing/2014/main" id="{A59B6ACD-3322-E443-87FB-2DC33717AFD2}"/>
              </a:ext>
            </a:extLst>
          </p:cNvPr>
          <p:cNvSpPr>
            <a:spLocks noGrp="1"/>
          </p:cNvSpPr>
          <p:nvPr>
            <p:ph type="subTitle" idx="1"/>
          </p:nvPr>
        </p:nvSpPr>
        <p:spPr>
          <a:xfrm>
            <a:off x="431515" y="2732927"/>
            <a:ext cx="11157733" cy="3002710"/>
          </a:xfrm>
        </p:spPr>
        <p:txBody>
          <a:bodyPr>
            <a:normAutofit/>
          </a:bodyPr>
          <a:lstStyle/>
          <a:p>
            <a:pPr algn="ctr"/>
            <a:r>
              <a:rPr lang="de-DE" b="1"/>
              <a:t>Dr. Mark Auliya</a:t>
            </a:r>
          </a:p>
          <a:p>
            <a:endParaRPr lang="de-DE"/>
          </a:p>
          <a:p>
            <a:pPr algn="ctr"/>
            <a:r>
              <a:rPr lang="de-DE"/>
              <a:t>Conference: </a:t>
            </a:r>
          </a:p>
          <a:p>
            <a:pPr algn="ctr"/>
            <a:r>
              <a:rPr lang="de-DE" b="1"/>
              <a:t>Dead or Alive: Towards a Sustainable Wildlife Trade  - </a:t>
            </a:r>
            <a:r>
              <a:rPr lang="de-DE" err="1"/>
              <a:t>One World One Health</a:t>
            </a:r>
          </a:p>
          <a:p>
            <a:pPr algn="ctr"/>
            <a:endParaRPr lang="de-DE"/>
          </a:p>
          <a:p>
            <a:pPr algn="ctr"/>
            <a:r>
              <a:rPr lang="de-DE"/>
              <a:t>4 December 2019, Brussels</a:t>
            </a:r>
          </a:p>
          <a:p>
            <a:pPr algn="ctr"/>
            <a:r>
              <a:rPr lang="de-DE"/>
              <a:t>[ 12:30-12:50 ]</a:t>
            </a:r>
          </a:p>
          <a:p>
            <a:endParaRPr lang="de-DE"/>
          </a:p>
        </p:txBody>
      </p:sp>
      <p:pic>
        <p:nvPicPr>
          <p:cNvPr id="14" name="Grafik 6">
            <a:extLst>
              <a:ext uri="{FF2B5EF4-FFF2-40B4-BE49-F238E27FC236}">
                <a16:creationId xmlns:a16="http://schemas.microsoft.com/office/drawing/2014/main" id="{D76A9D5F-3B50-A941-9383-F54DC20DB9B1}"/>
              </a:ext>
            </a:extLst>
          </p:cNvPr>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9320603" y="6128184"/>
            <a:ext cx="2879725" cy="735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Grafik 5">
            <a:extLst>
              <a:ext uri="{FF2B5EF4-FFF2-40B4-BE49-F238E27FC236}">
                <a16:creationId xmlns:a16="http://schemas.microsoft.com/office/drawing/2014/main" id="{42FE5B5E-8B5A-8D4F-9E40-9BD9EF61F92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6067514"/>
            <a:ext cx="847531" cy="790486"/>
          </a:xfrm>
          <a:prstGeom prst="rect">
            <a:avLst/>
          </a:prstGeom>
        </p:spPr>
      </p:pic>
      <p:pic>
        <p:nvPicPr>
          <p:cNvPr id="12" name="Grafik 11">
            <a:extLst>
              <a:ext uri="{FF2B5EF4-FFF2-40B4-BE49-F238E27FC236}">
                <a16:creationId xmlns:a16="http://schemas.microsoft.com/office/drawing/2014/main" id="{87620816-CFC8-5341-9F10-A6669DB8B36E}"/>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60504" y1="19556" x2="79328" y2="28889"/>
                        <a14:foregroundMark x1="79328" y1="28889" x2="79328" y2="28889"/>
                      </a14:backgroundRemoval>
                    </a14:imgEffect>
                  </a14:imgLayer>
                </a14:imgProps>
              </a:ext>
              <a:ext uri="{28A0092B-C50C-407E-A947-70E740481C1C}">
                <a14:useLocalDpi xmlns:a14="http://schemas.microsoft.com/office/drawing/2010/main"/>
              </a:ext>
            </a:extLst>
          </a:blip>
          <a:stretch>
            <a:fillRect/>
          </a:stretch>
        </p:blipFill>
        <p:spPr>
          <a:xfrm>
            <a:off x="9879980" y="4372522"/>
            <a:ext cx="2320348" cy="1755661"/>
          </a:xfrm>
          <a:prstGeom prst="rect">
            <a:avLst/>
          </a:prstGeom>
        </p:spPr>
      </p:pic>
      <p:sp>
        <p:nvSpPr>
          <p:cNvPr id="15" name="Rechteck 1">
            <a:extLst>
              <a:ext uri="{FF2B5EF4-FFF2-40B4-BE49-F238E27FC236}">
                <a16:creationId xmlns:a16="http://schemas.microsoft.com/office/drawing/2014/main" id="{08AAEA5E-A427-3A46-A7E1-680574484D1C}"/>
              </a:ext>
            </a:extLst>
          </p:cNvPr>
          <p:cNvSpPr>
            <a:spLocks noChangeArrowheads="1"/>
          </p:cNvSpPr>
          <p:nvPr/>
        </p:nvSpPr>
        <p:spPr bwMode="auto">
          <a:xfrm>
            <a:off x="3810000" y="6592085"/>
            <a:ext cx="4572000"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de-DE" sz="1000" b="1">
                <a:solidFill>
                  <a:schemeClr val="bg2">
                    <a:lumMod val="40000"/>
                    <a:lumOff val="60000"/>
                  </a:schemeClr>
                </a:solidFill>
              </a:rPr>
              <a:t>All photos by M. AULIYA, otherwise indicated</a:t>
            </a:r>
          </a:p>
        </p:txBody>
      </p:sp>
    </p:spTree>
    <p:extLst>
      <p:ext uri="{BB962C8B-B14F-4D97-AF65-F5344CB8AC3E}">
        <p14:creationId xmlns:p14="http://schemas.microsoft.com/office/powerpoint/2010/main" val="41342687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4B317536-6826-684C-B720-23DC66755DD5}"/>
              </a:ext>
            </a:extLst>
          </p:cNvPr>
          <p:cNvSpPr>
            <a:spLocks noGrp="1"/>
          </p:cNvSpPr>
          <p:nvPr>
            <p:ph type="title"/>
          </p:nvPr>
        </p:nvSpPr>
        <p:spPr>
          <a:xfrm>
            <a:off x="517775" y="218692"/>
            <a:ext cx="2479474" cy="811003"/>
          </a:xfrm>
        </p:spPr>
        <p:txBody>
          <a:bodyPr/>
          <a:lstStyle/>
          <a:p>
            <a:r>
              <a:rPr lang="de-DE"/>
              <a:t>Outline</a:t>
            </a:r>
          </a:p>
        </p:txBody>
      </p:sp>
      <p:sp>
        <p:nvSpPr>
          <p:cNvPr id="3" name="Inhaltsplatzhalter 2">
            <a:extLst>
              <a:ext uri="{FF2B5EF4-FFF2-40B4-BE49-F238E27FC236}">
                <a16:creationId xmlns:a16="http://schemas.microsoft.com/office/drawing/2014/main" id="{7902FB20-7C99-9341-9A70-23A63B3C1476}"/>
              </a:ext>
            </a:extLst>
          </p:cNvPr>
          <p:cNvSpPr>
            <a:spLocks noGrp="1"/>
          </p:cNvSpPr>
          <p:nvPr>
            <p:ph idx="1"/>
          </p:nvPr>
        </p:nvSpPr>
        <p:spPr>
          <a:xfrm>
            <a:off x="257694" y="1544232"/>
            <a:ext cx="10418128" cy="4195481"/>
          </a:xfrm>
        </p:spPr>
        <p:txBody>
          <a:bodyPr>
            <a:normAutofit fontScale="92500" lnSpcReduction="20000"/>
          </a:bodyPr>
          <a:lstStyle/>
          <a:p>
            <a:pPr marL="457200" indent="-457200">
              <a:buFont typeface="+mj-lt"/>
              <a:buAutoNum type="arabicParenBoth"/>
            </a:pPr>
            <a:r>
              <a:rPr lang="de-DE"/>
              <a:t>Facts (issues, challenges) underlying the subject </a:t>
            </a:r>
          </a:p>
          <a:p>
            <a:pPr marL="457200" indent="-457200">
              <a:buFont typeface="+mj-lt"/>
              <a:buAutoNum type="arabicParenBoth"/>
            </a:pPr>
            <a:r>
              <a:rPr lang="de-DE" err="1"/>
              <a:t>Amphibians &amp; reptiles listed on CITES and EU Wildlife Trade Regulations</a:t>
            </a:r>
          </a:p>
          <a:p>
            <a:pPr marL="457200" indent="-457200">
              <a:buFont typeface="+mj-lt"/>
              <a:buAutoNum type="arabicParenBoth"/>
            </a:pPr>
            <a:r>
              <a:rPr lang="de-DE"/>
              <a:t>IUCN Red listed amphibians &amp; reptiles </a:t>
            </a:r>
          </a:p>
          <a:p>
            <a:pPr marL="457200" indent="-457200">
              <a:buFont typeface="+mj-lt"/>
              <a:buAutoNum type="arabicParenBoth"/>
            </a:pPr>
            <a:r>
              <a:rPr lang="de-DE"/>
              <a:t>Triggers &amp; criteria of most-wanted species</a:t>
            </a:r>
          </a:p>
          <a:p>
            <a:pPr marL="457200" indent="-457200">
              <a:buFont typeface="+mj-lt"/>
              <a:buAutoNum type="arabicParenBoth"/>
            </a:pPr>
            <a:r>
              <a:rPr lang="de-DE"/>
              <a:t>Scientific uncertainties prevail in legally traded species</a:t>
            </a:r>
          </a:p>
          <a:p>
            <a:pPr marL="457200" indent="-457200">
              <a:buFont typeface="+mj-lt"/>
              <a:buAutoNum type="arabicParenBoth"/>
            </a:pPr>
            <a:r>
              <a:rPr lang="de-DE" err="1"/>
              <a:t>Mortalities </a:t>
            </a:r>
          </a:p>
          <a:p>
            <a:pPr marL="457200" indent="-457200">
              <a:buFont typeface="+mj-lt"/>
              <a:buAutoNum type="arabicParenBoth"/>
            </a:pPr>
            <a:r>
              <a:rPr lang="de-DE"/>
              <a:t>Origin/source reporting issues</a:t>
            </a:r>
          </a:p>
          <a:p>
            <a:pPr marL="457200" indent="-457200">
              <a:buFont typeface="+mj-lt"/>
              <a:buAutoNum type="arabicParenBoth"/>
            </a:pPr>
            <a:r>
              <a:rPr lang="de-DE" err="1"/>
              <a:t>Diseases</a:t>
            </a:r>
          </a:p>
          <a:p>
            <a:pPr marL="457200" indent="-457200">
              <a:buFont typeface="+mj-lt"/>
              <a:buAutoNum type="arabicParenBoth"/>
            </a:pPr>
            <a:r>
              <a:rPr lang="de-DE"/>
              <a:t>Illegal trade</a:t>
            </a:r>
          </a:p>
          <a:p>
            <a:pPr marL="457200" indent="-457200">
              <a:buFont typeface="+mj-lt"/>
              <a:buAutoNum type="arabicParenBoth"/>
            </a:pPr>
            <a:r>
              <a:rPr lang="de-DE" err="1"/>
              <a:t>Summarizing issues/challenges</a:t>
            </a:r>
          </a:p>
          <a:p>
            <a:pPr marL="457200" indent="-457200">
              <a:buFont typeface="+mj-lt"/>
              <a:buAutoNum type="arabicParenBoth"/>
            </a:pPr>
            <a:r>
              <a:rPr lang="de-DE" err="1"/>
              <a:t>Recommendations</a:t>
            </a:r>
          </a:p>
        </p:txBody>
      </p:sp>
      <p:pic>
        <p:nvPicPr>
          <p:cNvPr id="7" name="Grafik 6">
            <a:extLst>
              <a:ext uri="{FF2B5EF4-FFF2-40B4-BE49-F238E27FC236}">
                <a16:creationId xmlns:a16="http://schemas.microsoft.com/office/drawing/2014/main" id="{511103D5-6FB1-1A44-9F92-B6B50B5C57A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987" b="98555" l="5313" r="90000">
                        <a14:foregroundMark x1="8878" y1="21048" x2="8443" y2="21441"/>
                        <a14:foregroundMark x1="9922" y1="20105" x2="9696" y2="20309"/>
                        <a14:foregroundMark x1="5653" y1="24953" x2="5313" y2="32063"/>
                        <a14:foregroundMark x1="5313" y1="32063" x2="11641" y2="36531"/>
                        <a14:foregroundMark x1="7969" y1="34954" x2="8984" y2="35348"/>
                        <a14:foregroundMark x1="12969" y1="36925" x2="22656" y2="38108"/>
                        <a14:foregroundMark x1="22656" y1="38108" x2="24219" y2="38896"/>
                        <a14:foregroundMark x1="24688" y1="39816" x2="32578" y2="42970"/>
                        <a14:foregroundMark x1="26953" y1="13798" x2="30000" y2="15637"/>
                        <a14:foregroundMark x1="36172" y1="44809" x2="50625" y2="55716"/>
                        <a14:foregroundMark x1="46570" y1="84475" x2="46406" y2="85020"/>
                        <a14:foregroundMark x1="49685" y1="74086" x2="48863" y2="76827"/>
                        <a14:foregroundMark x1="46406" y1="85020" x2="46877" y2="88416"/>
                        <a14:foregroundMark x1="49910" y1="88464" x2="50781" y2="86859"/>
                        <a14:foregroundMark x1="50781" y1="86859" x2="50781" y2="85414"/>
                        <a14:foregroundMark x1="47422" y1="93167" x2="48438" y2="94612"/>
                        <a14:foregroundMark x1="57969" y1="90539" x2="58906" y2="90276"/>
                        <a14:foregroundMark x1="48203" y1="98029" x2="48828" y2="98160"/>
                        <a14:foregroundMark x1="48438" y1="77004" x2="48906" y2="77398"/>
                        <a14:foregroundMark x1="48906" y1="78055" x2="48906" y2="78055"/>
                        <a14:foregroundMark x1="48906" y1="78055" x2="48906" y2="78055"/>
                        <a14:foregroundMark x1="49063" y1="77398" x2="49063" y2="77135"/>
                        <a14:foregroundMark x1="50985" y1="69882" x2="50859" y2="71616"/>
                        <a14:foregroundMark x1="51191" y1="67054" x2="51159" y2="67493"/>
                        <a14:foregroundMark x1="51328" y1="65177" x2="51231" y2="66513"/>
                        <a14:backgroundMark x1="50170" y1="71475" x2="49531" y2="73982"/>
                        <a14:backgroundMark x1="47811" y1="78885" x2="46406" y2="84363"/>
                        <a14:backgroundMark x1="49514" y1="78055" x2="49297" y2="78712"/>
                        <a14:backgroundMark x1="49688" y1="77530" x2="49514" y2="78055"/>
                        <a14:backgroundMark x1="48828" y1="85808" x2="48281" y2="88173"/>
                        <a14:backgroundMark x1="48438" y1="87648" x2="47422" y2="92641"/>
                        <a14:backgroundMark x1="48569" y1="98790" x2="49453" y2="98949"/>
                        <a14:backgroundMark x1="47266" y1="98555" x2="47937" y2="98676"/>
                        <a14:backgroundMark x1="50625" y1="67543" x2="50703" y2="69908"/>
                        <a14:backgroundMark x1="50859" y1="66360" x2="50781" y2="66886"/>
                        <a14:backgroundMark x1="9453" y1="19842" x2="8594" y2="20499"/>
                        <a14:backgroundMark x1="5391" y1="23784" x2="6797" y2="22339"/>
                        <a14:backgroundMark x1="6250" y1="22865" x2="7187" y2="21682"/>
                        <a14:backgroundMark x1="6563" y1="22733" x2="8672" y2="20631"/>
                        <a14:backgroundMark x1="9141" y1="20368" x2="9766" y2="19448"/>
                      </a14:backgroundRemoval>
                    </a14:imgEffect>
                  </a14:imgLayer>
                </a14:imgProps>
              </a:ext>
              <a:ext uri="{28A0092B-C50C-407E-A947-70E740481C1C}">
                <a14:useLocalDpi xmlns:a14="http://schemas.microsoft.com/office/drawing/2010/main"/>
              </a:ext>
            </a:extLst>
          </a:blip>
          <a:srcRect r="43516"/>
          <a:stretch>
            <a:fillRect/>
          </a:stretch>
        </p:blipFill>
        <p:spPr>
          <a:xfrm>
            <a:off x="9064238" y="3490663"/>
            <a:ext cx="3199202" cy="3367337"/>
          </a:xfrm>
          <a:prstGeom prst="rect">
            <a:avLst/>
          </a:prstGeom>
          <a:effectLst>
            <a:innerShdw blurRad="63500" dist="50800" dir="8100000">
              <a:prstClr val="black">
                <a:alpha val="50000"/>
              </a:prstClr>
            </a:innerShdw>
          </a:effectLst>
        </p:spPr>
      </p:pic>
      <p:sp>
        <p:nvSpPr>
          <p:cNvPr id="8" name="Textfeld 7">
            <a:extLst>
              <a:ext uri="{FF2B5EF4-FFF2-40B4-BE49-F238E27FC236}">
                <a16:creationId xmlns:a16="http://schemas.microsoft.com/office/drawing/2014/main" id="{A27D4966-7C3C-CD4E-BBEC-F76148DE540C}"/>
              </a:ext>
            </a:extLst>
          </p:cNvPr>
          <p:cNvSpPr txBox="1"/>
          <p:nvPr/>
        </p:nvSpPr>
        <p:spPr>
          <a:xfrm>
            <a:off x="9551567" y="5313768"/>
            <a:ext cx="2248510" cy="215444"/>
          </a:xfrm>
          <a:prstGeom prst="rect">
            <a:avLst/>
          </a:prstGeom>
          <a:noFill/>
        </p:spPr>
        <p:txBody>
          <a:bodyPr wrap="square" rtlCol="0">
            <a:spAutoFit/>
          </a:bodyPr>
          <a:lstStyle/>
          <a:p>
            <a:pPr algn="r"/>
            <a:r>
              <a:rPr lang="de-DE" sz="800" i="1" err="1"/>
              <a:t>Naultinus grayi, </a:t>
            </a:r>
            <a:r>
              <a:rPr lang="de-DE" sz="800" err="1"/>
              <a:t>house search, Germany</a:t>
            </a:r>
          </a:p>
        </p:txBody>
      </p:sp>
    </p:spTree>
    <p:extLst>
      <p:ext uri="{BB962C8B-B14F-4D97-AF65-F5344CB8AC3E}">
        <p14:creationId xmlns:p14="http://schemas.microsoft.com/office/powerpoint/2010/main" val="222323765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960821E7-5480-144A-9A60-5EAD61FC2E37}"/>
              </a:ext>
            </a:extLst>
          </p:cNvPr>
          <p:cNvSpPr>
            <a:spLocks noGrp="1"/>
          </p:cNvSpPr>
          <p:nvPr>
            <p:ph type="title"/>
          </p:nvPr>
        </p:nvSpPr>
        <p:spPr>
          <a:xfrm>
            <a:off x="646111" y="452718"/>
            <a:ext cx="9006935" cy="437619"/>
          </a:xfrm>
        </p:spPr>
        <p:txBody>
          <a:bodyPr/>
          <a:lstStyle/>
          <a:p>
            <a:r>
              <a:rPr lang="de-DE" sz="2000"/>
              <a:t>(</a:t>
            </a:r>
            <a:r>
              <a:rPr lang="de-DE" sz="2000" b="1"/>
              <a:t>1) Facts (issues, challenges) underlying the subject</a:t>
            </a:r>
          </a:p>
        </p:txBody>
      </p:sp>
      <p:pic>
        <p:nvPicPr>
          <p:cNvPr id="4" name="Inhaltsplatzhalter 4" descr="reimanni Andre.jpg">
            <a:extLst>
              <a:ext uri="{FF2B5EF4-FFF2-40B4-BE49-F238E27FC236}">
                <a16:creationId xmlns:a16="http://schemas.microsoft.com/office/drawing/2014/main" id="{08081E40-09FB-BD4B-91DA-D66711C4C06E}"/>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backgroundRemoval t="923" b="100000" l="9131" r="100000">
                        <a14:foregroundMark x1="10799" y1="27385" x2="9306" y2="37385"/>
                        <a14:foregroundMark x1="9219" y1="58769" x2="9131" y2="65385"/>
                        <a14:foregroundMark x1="77700" y1="73692" x2="85953" y2="68615"/>
                        <a14:foregroundMark x1="84723" y1="70615" x2="87182" y2="67385"/>
                        <a14:foregroundMark x1="84811" y1="70615" x2="89377" y2="65231"/>
                        <a14:foregroundMark x1="75680" y1="49385" x2="87972" y2="55846"/>
                        <a14:foregroundMark x1="76822" y1="49077" x2="83231" y2="52000"/>
                        <a14:foregroundMark x1="76734" y1="49077" x2="86743" y2="54000"/>
                        <a14:foregroundMark x1="85250" y1="52154" x2="79456" y2="51077"/>
                        <a14:foregroundMark x1="82177" y1="50000" x2="85338" y2="51846"/>
                        <a14:foregroundMark x1="85514" y1="51538" x2="83406" y2="50615"/>
                        <a14:foregroundMark x1="91045" y1="60462" x2="87533" y2="55077"/>
                        <a14:foregroundMark x1="88674" y1="56308" x2="87270" y2="54308"/>
                        <a14:foregroundMark x1="88938" y1="55692" x2="87533" y2="53846"/>
                        <a14:foregroundMark x1="90606" y1="58000" x2="89377" y2="56308"/>
                        <a14:foregroundMark x1="85338" y1="51846" x2="82704" y2="49846"/>
                        <a14:foregroundMark x1="53556" y1="59077" x2="59263" y2="58615"/>
                        <a14:foregroundMark x1="51273" y1="59231" x2="52853" y2="59077"/>
                        <a14:backgroundMark x1="59350" y1="64308" x2="75241" y2="76000"/>
                        <a14:backgroundMark x1="86831" y1="69846" x2="90957" y2="67692"/>
                        <a14:backgroundMark x1="75241" y1="76000" x2="77349" y2="74923"/>
                        <a14:backgroundMark x1="21422" y1="68769" x2="34943" y2="72308"/>
                        <a14:backgroundMark x1="86040" y1="50462" x2="90869" y2="54615"/>
                        <a14:backgroundMark x1="80773" y1="48000" x2="83319" y2="48308"/>
                        <a14:backgroundMark x1="90255" y1="55692" x2="90255" y2="56308"/>
                        <a14:backgroundMark x1="54346" y1="60615" x2="46795" y2="67385"/>
                      </a14:backgroundRemoval>
                    </a14:imgEffect>
                  </a14:imgLayer>
                </a14:imgProps>
              </a:ext>
              <a:ext uri="{28A0092B-C50C-407E-A947-70E740481C1C}">
                <a14:useLocalDpi xmlns:a14="http://schemas.microsoft.com/office/drawing/2010/main"/>
              </a:ext>
            </a:extLst>
          </a:blip>
          <a:srcRect l="-306" r="0"/>
          <a:stretch>
            <a:fillRect/>
          </a:stretch>
        </p:blipFill>
        <p:spPr>
          <a:xfrm>
            <a:off x="6066130" y="5203328"/>
            <a:ext cx="2793879" cy="1588168"/>
          </a:xfrm>
          <a:effectLst>
            <a:innerShdw blurRad="63500" dist="50800" dir="2700000">
              <a:prstClr val="black">
                <a:alpha val="50000"/>
              </a:prstClr>
            </a:innerShdw>
          </a:effectLst>
        </p:spPr>
      </p:pic>
      <p:graphicFrame>
        <p:nvGraphicFramePr>
          <p:cNvPr id="8" name="Diagramm 7">
            <a:extLst>
              <a:ext uri="{FF2B5EF4-FFF2-40B4-BE49-F238E27FC236}">
                <a16:creationId xmlns:a16="http://schemas.microsoft.com/office/drawing/2014/main" id="{34106BF0-CB92-7D47-91E3-A5EABBC6851F}"/>
              </a:ext>
            </a:extLst>
          </p:cNvPr>
          <p:cNvGraphicFramePr/>
          <p:nvPr>
            <p:extLst>
              <p:ext uri="{D42A27DB-BD31-4B8C-83A1-F6EECF244321}">
                <p14:modId xmlns:p14="http://schemas.microsoft.com/office/powerpoint/2010/main" val="2246784239"/>
              </p:ext>
            </p:extLst>
          </p:nvPr>
        </p:nvGraphicFramePr>
        <p:xfrm>
          <a:off x="312821" y="719666"/>
          <a:ext cx="11654590" cy="5418667"/>
        </p:xfrm>
        <a:graphic>
          <a:graphicData uri="http://schemas.openxmlformats.org/drawingml/2006/diagram">
            <dgm:relIds xmlns:dgm="http://schemas.openxmlformats.org/drawingml/2006/diagram" r:dm="rId5" r:lo="rId6" r:qs="rId7" r:cs="rId8"/>
          </a:graphicData>
        </a:graphic>
      </p:graphicFrame>
      <p:pic>
        <p:nvPicPr>
          <p:cNvPr id="10" name="Grafik 9">
            <a:extLst>
              <a:ext uri="{FF2B5EF4-FFF2-40B4-BE49-F238E27FC236}">
                <a16:creationId xmlns:a16="http://schemas.microsoft.com/office/drawing/2014/main" id="{F4B4AA0E-A632-F542-9338-BE844316FA57}"/>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64168" y="2070867"/>
            <a:ext cx="3907471" cy="1923620"/>
          </a:xfrm>
          <a:prstGeom prst="rect">
            <a:avLst/>
          </a:prstGeom>
        </p:spPr>
      </p:pic>
      <p:sp>
        <p:nvSpPr>
          <p:cNvPr id="9" name="Textfeld 8">
            <a:extLst>
              <a:ext uri="{FF2B5EF4-FFF2-40B4-BE49-F238E27FC236}">
                <a16:creationId xmlns:a16="http://schemas.microsoft.com/office/drawing/2014/main" id="{D3C8E0D5-07A6-7F4F-9578-D8494BCA8A9D}"/>
              </a:ext>
            </a:extLst>
          </p:cNvPr>
          <p:cNvSpPr txBox="1"/>
          <p:nvPr/>
        </p:nvSpPr>
        <p:spPr>
          <a:xfrm>
            <a:off x="2670760" y="6451489"/>
            <a:ext cx="4554583" cy="400110"/>
          </a:xfrm>
          <a:prstGeom prst="rect">
            <a:avLst/>
          </a:prstGeom>
          <a:noFill/>
        </p:spPr>
        <p:txBody>
          <a:bodyPr wrap="square" rtlCol="0">
            <a:spAutoFit/>
          </a:bodyPr>
          <a:lstStyle/>
          <a:p>
            <a:pPr algn="r"/>
            <a:r>
              <a:rPr lang="de-DE" sz="1000" i="1" err="1"/>
              <a:t>Chelodina mccordi, </a:t>
            </a:r>
          </a:p>
          <a:p>
            <a:pPr algn="r"/>
            <a:r>
              <a:rPr lang="de-DE" sz="1000"/>
              <a:t>EU-nationals were also involved in over-exploiting this species</a:t>
            </a:r>
          </a:p>
        </p:txBody>
      </p:sp>
    </p:spTree>
    <p:extLst>
      <p:ext uri="{BB962C8B-B14F-4D97-AF65-F5344CB8AC3E}">
        <p14:creationId xmlns:p14="http://schemas.microsoft.com/office/powerpoint/2010/main" val="23380942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p:cNvSpPr>
            <a:spLocks noGrp="1"/>
          </p:cNvSpPr>
          <p:nvPr>
            <p:ph type="title"/>
          </p:nvPr>
        </p:nvSpPr>
        <p:spPr>
          <a:xfrm>
            <a:off x="655086" y="271858"/>
            <a:ext cx="9459122" cy="622300"/>
          </a:xfrm>
        </p:spPr>
        <p:txBody>
          <a:bodyPr>
            <a:normAutofit/>
          </a:bodyPr>
          <a:lstStyle/>
          <a:p>
            <a:r>
              <a:rPr lang="en-GB" sz="2000"/>
              <a:t>… </a:t>
            </a:r>
            <a:r>
              <a:rPr lang="en-GB" sz="2000" b="1"/>
              <a:t>further facts, issues</a:t>
            </a:r>
          </a:p>
        </p:txBody>
      </p:sp>
      <p:sp>
        <p:nvSpPr>
          <p:cNvPr id="3" name="Inhaltsplatzhalter 2"/>
          <p:cNvSpPr>
            <a:spLocks noGrp="1"/>
          </p:cNvSpPr>
          <p:nvPr>
            <p:ph idx="1"/>
          </p:nvPr>
        </p:nvSpPr>
        <p:spPr>
          <a:xfrm>
            <a:off x="3427478" y="1436111"/>
            <a:ext cx="6429119" cy="3737512"/>
          </a:xfrm>
        </p:spPr>
        <p:txBody>
          <a:bodyPr>
            <a:normAutofit/>
          </a:bodyPr>
          <a:lstStyle/>
          <a:p>
            <a:r>
              <a:rPr lang="en-GB" sz="1800"/>
              <a:t>domestic or international use of biodiversity</a:t>
            </a:r>
          </a:p>
          <a:p>
            <a:r>
              <a:rPr lang="en-GB" sz="1800"/>
              <a:t>national and international legislation</a:t>
            </a:r>
          </a:p>
          <a:p>
            <a:r>
              <a:rPr lang="en-GB" sz="1800"/>
              <a:t>legal and illegal trade activities</a:t>
            </a:r>
          </a:p>
          <a:p>
            <a:r>
              <a:rPr lang="en-GB" sz="1800"/>
              <a:t>traceability of species and products thereof</a:t>
            </a:r>
          </a:p>
          <a:p>
            <a:r>
              <a:rPr lang="en-GB" sz="1800"/>
              <a:t>sustainability of species and derived products utilized</a:t>
            </a:r>
          </a:p>
          <a:p>
            <a:r>
              <a:rPr lang="en-GB" sz="1800"/>
              <a:t>Non-CITES but nationally protected species are smuggled out of their country; once they have reached EU destinations, there is no regulatory mechanism to seize these imports.  </a:t>
            </a:r>
          </a:p>
          <a:p>
            <a:pPr marL="0" indent="0">
              <a:buNone/>
            </a:pPr>
            <a:endParaRPr lang="en-GB" sz="1800"/>
          </a:p>
        </p:txBody>
      </p:sp>
      <p:pic>
        <p:nvPicPr>
          <p:cNvPr id="5" name="Bild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9647" y="1355868"/>
            <a:ext cx="2771910" cy="3897999"/>
          </a:xfrm>
          <a:prstGeom prst="rect">
            <a:avLst/>
          </a:prstGeom>
        </p:spPr>
      </p:pic>
      <p:sp>
        <p:nvSpPr>
          <p:cNvPr id="6" name="Textfeld 5"/>
          <p:cNvSpPr txBox="1"/>
          <p:nvPr/>
        </p:nvSpPr>
        <p:spPr>
          <a:xfrm>
            <a:off x="239647" y="5355024"/>
            <a:ext cx="5565730" cy="646331"/>
          </a:xfrm>
          <a:prstGeom prst="rect">
            <a:avLst/>
          </a:prstGeom>
          <a:noFill/>
        </p:spPr>
        <p:txBody>
          <a:bodyPr wrap="square" rtlCol="0">
            <a:spAutoFit/>
          </a:bodyPr>
          <a:lstStyle/>
          <a:p>
            <a:r>
              <a:rPr lang="en-GB" sz="1200"/>
              <a:t>Maps: Southeast Asia: Source: </a:t>
            </a:r>
            <a:r>
              <a:rPr lang="en-GB" sz="1200">
                <a:hlinkClick r:id="rId3"/>
              </a:rPr>
              <a:t>http://mercnet.me/wp-content/uploads/download-southeast-asia-political-map-quiz-major-tourist-within-1.jpg</a:t>
            </a:r>
            <a:r>
              <a:rPr lang="en-GB" sz="1200"/>
              <a:t>; </a:t>
            </a:r>
          </a:p>
        </p:txBody>
      </p:sp>
      <p:cxnSp>
        <p:nvCxnSpPr>
          <p:cNvPr id="14" name="Gerade Verbindung mit Pfeil 13">
            <a:extLst>
              <a:ext uri="{FF2B5EF4-FFF2-40B4-BE49-F238E27FC236}">
                <a16:creationId xmlns:a16="http://schemas.microsoft.com/office/drawing/2014/main" id="{B05BFB0B-FB6E-EE4D-B136-D64622168CB9}"/>
              </a:ext>
            </a:extLst>
          </p:cNvPr>
          <p:cNvCxnSpPr/>
          <p:nvPr/>
        </p:nvCxnSpPr>
        <p:spPr>
          <a:xfrm flipH="1">
            <a:off x="1390650" y="4794250"/>
            <a:ext cx="228600" cy="336550"/>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Gerade Verbindung mit Pfeil 15">
            <a:extLst>
              <a:ext uri="{FF2B5EF4-FFF2-40B4-BE49-F238E27FC236}">
                <a16:creationId xmlns:a16="http://schemas.microsoft.com/office/drawing/2014/main" id="{30EBA239-47F4-EC4C-8437-ED384A84FDF8}"/>
              </a:ext>
            </a:extLst>
          </p:cNvPr>
          <p:cNvCxnSpPr/>
          <p:nvPr/>
        </p:nvCxnSpPr>
        <p:spPr>
          <a:xfrm>
            <a:off x="1727200" y="4870450"/>
            <a:ext cx="88900" cy="215230"/>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9" name="Gerade Verbindung mit Pfeil 18">
            <a:extLst>
              <a:ext uri="{FF2B5EF4-FFF2-40B4-BE49-F238E27FC236}">
                <a16:creationId xmlns:a16="http://schemas.microsoft.com/office/drawing/2014/main" id="{031B7CE9-CDEC-7A4D-A109-8D682F117EC4}"/>
              </a:ext>
            </a:extLst>
          </p:cNvPr>
          <p:cNvCxnSpPr/>
          <p:nvPr/>
        </p:nvCxnSpPr>
        <p:spPr>
          <a:xfrm flipH="1">
            <a:off x="1504950" y="5095370"/>
            <a:ext cx="311150" cy="83955"/>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Gerade Verbindung mit Pfeil 22">
            <a:extLst>
              <a:ext uri="{FF2B5EF4-FFF2-40B4-BE49-F238E27FC236}">
                <a16:creationId xmlns:a16="http://schemas.microsoft.com/office/drawing/2014/main" id="{F0822088-76D8-FA40-86B2-85D898527ADD}"/>
              </a:ext>
            </a:extLst>
          </p:cNvPr>
          <p:cNvCxnSpPr/>
          <p:nvPr/>
        </p:nvCxnSpPr>
        <p:spPr>
          <a:xfrm>
            <a:off x="1346200" y="4200374"/>
            <a:ext cx="88900" cy="215230"/>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Gerade Verbindung mit Pfeil 23">
            <a:extLst>
              <a:ext uri="{FF2B5EF4-FFF2-40B4-BE49-F238E27FC236}">
                <a16:creationId xmlns:a16="http://schemas.microsoft.com/office/drawing/2014/main" id="{6CFA8D32-A087-1C41-9F1A-8AFEF9212C76}"/>
              </a:ext>
            </a:extLst>
          </p:cNvPr>
          <p:cNvCxnSpPr/>
          <p:nvPr/>
        </p:nvCxnSpPr>
        <p:spPr>
          <a:xfrm flipH="1" flipV="1">
            <a:off x="1727200" y="2770448"/>
            <a:ext cx="247650" cy="290091"/>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Gerade Verbindung mit Pfeil 26">
            <a:extLst>
              <a:ext uri="{FF2B5EF4-FFF2-40B4-BE49-F238E27FC236}">
                <a16:creationId xmlns:a16="http://schemas.microsoft.com/office/drawing/2014/main" id="{AB786DE3-4D9B-DC49-922D-F96F43EB4497}"/>
              </a:ext>
            </a:extLst>
          </p:cNvPr>
          <p:cNvCxnSpPr/>
          <p:nvPr/>
        </p:nvCxnSpPr>
        <p:spPr>
          <a:xfrm flipH="1" flipV="1">
            <a:off x="1851025" y="2592571"/>
            <a:ext cx="371475" cy="168188"/>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9" name="Gerade Verbindung mit Pfeil 28">
            <a:extLst>
              <a:ext uri="{FF2B5EF4-FFF2-40B4-BE49-F238E27FC236}">
                <a16:creationId xmlns:a16="http://schemas.microsoft.com/office/drawing/2014/main" id="{3ABFF25A-AE45-0640-9D64-EF408D8BC729}"/>
              </a:ext>
            </a:extLst>
          </p:cNvPr>
          <p:cNvCxnSpPr/>
          <p:nvPr/>
        </p:nvCxnSpPr>
        <p:spPr>
          <a:xfrm flipH="1" flipV="1">
            <a:off x="2279650" y="3060539"/>
            <a:ext cx="213553" cy="208283"/>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Gerade Verbindung mit Pfeil 30">
            <a:extLst>
              <a:ext uri="{FF2B5EF4-FFF2-40B4-BE49-F238E27FC236}">
                <a16:creationId xmlns:a16="http://schemas.microsoft.com/office/drawing/2014/main" id="{70DA79A0-E551-A147-B94A-C728AF90BDBF}"/>
              </a:ext>
            </a:extLst>
          </p:cNvPr>
          <p:cNvCxnSpPr/>
          <p:nvPr/>
        </p:nvCxnSpPr>
        <p:spPr>
          <a:xfrm flipH="1" flipV="1">
            <a:off x="2330450" y="2676665"/>
            <a:ext cx="246062" cy="248820"/>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Gerade Verbindung mit Pfeil 32">
            <a:extLst>
              <a:ext uri="{FF2B5EF4-FFF2-40B4-BE49-F238E27FC236}">
                <a16:creationId xmlns:a16="http://schemas.microsoft.com/office/drawing/2014/main" id="{34567DCF-9890-FE41-B0A1-4D6A1C0462FD}"/>
              </a:ext>
            </a:extLst>
          </p:cNvPr>
          <p:cNvCxnSpPr/>
          <p:nvPr/>
        </p:nvCxnSpPr>
        <p:spPr>
          <a:xfrm flipH="1">
            <a:off x="2190716" y="1485832"/>
            <a:ext cx="262765" cy="282020"/>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28186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 name="Bild 3">
            <a:extLst>
              <a:ext uri="{FF2B5EF4-FFF2-40B4-BE49-F238E27FC236}">
                <a16:creationId xmlns:a16="http://schemas.microsoft.com/office/drawing/2014/main" id="{918CD56E-DC11-FE45-8867-FAB5CA11FC48}"/>
              </a:ext>
            </a:extLst>
          </p:cNvPr>
          <p:cNvPicPr>
            <a:picLocks noChangeAspect="1"/>
          </p:cNvPicPr>
          <p:nvPr/>
        </p:nvPicPr>
        <p:blipFill>
          <a:blip r:embed="rId2"/>
          <a:stretch>
            <a:fillRect/>
          </a:stretch>
        </p:blipFill>
        <p:spPr>
          <a:xfrm>
            <a:off x="2477955" y="176463"/>
            <a:ext cx="7684140" cy="6251997"/>
          </a:xfrm>
          <a:prstGeom prst="rect">
            <a:avLst/>
          </a:prstGeom>
        </p:spPr>
      </p:pic>
      <p:sp>
        <p:nvSpPr>
          <p:cNvPr id="3" name="Textfeld 2">
            <a:extLst>
              <a:ext uri="{FF2B5EF4-FFF2-40B4-BE49-F238E27FC236}">
                <a16:creationId xmlns:a16="http://schemas.microsoft.com/office/drawing/2014/main" id="{CD924782-4FBC-A74F-98A9-DEF1C6D05039}"/>
              </a:ext>
            </a:extLst>
          </p:cNvPr>
          <p:cNvSpPr txBox="1"/>
          <p:nvPr/>
        </p:nvSpPr>
        <p:spPr>
          <a:xfrm>
            <a:off x="2445128" y="6466078"/>
            <a:ext cx="5799221" cy="246221"/>
          </a:xfrm>
          <a:prstGeom prst="rect">
            <a:avLst/>
          </a:prstGeom>
          <a:noFill/>
        </p:spPr>
        <p:txBody>
          <a:bodyPr wrap="square" rtlCol="0">
            <a:spAutoFit/>
          </a:bodyPr>
          <a:lstStyle/>
          <a:p>
            <a:r>
              <a:rPr lang="de-DE" sz="1000"/>
              <a:t>Maxwell et al. (2016) The ravages of guns, nets and bulldozers. Nature  536: 143-145.</a:t>
            </a:r>
          </a:p>
        </p:txBody>
      </p:sp>
      <p:pic>
        <p:nvPicPr>
          <p:cNvPr id="8" name="Grafik 7">
            <a:extLst>
              <a:ext uri="{FF2B5EF4-FFF2-40B4-BE49-F238E27FC236}">
                <a16:creationId xmlns:a16="http://schemas.microsoft.com/office/drawing/2014/main" id="{F793DAC0-0749-5848-AF76-7DF8827454A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981" b="89955" l="0" r="83319"/>
                    </a14:imgEffect>
                  </a14:imgLayer>
                </a14:imgProps>
              </a:ext>
              <a:ext uri="{28A0092B-C50C-407E-A947-70E740481C1C}">
                <a14:useLocalDpi xmlns:a14="http://schemas.microsoft.com/office/drawing/2010/main"/>
              </a:ext>
            </a:extLst>
          </a:blip>
          <a:stretch>
            <a:fillRect/>
          </a:stretch>
        </p:blipFill>
        <p:spPr>
          <a:xfrm>
            <a:off x="-62753" y="429540"/>
            <a:ext cx="3239434" cy="4402436"/>
          </a:xfrm>
          <a:prstGeom prst="rect">
            <a:avLst/>
          </a:prstGeom>
        </p:spPr>
      </p:pic>
      <p:sp>
        <p:nvSpPr>
          <p:cNvPr id="9" name="Textfeld 8">
            <a:extLst>
              <a:ext uri="{FF2B5EF4-FFF2-40B4-BE49-F238E27FC236}">
                <a16:creationId xmlns:a16="http://schemas.microsoft.com/office/drawing/2014/main" id="{48DDC721-CDA9-4346-A4B3-221034991457}"/>
              </a:ext>
            </a:extLst>
          </p:cNvPr>
          <p:cNvSpPr txBox="1"/>
          <p:nvPr/>
        </p:nvSpPr>
        <p:spPr>
          <a:xfrm>
            <a:off x="161365" y="744071"/>
            <a:ext cx="2283763" cy="400110"/>
          </a:xfrm>
          <a:prstGeom prst="rect">
            <a:avLst/>
          </a:prstGeom>
          <a:noFill/>
        </p:spPr>
        <p:txBody>
          <a:bodyPr wrap="square" rtlCol="0">
            <a:spAutoFit/>
          </a:bodyPr>
          <a:lstStyle/>
          <a:p>
            <a:r>
              <a:rPr lang="de-DE" sz="1000"/>
              <a:t>Juvenile captured </a:t>
            </a:r>
            <a:r>
              <a:rPr lang="de-DE" sz="1000" i="1" err="1"/>
              <a:t>Varanus melinus</a:t>
            </a:r>
            <a:r>
              <a:rPr lang="de-DE" sz="1000"/>
              <a:t>, Indonesian reptile farm</a:t>
            </a:r>
          </a:p>
        </p:txBody>
      </p:sp>
    </p:spTree>
    <p:extLst>
      <p:ext uri="{BB962C8B-B14F-4D97-AF65-F5344CB8AC3E}">
        <p14:creationId xmlns:p14="http://schemas.microsoft.com/office/powerpoint/2010/main" val="134342314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p:cNvSpPr>
            <a:spLocks noGrp="1"/>
          </p:cNvSpPr>
          <p:nvPr>
            <p:ph type="title"/>
          </p:nvPr>
        </p:nvSpPr>
        <p:spPr>
          <a:xfrm>
            <a:off x="775765" y="752128"/>
            <a:ext cx="10245638" cy="550593"/>
          </a:xfrm>
        </p:spPr>
        <p:txBody>
          <a:bodyPr>
            <a:normAutofit/>
          </a:bodyPr>
          <a:lstStyle/>
          <a:p>
            <a:r>
              <a:rPr lang="en-GB" sz="1600"/>
              <a:t>Convention on International Trade in Endangered Species of Wild Fauna and Flora, CITES</a:t>
            </a:r>
          </a:p>
        </p:txBody>
      </p:sp>
      <p:sp>
        <p:nvSpPr>
          <p:cNvPr id="8" name="Textfeld 7"/>
          <p:cNvSpPr txBox="1"/>
          <p:nvPr/>
        </p:nvSpPr>
        <p:spPr>
          <a:xfrm>
            <a:off x="7106651" y="5922229"/>
            <a:ext cx="3039980" cy="215444"/>
          </a:xfrm>
          <a:prstGeom prst="rect">
            <a:avLst/>
          </a:prstGeom>
          <a:noFill/>
        </p:spPr>
        <p:txBody>
          <a:bodyPr wrap="square" rtlCol="0">
            <a:spAutoFit/>
          </a:bodyPr>
          <a:lstStyle/>
          <a:p>
            <a:r>
              <a:rPr lang="en-GB" sz="800"/>
              <a:t>Source: </a:t>
            </a:r>
            <a:r>
              <a:rPr lang="en-GB" sz="800">
                <a:hlinkClick r:id="rId3"/>
              </a:rPr>
              <a:t>https://www.cites.org/eng#</a:t>
            </a:r>
            <a:r>
              <a:rPr lang="en-GB" sz="800"/>
              <a:t> </a:t>
            </a:r>
          </a:p>
        </p:txBody>
      </p:sp>
      <p:pic>
        <p:nvPicPr>
          <p:cNvPr id="9" name="Bild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62563" y="1767275"/>
            <a:ext cx="4622975" cy="4174143"/>
          </a:xfrm>
          <a:prstGeom prst="rect">
            <a:avLst/>
          </a:prstGeom>
        </p:spPr>
      </p:pic>
      <p:sp>
        <p:nvSpPr>
          <p:cNvPr id="11" name="Textfeld 10"/>
          <p:cNvSpPr txBox="1"/>
          <p:nvPr/>
        </p:nvSpPr>
        <p:spPr>
          <a:xfrm>
            <a:off x="200527" y="1148833"/>
            <a:ext cx="11396115" cy="307777"/>
          </a:xfrm>
          <a:prstGeom prst="rect">
            <a:avLst/>
          </a:prstGeom>
          <a:noFill/>
        </p:spPr>
        <p:txBody>
          <a:bodyPr wrap="square" rtlCol="0">
            <a:spAutoFit/>
          </a:bodyPr>
          <a:lstStyle/>
          <a:p>
            <a:pPr marL="285750" indent="-285750">
              <a:buClr>
                <a:schemeClr val="accent2">
                  <a:lumMod val="60000"/>
                  <a:lumOff val="40000"/>
                </a:schemeClr>
              </a:buClr>
              <a:buFont typeface="Wingdings" pitchFamily="2" charset="2"/>
              <a:buChar char="v"/>
            </a:pPr>
            <a:r>
              <a:rPr lang="en-GB" sz="1400" i="1">
                <a:solidFill>
                  <a:schemeClr val="accent2">
                    <a:lumMod val="60000"/>
                    <a:lumOff val="40000"/>
                  </a:schemeClr>
                </a:solidFill>
                <a:latin typeface="Arial"/>
              </a:rPr>
              <a:t>to ensure that no species of wild fauna and flora becomes or remains subject to unsustainable exploitation because of international trade</a:t>
            </a:r>
            <a:endParaRPr lang="en-GB" sz="1400">
              <a:solidFill>
                <a:schemeClr val="accent2">
                  <a:lumMod val="60000"/>
                  <a:lumOff val="40000"/>
                </a:schemeClr>
              </a:solidFill>
            </a:endParaRPr>
          </a:p>
        </p:txBody>
      </p:sp>
      <p:sp>
        <p:nvSpPr>
          <p:cNvPr id="12" name="Textfeld 11"/>
          <p:cNvSpPr txBox="1"/>
          <p:nvPr/>
        </p:nvSpPr>
        <p:spPr>
          <a:xfrm>
            <a:off x="200528" y="1767276"/>
            <a:ext cx="6833937" cy="4185761"/>
          </a:xfrm>
          <a:prstGeom prst="rect">
            <a:avLst/>
          </a:prstGeom>
          <a:noFill/>
        </p:spPr>
        <p:txBody>
          <a:bodyPr wrap="square" rtlCol="0">
            <a:spAutoFit/>
          </a:bodyPr>
          <a:lstStyle/>
          <a:p>
            <a:r>
              <a:rPr lang="en-GB" sz="1600"/>
              <a:t>CITES regulates trade in species of conservation concern through a system of permits and licences, and foremost three appendices depending on the degree of protection.</a:t>
            </a:r>
          </a:p>
          <a:p>
            <a:endParaRPr lang="en-GB" sz="1600"/>
          </a:p>
          <a:p>
            <a:r>
              <a:rPr lang="en-GB" sz="1600"/>
              <a:t>  </a:t>
            </a:r>
          </a:p>
          <a:p>
            <a:pPr marL="285750" indent="-285750">
              <a:buClr>
                <a:schemeClr val="accent2">
                  <a:lumMod val="60000"/>
                  <a:lumOff val="40000"/>
                </a:schemeClr>
              </a:buClr>
              <a:buFont typeface="Courier New" panose="02070309020205020404" pitchFamily="49" charset="0"/>
              <a:buChar char="o"/>
            </a:pPr>
            <a:r>
              <a:rPr lang="en-GB" sz="1600" b="1" i="1"/>
              <a:t>Appendix I </a:t>
            </a:r>
            <a:r>
              <a:rPr lang="en-GB" sz="1600" i="1"/>
              <a:t>includes species threatened with extinction, only permitting trade in exceptional circumstances, e.g., for scientific purposes</a:t>
            </a:r>
          </a:p>
          <a:p>
            <a:pPr marL="285750" indent="-285750">
              <a:buClr>
                <a:schemeClr val="accent2">
                  <a:lumMod val="60000"/>
                  <a:lumOff val="40000"/>
                </a:schemeClr>
              </a:buClr>
              <a:buFont typeface="Courier New" panose="02070309020205020404" pitchFamily="49" charset="0"/>
              <a:buChar char="o"/>
            </a:pPr>
            <a:endParaRPr lang="en-GB" sz="1600" i="1"/>
          </a:p>
          <a:p>
            <a:pPr marL="285750" indent="-285750">
              <a:buClr>
                <a:schemeClr val="accent2">
                  <a:lumMod val="60000"/>
                  <a:lumOff val="40000"/>
                </a:schemeClr>
              </a:buClr>
              <a:buFont typeface="Courier New" panose="02070309020205020404" pitchFamily="49" charset="0"/>
              <a:buChar char="o"/>
            </a:pPr>
            <a:r>
              <a:rPr lang="en-GB" sz="1600" b="1" i="1"/>
              <a:t>Appendix II </a:t>
            </a:r>
            <a:r>
              <a:rPr lang="en-GB" sz="1600" i="1"/>
              <a:t>includes species not necessarily threatened with extinction, but in which trade must be controlled in order to avoid overexploitation</a:t>
            </a:r>
          </a:p>
          <a:p>
            <a:pPr marL="285750" indent="-285750">
              <a:buClr>
                <a:schemeClr val="accent2">
                  <a:lumMod val="60000"/>
                  <a:lumOff val="40000"/>
                </a:schemeClr>
              </a:buClr>
              <a:buFont typeface="Courier New" panose="02070309020205020404" pitchFamily="49" charset="0"/>
              <a:buChar char="o"/>
            </a:pPr>
            <a:endParaRPr lang="en-GB" sz="1600" i="1"/>
          </a:p>
          <a:p>
            <a:pPr marL="285750" indent="-285750">
              <a:buClr>
                <a:schemeClr val="accent2">
                  <a:lumMod val="60000"/>
                  <a:lumOff val="40000"/>
                </a:schemeClr>
              </a:buClr>
              <a:buFont typeface="Courier New" panose="02070309020205020404" pitchFamily="49" charset="0"/>
              <a:buChar char="o"/>
            </a:pPr>
            <a:r>
              <a:rPr lang="en-GB" sz="1600" b="1" i="1"/>
              <a:t>Appendix III </a:t>
            </a:r>
            <a:r>
              <a:rPr lang="en-GB" sz="1600" i="1"/>
              <a:t>contains species that are protected in at least one country, that requests support of other CITES Parties to regulate trade of that species.  </a:t>
            </a:r>
          </a:p>
        </p:txBody>
      </p:sp>
      <p:sp>
        <p:nvSpPr>
          <p:cNvPr id="13" name="Titel 1">
            <a:extLst>
              <a:ext uri="{FF2B5EF4-FFF2-40B4-BE49-F238E27FC236}">
                <a16:creationId xmlns:a16="http://schemas.microsoft.com/office/drawing/2014/main" id="{FACBB370-5691-4045-8D55-7C4638F19494}"/>
              </a:ext>
            </a:extLst>
          </p:cNvPr>
          <p:cNvSpPr txBox="1"/>
          <p:nvPr/>
        </p:nvSpPr>
        <p:spPr>
          <a:xfrm>
            <a:off x="224589" y="204739"/>
            <a:ext cx="10323095" cy="469703"/>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de-DE" sz="2000" b="1"/>
              <a:t>(2) Amphibians &amp; Reptile Species listed on CITES and EU Wildlife Trade Regulations</a:t>
            </a:r>
            <a:br>
              <a:rPr lang="de-DE" sz="2000"/>
            </a:br>
          </a:p>
        </p:txBody>
      </p:sp>
    </p:spTree>
    <p:extLst>
      <p:ext uri="{BB962C8B-B14F-4D97-AF65-F5344CB8AC3E}">
        <p14:creationId xmlns:p14="http://schemas.microsoft.com/office/powerpoint/2010/main" val="35553728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p:cNvSpPr>
            <a:spLocks noGrp="1"/>
          </p:cNvSpPr>
          <p:nvPr>
            <p:ph type="title"/>
          </p:nvPr>
        </p:nvSpPr>
        <p:spPr>
          <a:xfrm>
            <a:off x="646111" y="452718"/>
            <a:ext cx="9404723" cy="519871"/>
          </a:xfrm>
        </p:spPr>
        <p:txBody>
          <a:bodyPr/>
          <a:lstStyle/>
          <a:p>
            <a:r>
              <a:rPr lang="en-GB" sz="2000"/>
              <a:t>CITES Species (incl. CoP18 species)</a:t>
            </a:r>
          </a:p>
        </p:txBody>
      </p:sp>
      <p:graphicFrame>
        <p:nvGraphicFramePr>
          <p:cNvPr id="3" name="Tabelle 2">
            <a:extLst>
              <a:ext uri="{FF2B5EF4-FFF2-40B4-BE49-F238E27FC236}">
                <a16:creationId xmlns:a16="http://schemas.microsoft.com/office/drawing/2014/main" id="{85EA7CDE-89AE-8441-9861-7AA28DFC2DED}"/>
              </a:ext>
            </a:extLst>
          </p:cNvPr>
          <p:cNvGraphicFramePr>
            <a:graphicFrameLocks noGrp="1"/>
          </p:cNvGraphicFramePr>
          <p:nvPr>
            <p:extLst>
              <p:ext uri="{D42A27DB-BD31-4B8C-83A1-F6EECF244321}">
                <p14:modId xmlns:p14="http://schemas.microsoft.com/office/powerpoint/2010/main" val="1467646137"/>
              </p:ext>
            </p:extLst>
          </p:nvPr>
        </p:nvGraphicFramePr>
        <p:xfrm>
          <a:off x="376015" y="1993768"/>
          <a:ext cx="11206383" cy="3114040"/>
        </p:xfrm>
        <a:graphic>
          <a:graphicData uri="http://schemas.openxmlformats.org/drawingml/2006/table">
            <a:tbl>
              <a:tblPr firstRow="1" bandRow="1">
                <a:tableStyleId>{5C22544A-7EE6-4342-B048-85BDC9FD1C3A}</a:tableStyleId>
              </a:tblPr>
              <a:tblGrid>
                <a:gridCol w="1478422">
                  <a:extLst>
                    <a:ext uri="{9D8B030D-6E8A-4147-A177-3AD203B41FA5}">
                      <a16:colId xmlns:a16="http://schemas.microsoft.com/office/drawing/2014/main" val="404770571"/>
                    </a:ext>
                  </a:extLst>
                </a:gridCol>
                <a:gridCol w="1592330">
                  <a:extLst>
                    <a:ext uri="{9D8B030D-6E8A-4147-A177-3AD203B41FA5}">
                      <a16:colId xmlns:a16="http://schemas.microsoft.com/office/drawing/2014/main" val="3887872980"/>
                    </a:ext>
                  </a:extLst>
                </a:gridCol>
                <a:gridCol w="1658053">
                  <a:extLst>
                    <a:ext uri="{9D8B030D-6E8A-4147-A177-3AD203B41FA5}">
                      <a16:colId xmlns:a16="http://schemas.microsoft.com/office/drawing/2014/main" val="623393585"/>
                    </a:ext>
                  </a:extLst>
                </a:gridCol>
                <a:gridCol w="1692418">
                  <a:extLst>
                    <a:ext uri="{9D8B030D-6E8A-4147-A177-3AD203B41FA5}">
                      <a16:colId xmlns:a16="http://schemas.microsoft.com/office/drawing/2014/main" val="2431513854"/>
                    </a:ext>
                  </a:extLst>
                </a:gridCol>
                <a:gridCol w="1958737">
                  <a:extLst>
                    <a:ext uri="{9D8B030D-6E8A-4147-A177-3AD203B41FA5}">
                      <a16:colId xmlns:a16="http://schemas.microsoft.com/office/drawing/2014/main" val="3615784216"/>
                    </a:ext>
                  </a:extLst>
                </a:gridCol>
                <a:gridCol w="2826423">
                  <a:extLst>
                    <a:ext uri="{9D8B030D-6E8A-4147-A177-3AD203B41FA5}">
                      <a16:colId xmlns:a16="http://schemas.microsoft.com/office/drawing/2014/main" val="1256642912"/>
                    </a:ext>
                  </a:extLst>
                </a:gridCol>
              </a:tblGrid>
              <a:tr h="370840">
                <a:tc>
                  <a:txBody>
                    <a:bodyPr/>
                    <a:lstStyle/>
                    <a:p>
                      <a:endParaRPr lang="de-DE"/>
                    </a:p>
                  </a:txBody>
                  <a:tcPr/>
                </a:tc>
                <a:tc>
                  <a:txBody>
                    <a:bodyPr/>
                    <a:lstStyle/>
                    <a:p>
                      <a:pPr algn="ctr"/>
                      <a:r>
                        <a:rPr lang="de-DE" b="0"/>
                        <a:t>Appendix I</a:t>
                      </a:r>
                    </a:p>
                  </a:txBody>
                  <a:tcPr/>
                </a:tc>
                <a:tc>
                  <a:txBody>
                    <a:bodyPr/>
                    <a:lstStyle/>
                    <a:p>
                      <a:pPr algn="ctr"/>
                      <a:r>
                        <a:rPr lang="de-DE" b="0"/>
                        <a:t>Appendix II</a:t>
                      </a:r>
                    </a:p>
                  </a:txBody>
                  <a:tcPr/>
                </a:tc>
                <a:tc>
                  <a:txBody>
                    <a:bodyPr/>
                    <a:lstStyle/>
                    <a:p>
                      <a:pPr algn="ctr"/>
                      <a:r>
                        <a:rPr lang="de-DE" b="0"/>
                        <a:t>Appendix III</a:t>
                      </a:r>
                    </a:p>
                  </a:txBody>
                  <a:tcPr/>
                </a:tc>
                <a:tc>
                  <a:txBody>
                    <a:bodyPr/>
                    <a:lstStyle/>
                    <a:p>
                      <a:pPr algn="ctr"/>
                      <a:r>
                        <a:rPr lang="de-DE" b="0" err="1"/>
                        <a:t>Species known</a:t>
                      </a:r>
                    </a:p>
                  </a:txBody>
                  <a:tcPr/>
                </a:tc>
                <a:tc>
                  <a:txBody>
                    <a:bodyPr/>
                    <a:lstStyle/>
                    <a:p>
                      <a:r>
                        <a:rPr lang="de-DE" b="0"/>
                        <a:t>Source</a:t>
                      </a:r>
                    </a:p>
                  </a:txBody>
                  <a:tcPr/>
                </a:tc>
                <a:extLst>
                  <a:ext uri="{0D108BD9-81ED-4DB2-BD59-A6C34878D82A}">
                    <a16:rowId xmlns:a16="http://schemas.microsoft.com/office/drawing/2014/main" val="617328209"/>
                  </a:ext>
                </a:extLst>
              </a:tr>
              <a:tr h="370840">
                <a:tc>
                  <a:txBody>
                    <a:bodyPr/>
                    <a:lstStyle/>
                    <a:p>
                      <a:r>
                        <a:rPr lang="de-DE" sz="1600" err="1"/>
                        <a:t>Amphibians</a:t>
                      </a:r>
                    </a:p>
                  </a:txBody>
                  <a:tcPr/>
                </a:tc>
                <a:tc>
                  <a:txBody>
                    <a:bodyPr/>
                    <a:lstStyle/>
                    <a:p>
                      <a:pPr algn="ctr"/>
                      <a:r>
                        <a:rPr lang="de-DE" sz="1600"/>
                        <a:t>24</a:t>
                      </a:r>
                    </a:p>
                  </a:txBody>
                  <a:tcPr/>
                </a:tc>
                <a:tc>
                  <a:txBody>
                    <a:bodyPr/>
                    <a:lstStyle/>
                    <a:p>
                      <a:pPr algn="ctr"/>
                      <a:r>
                        <a:rPr lang="de-DE" sz="1600"/>
                        <a:t>174</a:t>
                      </a:r>
                    </a:p>
                  </a:txBody>
                  <a:tcPr/>
                </a:tc>
                <a:tc>
                  <a:txBody>
                    <a:bodyPr/>
                    <a:lstStyle/>
                    <a:p>
                      <a:pPr algn="ctr"/>
                      <a:r>
                        <a:rPr lang="de-DE" sz="1600"/>
                        <a:t>4</a:t>
                      </a:r>
                    </a:p>
                  </a:txBody>
                  <a:tcPr/>
                </a:tc>
                <a:tc>
                  <a:txBody>
                    <a:bodyPr/>
                    <a:lstStyle/>
                    <a:p>
                      <a:pPr algn="ctr"/>
                      <a:r>
                        <a:rPr lang="de-DE" sz="1600"/>
                        <a:t>8,105</a:t>
                      </a:r>
                    </a:p>
                  </a:txBody>
                  <a:tcPr/>
                </a:tc>
                <a:tc>
                  <a:txBody>
                    <a:bodyPr/>
                    <a:lstStyle/>
                    <a:p>
                      <a:r>
                        <a:rPr lang="de-DE" sz="1400"/>
                        <a:t>Frost (2019) Amphibian Species of the World: an Online Reference. Version 6.0,</a:t>
                      </a:r>
                    </a:p>
                    <a:p>
                      <a:r>
                        <a:rPr lang="de-DE" sz="1400">
                          <a:hlinkClick r:id="rId3"/>
                        </a:rPr>
                        <a:t>http://research.amnh.org/vz/herpetology/amphibia</a:t>
                      </a:r>
                      <a:r>
                        <a:rPr lang="de-DE" sz="1400"/>
                        <a:t>, accessed [27.11.2019]</a:t>
                      </a:r>
                    </a:p>
                    <a:p>
                      <a:endParaRPr lang="de-DE" sz="1400"/>
                    </a:p>
                  </a:txBody>
                  <a:tcPr/>
                </a:tc>
                <a:extLst>
                  <a:ext uri="{0D108BD9-81ED-4DB2-BD59-A6C34878D82A}">
                    <a16:rowId xmlns:a16="http://schemas.microsoft.com/office/drawing/2014/main" val="1198122006"/>
                  </a:ext>
                </a:extLst>
              </a:tr>
              <a:tr h="370840">
                <a:tc>
                  <a:txBody>
                    <a:bodyPr/>
                    <a:lstStyle/>
                    <a:p>
                      <a:r>
                        <a:rPr lang="de-DE" sz="1600" err="1"/>
                        <a:t>Reptiles</a:t>
                      </a:r>
                    </a:p>
                  </a:txBody>
                  <a:tcPr/>
                </a:tc>
                <a:tc>
                  <a:txBody>
                    <a:bodyPr/>
                    <a:lstStyle/>
                    <a:p>
                      <a:pPr algn="ctr"/>
                      <a:r>
                        <a:rPr lang="de-DE" sz="1600"/>
                        <a:t>94 + 5 ssp.</a:t>
                      </a:r>
                    </a:p>
                  </a:txBody>
                  <a:tcPr/>
                </a:tc>
                <a:tc>
                  <a:txBody>
                    <a:bodyPr/>
                    <a:lstStyle/>
                    <a:p>
                      <a:pPr algn="ctr"/>
                      <a:r>
                        <a:rPr lang="de-DE" sz="1600"/>
                        <a:t>781</a:t>
                      </a:r>
                    </a:p>
                  </a:txBody>
                  <a:tcPr/>
                </a:tc>
                <a:tc>
                  <a:txBody>
                    <a:bodyPr/>
                    <a:lstStyle/>
                    <a:p>
                      <a:pPr algn="ctr"/>
                      <a:r>
                        <a:rPr lang="de-DE" sz="1600"/>
                        <a:t>61</a:t>
                      </a:r>
                    </a:p>
                  </a:txBody>
                  <a:tcPr/>
                </a:tc>
                <a:tc>
                  <a:txBody>
                    <a:bodyPr/>
                    <a:lstStyle/>
                    <a:p>
                      <a:pPr algn="ctr"/>
                      <a:r>
                        <a:rPr lang="de-DE" sz="1600"/>
                        <a:t>10,793 </a:t>
                      </a:r>
                    </a:p>
                    <a:p>
                      <a:pPr algn="ctr"/>
                      <a:r>
                        <a:rPr lang="de-DE" sz="1600"/>
                        <a:t>(date: July 2018)</a:t>
                      </a:r>
                    </a:p>
                  </a:txBody>
                  <a:tcPr/>
                </a:tc>
                <a:tc>
                  <a:txBody>
                    <a:bodyPr/>
                    <a:lstStyle/>
                    <a:p>
                      <a:pPr marL="0" marR="0" lvl="0" indent="0" algn="l" defTabSz="457200" rtl="0" eaLnBrk="1" fontAlgn="auto" latinLnBrk="0" hangingPunct="1">
                        <a:lnSpc>
                          <a:spcPct val="100000"/>
                        </a:lnSpc>
                        <a:spcBef>
                          <a:spcPct val="0"/>
                        </a:spcBef>
                        <a:spcAft>
                          <a:spcPct val="0"/>
                        </a:spcAft>
                        <a:buClrTx/>
                        <a:buSzTx/>
                        <a:buFontTx/>
                        <a:buNone/>
                        <a:defRPr/>
                      </a:pPr>
                      <a:r>
                        <a:rPr lang="en-GB" sz="1400" err="1"/>
                        <a:t>Uetz et al. (eds.), The Reptile Database, </a:t>
                      </a:r>
                      <a:r>
                        <a:rPr lang="en-GB" sz="1400">
                          <a:hlinkClick r:id="rId4"/>
                        </a:rPr>
                        <a:t>http://www.reptile-database.org</a:t>
                      </a:r>
                      <a:r>
                        <a:rPr lang="en-GB" sz="1400"/>
                        <a:t> , accessed [27.11.2019] </a:t>
                      </a:r>
                    </a:p>
                    <a:p>
                      <a:endParaRPr lang="de-DE" sz="1400"/>
                    </a:p>
                  </a:txBody>
                  <a:tcPr/>
                </a:tc>
                <a:extLst>
                  <a:ext uri="{0D108BD9-81ED-4DB2-BD59-A6C34878D82A}">
                    <a16:rowId xmlns:a16="http://schemas.microsoft.com/office/drawing/2014/main" val="1045514085"/>
                  </a:ext>
                </a:extLst>
              </a:tr>
            </a:tbl>
          </a:graphicData>
        </a:graphic>
      </p:graphicFrame>
      <p:pic>
        <p:nvPicPr>
          <p:cNvPr id="5" name="Grafik 4">
            <a:extLst>
              <a:ext uri="{FF2B5EF4-FFF2-40B4-BE49-F238E27FC236}">
                <a16:creationId xmlns:a16="http://schemas.microsoft.com/office/drawing/2014/main" id="{18E5C17D-9F83-1C49-97B7-C44725927600}"/>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0" b="100000" l="10000" r="99922">
                        <a14:foregroundMark x1="93047" y1="89474" x2="93516" y2="89724"/>
                        <a14:foregroundMark x1="95547" y1="88221" x2="95234" y2="85965"/>
                        <a14:foregroundMark x1="99844" y1="57393" x2="98594" y2="70175"/>
                        <a14:foregroundMark x1="95625" y1="53885" x2="91797" y2="49875"/>
                        <a14:foregroundMark x1="99063" y1="57143" x2="96484" y2="54637"/>
                        <a14:foregroundMark x1="92891" y1="21805" x2="93047" y2="20050"/>
                        <a14:foregroundMark x1="91719" y1="35589" x2="92344" y2="28571"/>
                        <a14:foregroundMark x1="91250" y1="23810" x2="90859" y2="24561"/>
                        <a14:foregroundMark x1="93047" y1="20050" x2="92422" y2="21303"/>
                        <a14:foregroundMark x1="99844" y1="62907" x2="96719" y2="69925"/>
                        <a14:foregroundMark x1="97500" y1="56391" x2="96641" y2="54135"/>
                        <a14:foregroundMark x1="98359" y1="58647" x2="97578" y2="56642"/>
                        <a14:foregroundMark x1="98672" y1="59398" x2="99844" y2="62657"/>
                        <a14:foregroundMark x1="94375" y1="84211" x2="95078" y2="86967"/>
                        <a14:foregroundMark x1="88672" y1="28070" x2="89375" y2="29825"/>
                        <a14:foregroundMark x1="92500" y1="21303" x2="92031" y2="26817"/>
                        <a14:foregroundMark x1="94531" y1="79449" x2="95313" y2="81704"/>
                        <a14:foregroundMark x1="93125" y1="90977" x2="93594" y2="94737"/>
                        <a14:foregroundMark x1="90469" y1="85464" x2="90547" y2="86216"/>
                        <a14:backgroundMark x1="39844" y1="83459" x2="43125" y2="85213"/>
                        <a14:backgroundMark x1="28750" y1="80952" x2="33672" y2="81955"/>
                        <a14:backgroundMark x1="40313" y1="82707" x2="43203" y2="83709"/>
                        <a14:backgroundMark x1="43281" y1="83459" x2="43750" y2="83208"/>
                        <a14:backgroundMark x1="88047" y1="75940" x2="90156" y2="83960"/>
                        <a14:backgroundMark x1="93438" y1="73434" x2="95078" y2="77945"/>
                        <a14:backgroundMark x1="95625" y1="73684" x2="97500" y2="74185"/>
                        <a14:backgroundMark x1="97422" y1="73684" x2="97813" y2="73935"/>
                        <a14:backgroundMark x1="92266" y1="88221" x2="92344" y2="89724"/>
                        <a14:backgroundMark x1="90938" y1="87970" x2="90938" y2="87970"/>
                        <a14:backgroundMark x1="95625" y1="92481" x2="93828" y2="91479"/>
                        <a14:backgroundMark x1="94922" y1="89724" x2="95547" y2="91729"/>
                        <a14:backgroundMark x1="91250" y1="85464" x2="91094" y2="87970"/>
                        <a14:backgroundMark x1="90078" y1="83709" x2="90234" y2="83459"/>
                        <a14:backgroundMark x1="90313" y1="82957" x2="90156" y2="83960"/>
                        <a14:backgroundMark x1="96250" y1="52130" x2="96797" y2="53634"/>
                        <a14:backgroundMark x1="89297" y1="42857" x2="89766" y2="42607"/>
                        <a14:backgroundMark x1="89609" y1="43609" x2="91641" y2="38346"/>
                        <a14:backgroundMark x1="91172" y1="41103" x2="90859" y2="41604"/>
                        <a14:backgroundMark x1="90859" y1="42607" x2="91094" y2="42105"/>
                        <a14:backgroundMark x1="90859" y1="44110" x2="90547" y2="45865"/>
                        <a14:backgroundMark x1="90859" y1="43108" x2="90703" y2="46617"/>
                        <a14:backgroundMark x1="90781" y1="46617" x2="90625" y2="47118"/>
                        <a14:backgroundMark x1="90703" y1="47619" x2="90781" y2="47870"/>
                        <a14:backgroundMark x1="91406" y1="49123" x2="91406" y2="49875"/>
                        <a14:backgroundMark x1="90469" y1="24311" x2="90391" y2="25313"/>
                        <a14:backgroundMark x1="92656" y1="27318" x2="92578" y2="28822"/>
                        <a14:backgroundMark x1="99531" y1="56140" x2="99766" y2="57143"/>
                        <a14:backgroundMark x1="98750" y1="56391" x2="98750" y2="56642"/>
                        <a14:backgroundMark x1="99766" y1="57393" x2="99766" y2="57895"/>
                        <a14:backgroundMark x1="89297" y1="27068" x2="89375" y2="27569"/>
                      </a14:backgroundRemoval>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6762156" y="5282942"/>
            <a:ext cx="5429844" cy="1692090"/>
          </a:xfrm>
          <a:prstGeom prst="rect">
            <a:avLst/>
          </a:prstGeom>
          <a:effectLst>
            <a:outerShdw blurRad="50800" dist="38100" dir="8100000" algn="tr" rotWithShape="0">
              <a:prstClr val="black">
                <a:alpha val="40000"/>
              </a:prstClr>
            </a:outerShdw>
          </a:effectLst>
        </p:spPr>
      </p:pic>
      <p:sp>
        <p:nvSpPr>
          <p:cNvPr id="9" name="Textfeld 8">
            <a:extLst>
              <a:ext uri="{FF2B5EF4-FFF2-40B4-BE49-F238E27FC236}">
                <a16:creationId xmlns:a16="http://schemas.microsoft.com/office/drawing/2014/main" id="{6E444C8F-275B-B144-9C02-1B8961EE4DA6}"/>
              </a:ext>
            </a:extLst>
          </p:cNvPr>
          <p:cNvSpPr txBox="1"/>
          <p:nvPr/>
        </p:nvSpPr>
        <p:spPr>
          <a:xfrm>
            <a:off x="7199786" y="5512616"/>
            <a:ext cx="4554583" cy="246221"/>
          </a:xfrm>
          <a:prstGeom prst="rect">
            <a:avLst/>
          </a:prstGeom>
          <a:noFill/>
        </p:spPr>
        <p:txBody>
          <a:bodyPr wrap="square" rtlCol="0">
            <a:spAutoFit/>
          </a:bodyPr>
          <a:lstStyle/>
          <a:p>
            <a:pPr algn="r"/>
            <a:r>
              <a:rPr lang="de-DE" sz="1000" i="1" err="1"/>
              <a:t>Lanthanotus borneensis</a:t>
            </a:r>
            <a:r>
              <a:rPr lang="de-DE" sz="1000"/>
              <a:t>, housed/offered for sale in Germany</a:t>
            </a:r>
          </a:p>
        </p:txBody>
      </p:sp>
    </p:spTree>
    <p:extLst>
      <p:ext uri="{BB962C8B-B14F-4D97-AF65-F5344CB8AC3E}">
        <p14:creationId xmlns:p14="http://schemas.microsoft.com/office/powerpoint/2010/main" val="121905321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 name="Grafik 3">
            <a:extLst>
              <a:ext uri="{FF2B5EF4-FFF2-40B4-BE49-F238E27FC236}">
                <a16:creationId xmlns:a16="http://schemas.microsoft.com/office/drawing/2014/main" id="{B172EEF8-9119-BF4D-856C-43737D4444FF}"/>
              </a:ext>
            </a:extLst>
          </p:cNvPr>
          <p:cNvPicPr/>
          <p:nvPr/>
        </p:nvPicPr>
        <p:blipFill>
          <a:blip r:embed="rId2">
            <a:extLst>
              <a:ext uri="{28A0092B-C50C-407E-A947-70E740481C1C}">
                <a14:useLocalDpi xmlns:a14="http://schemas.microsoft.com/office/drawing/2010/main"/>
              </a:ext>
            </a:extLst>
          </a:blip>
          <a:stretch>
            <a:fillRect/>
          </a:stretch>
        </p:blipFill>
        <p:spPr>
          <a:xfrm>
            <a:off x="1721412" y="794084"/>
            <a:ext cx="7979343" cy="6063916"/>
          </a:xfrm>
          <a:prstGeom prst="rect">
            <a:avLst/>
          </a:prstGeom>
        </p:spPr>
      </p:pic>
      <p:sp>
        <p:nvSpPr>
          <p:cNvPr id="5" name="Oval 4">
            <a:extLst>
              <a:ext uri="{FF2B5EF4-FFF2-40B4-BE49-F238E27FC236}">
                <a16:creationId xmlns:a16="http://schemas.microsoft.com/office/drawing/2014/main" id="{10CCA6E2-2E4C-2D40-950B-2C6117079846}"/>
              </a:ext>
            </a:extLst>
          </p:cNvPr>
          <p:cNvSpPr/>
          <p:nvPr/>
        </p:nvSpPr>
        <p:spPr>
          <a:xfrm>
            <a:off x="3629035" y="832584"/>
            <a:ext cx="173255" cy="13956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Oval 5">
            <a:extLst>
              <a:ext uri="{FF2B5EF4-FFF2-40B4-BE49-F238E27FC236}">
                <a16:creationId xmlns:a16="http://schemas.microsoft.com/office/drawing/2014/main" id="{8BAE8202-2E10-E74B-8DEC-40E80120FBDE}"/>
              </a:ext>
            </a:extLst>
          </p:cNvPr>
          <p:cNvSpPr/>
          <p:nvPr/>
        </p:nvSpPr>
        <p:spPr>
          <a:xfrm>
            <a:off x="3095954" y="820513"/>
            <a:ext cx="534338" cy="374551"/>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Oval 6">
            <a:extLst>
              <a:ext uri="{FF2B5EF4-FFF2-40B4-BE49-F238E27FC236}">
                <a16:creationId xmlns:a16="http://schemas.microsoft.com/office/drawing/2014/main" id="{617B9539-1D73-314D-8EFD-C2BA87B252CA}"/>
              </a:ext>
            </a:extLst>
          </p:cNvPr>
          <p:cNvSpPr/>
          <p:nvPr/>
        </p:nvSpPr>
        <p:spPr>
          <a:xfrm>
            <a:off x="5348606" y="2928047"/>
            <a:ext cx="223431" cy="181576"/>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Oval 7">
            <a:extLst>
              <a:ext uri="{FF2B5EF4-FFF2-40B4-BE49-F238E27FC236}">
                <a16:creationId xmlns:a16="http://schemas.microsoft.com/office/drawing/2014/main" id="{200F97AA-AB14-564A-82F3-75D19C0CF2F0}"/>
              </a:ext>
            </a:extLst>
          </p:cNvPr>
          <p:cNvSpPr/>
          <p:nvPr/>
        </p:nvSpPr>
        <p:spPr>
          <a:xfrm>
            <a:off x="5542217" y="5377565"/>
            <a:ext cx="376645" cy="210283"/>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Oval 8">
            <a:extLst>
              <a:ext uri="{FF2B5EF4-FFF2-40B4-BE49-F238E27FC236}">
                <a16:creationId xmlns:a16="http://schemas.microsoft.com/office/drawing/2014/main" id="{8ACC2892-98FC-7B47-A8EF-4DA7C3B5D394}"/>
              </a:ext>
            </a:extLst>
          </p:cNvPr>
          <p:cNvSpPr/>
          <p:nvPr/>
        </p:nvSpPr>
        <p:spPr>
          <a:xfrm>
            <a:off x="5711084" y="4296427"/>
            <a:ext cx="985738" cy="476055"/>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Oval 9">
            <a:extLst>
              <a:ext uri="{FF2B5EF4-FFF2-40B4-BE49-F238E27FC236}">
                <a16:creationId xmlns:a16="http://schemas.microsoft.com/office/drawing/2014/main" id="{BF410B6A-B093-144B-AC92-B22FE709CC0B}"/>
              </a:ext>
            </a:extLst>
          </p:cNvPr>
          <p:cNvSpPr/>
          <p:nvPr/>
        </p:nvSpPr>
        <p:spPr>
          <a:xfrm>
            <a:off x="7400722" y="4510131"/>
            <a:ext cx="203220" cy="15929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Oval 10">
            <a:extLst>
              <a:ext uri="{FF2B5EF4-FFF2-40B4-BE49-F238E27FC236}">
                <a16:creationId xmlns:a16="http://schemas.microsoft.com/office/drawing/2014/main" id="{CF4EDF8E-49EE-F14A-A001-41D5A39B0708}"/>
              </a:ext>
            </a:extLst>
          </p:cNvPr>
          <p:cNvSpPr/>
          <p:nvPr/>
        </p:nvSpPr>
        <p:spPr>
          <a:xfrm>
            <a:off x="7407996" y="5620071"/>
            <a:ext cx="348663" cy="378440"/>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Oval 11">
            <a:extLst>
              <a:ext uri="{FF2B5EF4-FFF2-40B4-BE49-F238E27FC236}">
                <a16:creationId xmlns:a16="http://schemas.microsoft.com/office/drawing/2014/main" id="{1B6E7397-A676-3348-A37D-C1CAAD6FA0B7}"/>
              </a:ext>
            </a:extLst>
          </p:cNvPr>
          <p:cNvSpPr/>
          <p:nvPr/>
        </p:nvSpPr>
        <p:spPr>
          <a:xfrm>
            <a:off x="5934903" y="6244127"/>
            <a:ext cx="173255" cy="13956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3" name="Picture 8" descr="TIF_3_Apodora_forsteni 058 - Kopie">
            <a:extLst>
              <a:ext uri="{FF2B5EF4-FFF2-40B4-BE49-F238E27FC236}">
                <a16:creationId xmlns:a16="http://schemas.microsoft.com/office/drawing/2014/main" id="{59228883-88B6-B84E-9E32-E93AA6061E4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a:ext>
            </a:extLst>
          </a:blip>
          <a:stretch>
            <a:fillRect/>
          </a:stretch>
        </p:blipFill>
        <p:spPr bwMode="auto">
          <a:xfrm>
            <a:off x="6548300" y="3826042"/>
            <a:ext cx="437305" cy="3112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11" descr="Cuora galbinifrons ssp">
            <a:extLst>
              <a:ext uri="{FF2B5EF4-FFF2-40B4-BE49-F238E27FC236}">
                <a16:creationId xmlns:a16="http://schemas.microsoft.com/office/drawing/2014/main" id="{9DC6008E-5463-1D4B-BC9D-6224926CF2FD}"/>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34000"/>
                    </a14:imgEffect>
                  </a14:imgLayer>
                </a14:imgProps>
              </a:ext>
              <a:ext uri="{28A0092B-C50C-407E-A947-70E740481C1C}">
                <a14:useLocalDpi xmlns:a14="http://schemas.microsoft.com/office/drawing/2010/main"/>
              </a:ext>
            </a:extLst>
          </a:blip>
          <a:stretch>
            <a:fillRect/>
          </a:stretch>
        </p:blipFill>
        <p:spPr bwMode="auto">
          <a:xfrm>
            <a:off x="4087729" y="1769263"/>
            <a:ext cx="520784" cy="3545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 name="Picture 12" descr="Cuora mccordi_Auliya - Kopie">
            <a:extLst>
              <a:ext uri="{FF2B5EF4-FFF2-40B4-BE49-F238E27FC236}">
                <a16:creationId xmlns:a16="http://schemas.microsoft.com/office/drawing/2014/main" id="{C2780AC1-F4B6-C64F-BC64-1DE504265935}"/>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bright="17000"/>
                    </a14:imgEffect>
                  </a14:imgLayer>
                </a14:imgProps>
              </a:ext>
              <a:ext uri="{28A0092B-C50C-407E-A947-70E740481C1C}">
                <a14:useLocalDpi xmlns:a14="http://schemas.microsoft.com/office/drawing/2010/main"/>
              </a:ext>
            </a:extLst>
          </a:blip>
          <a:stretch>
            <a:fillRect/>
          </a:stretch>
        </p:blipFill>
        <p:spPr bwMode="auto">
          <a:xfrm>
            <a:off x="4622586" y="1227296"/>
            <a:ext cx="583416" cy="3664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16" descr="Händler_2 057 - Kopie">
            <a:extLst>
              <a:ext uri="{FF2B5EF4-FFF2-40B4-BE49-F238E27FC236}">
                <a16:creationId xmlns:a16="http://schemas.microsoft.com/office/drawing/2014/main" id="{4C79277D-17C6-2245-99AA-7FA6A3A2D476}"/>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rightnessContrast bright="13000" contrast="16000"/>
                    </a14:imgEffect>
                  </a14:imgLayer>
                </a14:imgProps>
              </a:ext>
              <a:ext uri="{28A0092B-C50C-407E-A947-70E740481C1C}">
                <a14:useLocalDpi xmlns:a14="http://schemas.microsoft.com/office/drawing/2010/main"/>
              </a:ext>
            </a:extLst>
          </a:blip>
          <a:stretch>
            <a:fillRect/>
          </a:stretch>
        </p:blipFill>
        <p:spPr bwMode="auto">
          <a:xfrm>
            <a:off x="8024813" y="3720839"/>
            <a:ext cx="420458" cy="331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 name="Picture 17" descr="P1000439 - Kopie">
            <a:extLst>
              <a:ext uri="{FF2B5EF4-FFF2-40B4-BE49-F238E27FC236}">
                <a16:creationId xmlns:a16="http://schemas.microsoft.com/office/drawing/2014/main" id="{59EE910A-2052-584F-BF5A-44794F728267}"/>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brightnessContrast bright="24000"/>
                    </a14:imgEffect>
                  </a14:imgLayer>
                </a14:imgProps>
              </a:ext>
              <a:ext uri="{28A0092B-C50C-407E-A947-70E740481C1C}">
                <a14:useLocalDpi xmlns:a14="http://schemas.microsoft.com/office/drawing/2010/main"/>
              </a:ext>
            </a:extLst>
          </a:blip>
          <a:stretch>
            <a:fillRect/>
          </a:stretch>
        </p:blipFill>
        <p:spPr bwMode="auto">
          <a:xfrm>
            <a:off x="5194718" y="6385780"/>
            <a:ext cx="429682" cy="378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Picture 4" descr="Brady-2008-4 028 - Kopie">
            <a:extLst>
              <a:ext uri="{FF2B5EF4-FFF2-40B4-BE49-F238E27FC236}">
                <a16:creationId xmlns:a16="http://schemas.microsoft.com/office/drawing/2014/main" id="{D7F6282E-D262-9947-86D5-894109C4DBA9}"/>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rightnessContrast bright="19000"/>
                    </a14:imgEffect>
                  </a14:imgLayer>
                </a14:imgProps>
              </a:ext>
              <a:ext uri="{28A0092B-C50C-407E-A947-70E740481C1C}">
                <a14:useLocalDpi xmlns:a14="http://schemas.microsoft.com/office/drawing/2010/main"/>
              </a:ext>
            </a:extLst>
          </a:blip>
          <a:stretch>
            <a:fillRect/>
          </a:stretch>
        </p:blipFill>
        <p:spPr bwMode="auto">
          <a:xfrm>
            <a:off x="5010096" y="5361140"/>
            <a:ext cx="376646" cy="372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Grafik 19" descr="Varanus beccarii, adultes Tier" title="Varanus beccarii">
            <a:extLst>
              <a:ext uri="{FF2B5EF4-FFF2-40B4-BE49-F238E27FC236}">
                <a16:creationId xmlns:a16="http://schemas.microsoft.com/office/drawing/2014/main" id="{6412B01D-B463-A34C-9AD3-4ECF660C5FBA}"/>
              </a:ext>
            </a:extLst>
          </p:cNvPr>
          <p:cNvPicPr/>
          <p:nvPr/>
        </p:nvPicPr>
        <p:blipFill>
          <a:blip r:embed="rId15">
            <a:extLst>
              <a:ext uri="{BEBA8EAE-BF5A-486C-A8C5-ECC9F3942E4B}">
                <a14:imgProps xmlns:a14="http://schemas.microsoft.com/office/drawing/2010/main">
                  <a14:imgLayer r:embed="rId16">
                    <a14:imgEffect>
                      <a14:brightnessContrast bright="24000"/>
                    </a14:imgEffect>
                  </a14:imgLayer>
                </a14:imgProps>
              </a:ext>
              <a:ext uri="{28A0092B-C50C-407E-A947-70E740481C1C}">
                <a14:useLocalDpi xmlns:a14="http://schemas.microsoft.com/office/drawing/2010/main"/>
              </a:ext>
            </a:extLst>
          </a:blip>
          <a:stretch>
            <a:fillRect/>
          </a:stretch>
        </p:blipFill>
        <p:spPr bwMode="auto">
          <a:xfrm>
            <a:off x="8008509" y="6243279"/>
            <a:ext cx="420459" cy="378440"/>
          </a:xfrm>
          <a:prstGeom prst="rect">
            <a:avLst/>
          </a:prstGeom>
          <a:noFill/>
          <a:ln>
            <a:noFill/>
          </a:ln>
          <a:extLst>
            <a:ext uri="{53640926-AAD7-44d8-BBD7-CCE9431645EC}">
              <a14:shadowObscured xmlns:a14="http://schemas.microsoft.com/office/drawing/2010/main" xmlns=""/>
            </a:ext>
          </a:extLst>
        </p:spPr>
      </p:pic>
      <p:pic>
        <p:nvPicPr>
          <p:cNvPr id="21" name="Grafik 20">
            <a:extLst>
              <a:ext uri="{FF2B5EF4-FFF2-40B4-BE49-F238E27FC236}">
                <a16:creationId xmlns:a16="http://schemas.microsoft.com/office/drawing/2014/main" id="{831E9015-47FC-9447-ADEA-83DDD4E917E9}"/>
              </a:ext>
            </a:extLst>
          </p:cNvPr>
          <p:cNvPicPr>
            <a:picLocks noChangeAspect="1"/>
          </p:cNvPicPr>
          <p:nvPr/>
        </p:nvPicPr>
        <p:blipFill>
          <a:blip r:embed="rId17">
            <a:extLst>
              <a:ext uri="{28A0092B-C50C-407E-A947-70E740481C1C}">
                <a14:useLocalDpi xmlns:a14="http://schemas.microsoft.com/office/drawing/2010/main"/>
              </a:ext>
            </a:extLst>
          </a:blip>
          <a:stretch>
            <a:fillRect/>
          </a:stretch>
        </p:blipFill>
        <p:spPr>
          <a:xfrm>
            <a:off x="4401361" y="2699386"/>
            <a:ext cx="448668" cy="378442"/>
          </a:xfrm>
          <a:prstGeom prst="rect">
            <a:avLst/>
          </a:prstGeom>
        </p:spPr>
      </p:pic>
      <p:sp>
        <p:nvSpPr>
          <p:cNvPr id="22" name="Rectangle 2">
            <a:extLst>
              <a:ext uri="{FF2B5EF4-FFF2-40B4-BE49-F238E27FC236}">
                <a16:creationId xmlns:a16="http://schemas.microsoft.com/office/drawing/2014/main" id="{5930BF39-A0E3-9845-B969-754FA917BB0F}"/>
              </a:ext>
            </a:extLst>
          </p:cNvPr>
          <p:cNvSpPr>
            <a:spLocks noGrp="1" noChangeArrowheads="1"/>
          </p:cNvSpPr>
          <p:nvPr>
            <p:ph type="title"/>
          </p:nvPr>
        </p:nvSpPr>
        <p:spPr>
          <a:xfrm>
            <a:off x="838618" y="154143"/>
            <a:ext cx="8712200" cy="503237"/>
          </a:xfrm>
        </p:spPr>
        <p:txBody>
          <a:bodyPr/>
          <a:lstStyle/>
          <a:p>
            <a:pPr algn="ctr"/>
            <a:r>
              <a:rPr lang="de-DE" altLang="de-DE" sz="2400">
                <a:solidFill>
                  <a:srgbClr val="FF0000"/>
                </a:solidFill>
              </a:rPr>
              <a:t> </a:t>
            </a:r>
            <a:r>
              <a:rPr lang="de-DE" altLang="de-DE" sz="2400">
                <a:solidFill>
                  <a:srgbClr val="FCFFC7"/>
                </a:solidFill>
              </a:rPr>
              <a:t>     </a:t>
            </a:r>
            <a:r>
              <a:rPr lang="de-DE" altLang="de-DE" sz="2400" b="0">
                <a:solidFill>
                  <a:schemeClr val="tx1"/>
                </a:solidFill>
              </a:rPr>
              <a:t>International reptile pet trade -  </a:t>
            </a:r>
            <a:r>
              <a:rPr lang="de-DE" altLang="de-DE" sz="2400" b="1">
                <a:solidFill>
                  <a:srgbClr val="FF0000"/>
                </a:solidFill>
              </a:rPr>
              <a:t>CITES II </a:t>
            </a:r>
            <a:r>
              <a:rPr lang="de-DE" altLang="de-DE" sz="2400" err="1">
                <a:solidFill>
                  <a:schemeClr val="tx1"/>
                </a:solidFill>
              </a:rPr>
              <a:t>species </a:t>
            </a:r>
            <a:endParaRPr lang="de-DE" altLang="de-DE" sz="2800">
              <a:solidFill>
                <a:schemeClr val="tx1"/>
              </a:solidFill>
            </a:endParaRPr>
          </a:p>
        </p:txBody>
      </p:sp>
      <p:cxnSp>
        <p:nvCxnSpPr>
          <p:cNvPr id="24" name="Gerade Verbindung mit Pfeil 23">
            <a:extLst>
              <a:ext uri="{FF2B5EF4-FFF2-40B4-BE49-F238E27FC236}">
                <a16:creationId xmlns:a16="http://schemas.microsoft.com/office/drawing/2014/main" id="{CDD01C74-3DB7-7647-9EE7-1B0A2CF4563D}"/>
              </a:ext>
            </a:extLst>
          </p:cNvPr>
          <p:cNvCxnSpPr>
            <a:stCxn id="16" idx="1"/>
            <a:endCxn id="5" idx="5"/>
          </p:cNvCxnSpPr>
          <p:nvPr/>
        </p:nvCxnSpPr>
        <p:spPr>
          <a:xfrm flipH="1" flipV="1">
            <a:off x="3776917" y="951712"/>
            <a:ext cx="845669" cy="45879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25" name="Gerade Verbindung mit Pfeil 24">
            <a:extLst>
              <a:ext uri="{FF2B5EF4-FFF2-40B4-BE49-F238E27FC236}">
                <a16:creationId xmlns:a16="http://schemas.microsoft.com/office/drawing/2014/main" id="{69FD91CC-C4A9-4146-826B-29A0D172DFCF}"/>
              </a:ext>
            </a:extLst>
          </p:cNvPr>
          <p:cNvCxnSpPr>
            <a:endCxn id="6" idx="5"/>
          </p:cNvCxnSpPr>
          <p:nvPr/>
        </p:nvCxnSpPr>
        <p:spPr>
          <a:xfrm flipH="1" flipV="1">
            <a:off x="3552040" y="1140212"/>
            <a:ext cx="535690" cy="629052"/>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28" name="Gerade Verbindung mit Pfeil 27">
            <a:extLst>
              <a:ext uri="{FF2B5EF4-FFF2-40B4-BE49-F238E27FC236}">
                <a16:creationId xmlns:a16="http://schemas.microsoft.com/office/drawing/2014/main" id="{D5965CA2-2518-A64A-83C4-E48F2AF338E9}"/>
              </a:ext>
            </a:extLst>
          </p:cNvPr>
          <p:cNvCxnSpPr>
            <a:stCxn id="21" idx="3"/>
          </p:cNvCxnSpPr>
          <p:nvPr/>
        </p:nvCxnSpPr>
        <p:spPr>
          <a:xfrm>
            <a:off x="4850029" y="2888607"/>
            <a:ext cx="438072" cy="98433"/>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31" name="Gerade Verbindung mit Pfeil 30">
            <a:extLst>
              <a:ext uri="{FF2B5EF4-FFF2-40B4-BE49-F238E27FC236}">
                <a16:creationId xmlns:a16="http://schemas.microsoft.com/office/drawing/2014/main" id="{B97815C9-11B7-2B4D-AA4C-BC8B202E0F15}"/>
              </a:ext>
            </a:extLst>
          </p:cNvPr>
          <p:cNvCxnSpPr>
            <a:stCxn id="17" idx="1"/>
            <a:endCxn id="10" idx="0"/>
          </p:cNvCxnSpPr>
          <p:nvPr/>
        </p:nvCxnSpPr>
        <p:spPr>
          <a:xfrm flipH="1">
            <a:off x="7502332" y="3886810"/>
            <a:ext cx="522481" cy="623321"/>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34" name="Gerade Verbindung mit Pfeil 33">
            <a:extLst>
              <a:ext uri="{FF2B5EF4-FFF2-40B4-BE49-F238E27FC236}">
                <a16:creationId xmlns:a16="http://schemas.microsoft.com/office/drawing/2014/main" id="{9ABE4D1E-8F12-CC46-BDF4-9E169F280C10}"/>
              </a:ext>
            </a:extLst>
          </p:cNvPr>
          <p:cNvCxnSpPr/>
          <p:nvPr/>
        </p:nvCxnSpPr>
        <p:spPr>
          <a:xfrm flipH="1">
            <a:off x="6407315" y="4129418"/>
            <a:ext cx="218759" cy="182792"/>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36" name="Gerade Verbindung mit Pfeil 35">
            <a:extLst>
              <a:ext uri="{FF2B5EF4-FFF2-40B4-BE49-F238E27FC236}">
                <a16:creationId xmlns:a16="http://schemas.microsoft.com/office/drawing/2014/main" id="{60417F73-A6B6-754E-AB61-0F133CD7B138}"/>
              </a:ext>
            </a:extLst>
          </p:cNvPr>
          <p:cNvCxnSpPr>
            <a:endCxn id="8" idx="2"/>
          </p:cNvCxnSpPr>
          <p:nvPr/>
        </p:nvCxnSpPr>
        <p:spPr>
          <a:xfrm flipV="1">
            <a:off x="5386742" y="5482707"/>
            <a:ext cx="155475" cy="99906"/>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43" name="Gerade Verbindung mit Pfeil 42">
            <a:extLst>
              <a:ext uri="{FF2B5EF4-FFF2-40B4-BE49-F238E27FC236}">
                <a16:creationId xmlns:a16="http://schemas.microsoft.com/office/drawing/2014/main" id="{E8A24748-DB24-2045-B306-389887C55826}"/>
              </a:ext>
            </a:extLst>
          </p:cNvPr>
          <p:cNvCxnSpPr>
            <a:endCxn id="11" idx="5"/>
          </p:cNvCxnSpPr>
          <p:nvPr/>
        </p:nvCxnSpPr>
        <p:spPr>
          <a:xfrm flipH="1" flipV="1">
            <a:off x="7705598" y="5943090"/>
            <a:ext cx="306668" cy="288392"/>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44" name="Gerade Verbindung mit Pfeil 43">
            <a:extLst>
              <a:ext uri="{FF2B5EF4-FFF2-40B4-BE49-F238E27FC236}">
                <a16:creationId xmlns:a16="http://schemas.microsoft.com/office/drawing/2014/main" id="{2402721B-1EE2-8E44-95BF-099480969278}"/>
              </a:ext>
            </a:extLst>
          </p:cNvPr>
          <p:cNvCxnSpPr/>
          <p:nvPr/>
        </p:nvCxnSpPr>
        <p:spPr>
          <a:xfrm flipV="1">
            <a:off x="5620168" y="6340504"/>
            <a:ext cx="256054" cy="11074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50" name="Textfeld 49">
            <a:extLst>
              <a:ext uri="{FF2B5EF4-FFF2-40B4-BE49-F238E27FC236}">
                <a16:creationId xmlns:a16="http://schemas.microsoft.com/office/drawing/2014/main" id="{211982E1-93AE-9748-9432-F693285FE54F}"/>
              </a:ext>
            </a:extLst>
          </p:cNvPr>
          <p:cNvSpPr txBox="1"/>
          <p:nvPr/>
        </p:nvSpPr>
        <p:spPr>
          <a:xfrm>
            <a:off x="5143125" y="1301715"/>
            <a:ext cx="396143" cy="246221"/>
          </a:xfrm>
          <a:prstGeom prst="rect">
            <a:avLst/>
          </a:prstGeom>
          <a:noFill/>
        </p:spPr>
        <p:txBody>
          <a:bodyPr wrap="square" rtlCol="0">
            <a:spAutoFit/>
          </a:bodyPr>
          <a:lstStyle/>
          <a:p>
            <a:r>
              <a:rPr lang="de-DE" sz="1000">
                <a:solidFill>
                  <a:srgbClr val="FF0000"/>
                </a:solidFill>
              </a:rPr>
              <a:t>CR</a:t>
            </a:r>
          </a:p>
        </p:txBody>
      </p:sp>
      <p:sp>
        <p:nvSpPr>
          <p:cNvPr id="51" name="Textfeld 50">
            <a:extLst>
              <a:ext uri="{FF2B5EF4-FFF2-40B4-BE49-F238E27FC236}">
                <a16:creationId xmlns:a16="http://schemas.microsoft.com/office/drawing/2014/main" id="{598348C5-E856-8C49-B50C-44F61E40C0DF}"/>
              </a:ext>
            </a:extLst>
          </p:cNvPr>
          <p:cNvSpPr txBox="1"/>
          <p:nvPr/>
        </p:nvSpPr>
        <p:spPr>
          <a:xfrm>
            <a:off x="4557894" y="1823403"/>
            <a:ext cx="385470" cy="246221"/>
          </a:xfrm>
          <a:prstGeom prst="rect">
            <a:avLst/>
          </a:prstGeom>
          <a:noFill/>
        </p:spPr>
        <p:txBody>
          <a:bodyPr wrap="square" rtlCol="0">
            <a:spAutoFit/>
          </a:bodyPr>
          <a:lstStyle/>
          <a:p>
            <a:r>
              <a:rPr lang="de-DE" sz="1000">
                <a:solidFill>
                  <a:srgbClr val="FF0000"/>
                </a:solidFill>
              </a:rPr>
              <a:t>CR</a:t>
            </a:r>
          </a:p>
        </p:txBody>
      </p:sp>
      <p:sp>
        <p:nvSpPr>
          <p:cNvPr id="52" name="Textfeld 51">
            <a:extLst>
              <a:ext uri="{FF2B5EF4-FFF2-40B4-BE49-F238E27FC236}">
                <a16:creationId xmlns:a16="http://schemas.microsoft.com/office/drawing/2014/main" id="{EA169004-F339-2148-B122-99BE13C92174}"/>
              </a:ext>
            </a:extLst>
          </p:cNvPr>
          <p:cNvSpPr txBox="1"/>
          <p:nvPr/>
        </p:nvSpPr>
        <p:spPr>
          <a:xfrm>
            <a:off x="4430856" y="2485536"/>
            <a:ext cx="385470" cy="246221"/>
          </a:xfrm>
          <a:prstGeom prst="rect">
            <a:avLst/>
          </a:prstGeom>
          <a:noFill/>
        </p:spPr>
        <p:txBody>
          <a:bodyPr wrap="square" rtlCol="0">
            <a:spAutoFit/>
          </a:bodyPr>
          <a:lstStyle/>
          <a:p>
            <a:r>
              <a:rPr lang="de-DE" sz="1000">
                <a:solidFill>
                  <a:srgbClr val="FF0000"/>
                </a:solidFill>
              </a:rPr>
              <a:t>CR</a:t>
            </a:r>
          </a:p>
        </p:txBody>
      </p:sp>
      <p:sp>
        <p:nvSpPr>
          <p:cNvPr id="53" name="Textfeld 52">
            <a:extLst>
              <a:ext uri="{FF2B5EF4-FFF2-40B4-BE49-F238E27FC236}">
                <a16:creationId xmlns:a16="http://schemas.microsoft.com/office/drawing/2014/main" id="{F594D69E-EEE0-A449-B0E3-E944DA95D964}"/>
              </a:ext>
            </a:extLst>
          </p:cNvPr>
          <p:cNvSpPr txBox="1"/>
          <p:nvPr/>
        </p:nvSpPr>
        <p:spPr>
          <a:xfrm>
            <a:off x="6944299" y="3858535"/>
            <a:ext cx="385470" cy="246221"/>
          </a:xfrm>
          <a:prstGeom prst="rect">
            <a:avLst/>
          </a:prstGeom>
          <a:noFill/>
        </p:spPr>
        <p:txBody>
          <a:bodyPr wrap="square" rtlCol="0">
            <a:spAutoFit/>
          </a:bodyPr>
          <a:lstStyle/>
          <a:p>
            <a:r>
              <a:rPr lang="de-DE" sz="1000">
                <a:solidFill>
                  <a:srgbClr val="FF0000"/>
                </a:solidFill>
              </a:rPr>
              <a:t>EN</a:t>
            </a:r>
          </a:p>
        </p:txBody>
      </p:sp>
      <p:sp>
        <p:nvSpPr>
          <p:cNvPr id="55" name="Textfeld 54">
            <a:extLst>
              <a:ext uri="{FF2B5EF4-FFF2-40B4-BE49-F238E27FC236}">
                <a16:creationId xmlns:a16="http://schemas.microsoft.com/office/drawing/2014/main" id="{A30D6E03-9116-E142-ABC7-A44A85D0F532}"/>
              </a:ext>
            </a:extLst>
          </p:cNvPr>
          <p:cNvSpPr txBox="1"/>
          <p:nvPr/>
        </p:nvSpPr>
        <p:spPr>
          <a:xfrm>
            <a:off x="4993907" y="5164976"/>
            <a:ext cx="385470" cy="246221"/>
          </a:xfrm>
          <a:prstGeom prst="rect">
            <a:avLst/>
          </a:prstGeom>
          <a:noFill/>
        </p:spPr>
        <p:txBody>
          <a:bodyPr wrap="square" rtlCol="0">
            <a:spAutoFit/>
          </a:bodyPr>
          <a:lstStyle/>
          <a:p>
            <a:r>
              <a:rPr lang="de-DE" sz="1000">
                <a:solidFill>
                  <a:srgbClr val="FF0000"/>
                </a:solidFill>
              </a:rPr>
              <a:t>VU</a:t>
            </a:r>
          </a:p>
        </p:txBody>
      </p:sp>
      <p:sp>
        <p:nvSpPr>
          <p:cNvPr id="56" name="Textfeld 55">
            <a:extLst>
              <a:ext uri="{FF2B5EF4-FFF2-40B4-BE49-F238E27FC236}">
                <a16:creationId xmlns:a16="http://schemas.microsoft.com/office/drawing/2014/main" id="{E618BB2B-7FED-6148-B42A-9D55918C472A}"/>
              </a:ext>
            </a:extLst>
          </p:cNvPr>
          <p:cNvSpPr txBox="1"/>
          <p:nvPr/>
        </p:nvSpPr>
        <p:spPr>
          <a:xfrm>
            <a:off x="4864472" y="6438744"/>
            <a:ext cx="385470" cy="246221"/>
          </a:xfrm>
          <a:prstGeom prst="rect">
            <a:avLst/>
          </a:prstGeom>
          <a:noFill/>
        </p:spPr>
        <p:txBody>
          <a:bodyPr wrap="square" rtlCol="0">
            <a:spAutoFit/>
          </a:bodyPr>
          <a:lstStyle/>
          <a:p>
            <a:r>
              <a:rPr lang="de-DE" sz="1000">
                <a:solidFill>
                  <a:srgbClr val="FF0000"/>
                </a:solidFill>
              </a:rPr>
              <a:t>NA</a:t>
            </a:r>
          </a:p>
        </p:txBody>
      </p:sp>
      <p:sp>
        <p:nvSpPr>
          <p:cNvPr id="63" name="Textfeld 62">
            <a:extLst>
              <a:ext uri="{FF2B5EF4-FFF2-40B4-BE49-F238E27FC236}">
                <a16:creationId xmlns:a16="http://schemas.microsoft.com/office/drawing/2014/main" id="{6896B068-CFA9-0C44-BF9A-26F040574642}"/>
              </a:ext>
            </a:extLst>
          </p:cNvPr>
          <p:cNvSpPr txBox="1"/>
          <p:nvPr/>
        </p:nvSpPr>
        <p:spPr>
          <a:xfrm>
            <a:off x="8024483" y="3473349"/>
            <a:ext cx="385470" cy="246221"/>
          </a:xfrm>
          <a:prstGeom prst="rect">
            <a:avLst/>
          </a:prstGeom>
          <a:noFill/>
        </p:spPr>
        <p:txBody>
          <a:bodyPr wrap="square" rtlCol="0">
            <a:spAutoFit/>
          </a:bodyPr>
          <a:lstStyle/>
          <a:p>
            <a:r>
              <a:rPr lang="de-DE" sz="1000">
                <a:solidFill>
                  <a:srgbClr val="FF0000"/>
                </a:solidFill>
              </a:rPr>
              <a:t>DD</a:t>
            </a:r>
          </a:p>
        </p:txBody>
      </p:sp>
      <p:sp>
        <p:nvSpPr>
          <p:cNvPr id="64" name="Textfeld 63">
            <a:extLst>
              <a:ext uri="{FF2B5EF4-FFF2-40B4-BE49-F238E27FC236}">
                <a16:creationId xmlns:a16="http://schemas.microsoft.com/office/drawing/2014/main" id="{5CB80563-115E-9940-A944-48E7C7C69032}"/>
              </a:ext>
            </a:extLst>
          </p:cNvPr>
          <p:cNvSpPr txBox="1"/>
          <p:nvPr/>
        </p:nvSpPr>
        <p:spPr>
          <a:xfrm>
            <a:off x="8384344" y="6342003"/>
            <a:ext cx="385470" cy="246221"/>
          </a:xfrm>
          <a:prstGeom prst="rect">
            <a:avLst/>
          </a:prstGeom>
          <a:noFill/>
        </p:spPr>
        <p:txBody>
          <a:bodyPr wrap="square" rtlCol="0">
            <a:spAutoFit/>
          </a:bodyPr>
          <a:lstStyle/>
          <a:p>
            <a:r>
              <a:rPr lang="de-DE" sz="1000">
                <a:solidFill>
                  <a:srgbClr val="FF0000"/>
                </a:solidFill>
              </a:rPr>
              <a:t>DD</a:t>
            </a:r>
          </a:p>
        </p:txBody>
      </p:sp>
      <p:pic>
        <p:nvPicPr>
          <p:cNvPr id="67" name="Bild 4" descr="4+5-mccordi_head+neck - Kopie.jpg">
            <a:extLst>
              <a:ext uri="{FF2B5EF4-FFF2-40B4-BE49-F238E27FC236}">
                <a16:creationId xmlns:a16="http://schemas.microsoft.com/office/drawing/2014/main" id="{1D7A6252-77FF-7D47-BC72-C3127684EF3C}"/>
              </a:ext>
            </a:extLst>
          </p:cNvPr>
          <p:cNvPicPr>
            <a:picLocks noChangeAspect="1"/>
          </p:cNvPicPr>
          <p:nvPr/>
        </p:nvPicPr>
        <p:blipFill>
          <a:blip r:embed="rId18">
            <a:extLst>
              <a:ext uri="{BEBA8EAE-BF5A-486C-A8C5-ECC9F3942E4B}">
                <a14:imgProps xmlns:a14="http://schemas.microsoft.com/office/drawing/2010/main">
                  <a14:imgLayer r:embed="rId19">
                    <a14:imgEffect>
                      <a14:brightnessContrast bright="28000"/>
                    </a14:imgEffect>
                  </a14:imgLayer>
                </a14:imgProps>
              </a:ext>
              <a:ext uri="{28A0092B-C50C-407E-A947-70E740481C1C}">
                <a14:useLocalDpi xmlns:a14="http://schemas.microsoft.com/office/drawing/2010/main"/>
              </a:ext>
            </a:extLst>
          </a:blip>
          <a:stretch>
            <a:fillRect/>
          </a:stretch>
        </p:blipFill>
        <p:spPr bwMode="auto">
          <a:xfrm>
            <a:off x="6693609" y="6307765"/>
            <a:ext cx="442527" cy="3139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8" name="Oval 67">
            <a:extLst>
              <a:ext uri="{FF2B5EF4-FFF2-40B4-BE49-F238E27FC236}">
                <a16:creationId xmlns:a16="http://schemas.microsoft.com/office/drawing/2014/main" id="{BD524D4B-AAD6-CF44-B666-5154287D459D}"/>
              </a:ext>
            </a:extLst>
          </p:cNvPr>
          <p:cNvSpPr/>
          <p:nvPr/>
        </p:nvSpPr>
        <p:spPr>
          <a:xfrm>
            <a:off x="6142055" y="6287023"/>
            <a:ext cx="173255" cy="13956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69" name="Gerade Verbindung mit Pfeil 68">
            <a:extLst>
              <a:ext uri="{FF2B5EF4-FFF2-40B4-BE49-F238E27FC236}">
                <a16:creationId xmlns:a16="http://schemas.microsoft.com/office/drawing/2014/main" id="{5B1EEE7D-0C5C-4A46-B2E9-CF6501896031}"/>
              </a:ext>
            </a:extLst>
          </p:cNvPr>
          <p:cNvCxnSpPr>
            <a:endCxn id="68" idx="6"/>
          </p:cNvCxnSpPr>
          <p:nvPr/>
        </p:nvCxnSpPr>
        <p:spPr>
          <a:xfrm flipH="1" flipV="1">
            <a:off x="6315310" y="6356807"/>
            <a:ext cx="367394" cy="62694"/>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71" name="Textfeld 70">
            <a:extLst>
              <a:ext uri="{FF2B5EF4-FFF2-40B4-BE49-F238E27FC236}">
                <a16:creationId xmlns:a16="http://schemas.microsoft.com/office/drawing/2014/main" id="{AAD7918A-A521-4D41-B8EF-3CC378830FD4}"/>
              </a:ext>
            </a:extLst>
          </p:cNvPr>
          <p:cNvSpPr txBox="1"/>
          <p:nvPr/>
        </p:nvSpPr>
        <p:spPr>
          <a:xfrm>
            <a:off x="6722137" y="6575000"/>
            <a:ext cx="385470" cy="246221"/>
          </a:xfrm>
          <a:prstGeom prst="rect">
            <a:avLst/>
          </a:prstGeom>
          <a:noFill/>
        </p:spPr>
        <p:txBody>
          <a:bodyPr wrap="square" rtlCol="0">
            <a:spAutoFit/>
          </a:bodyPr>
          <a:lstStyle/>
          <a:p>
            <a:r>
              <a:rPr lang="de-DE" sz="1000">
                <a:solidFill>
                  <a:srgbClr val="FF0000"/>
                </a:solidFill>
              </a:rPr>
              <a:t>CR</a:t>
            </a:r>
          </a:p>
        </p:txBody>
      </p:sp>
      <p:cxnSp>
        <p:nvCxnSpPr>
          <p:cNvPr id="77" name="Gerade Verbindung mit Pfeil 76">
            <a:extLst>
              <a:ext uri="{FF2B5EF4-FFF2-40B4-BE49-F238E27FC236}">
                <a16:creationId xmlns:a16="http://schemas.microsoft.com/office/drawing/2014/main" id="{53F2A954-373D-954F-96F5-2C52BB8D4934}"/>
              </a:ext>
            </a:extLst>
          </p:cNvPr>
          <p:cNvCxnSpPr>
            <a:endCxn id="81" idx="4"/>
          </p:cNvCxnSpPr>
          <p:nvPr/>
        </p:nvCxnSpPr>
        <p:spPr>
          <a:xfrm flipH="1" flipV="1">
            <a:off x="6909120" y="6070861"/>
            <a:ext cx="17598" cy="215286"/>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81" name="Oval 80">
            <a:extLst>
              <a:ext uri="{FF2B5EF4-FFF2-40B4-BE49-F238E27FC236}">
                <a16:creationId xmlns:a16="http://schemas.microsoft.com/office/drawing/2014/main" id="{649B0BEB-61EF-8245-83F7-824ADB77A462}"/>
              </a:ext>
            </a:extLst>
          </p:cNvPr>
          <p:cNvSpPr/>
          <p:nvPr/>
        </p:nvSpPr>
        <p:spPr>
          <a:xfrm>
            <a:off x="6822492" y="5931294"/>
            <a:ext cx="173255" cy="13956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3" name="Bild 8" descr="Abb.5. Links. Varanus macraei_AULIYA.jpg">
            <a:extLst>
              <a:ext uri="{FF2B5EF4-FFF2-40B4-BE49-F238E27FC236}">
                <a16:creationId xmlns:a16="http://schemas.microsoft.com/office/drawing/2014/main" id="{4548BBD4-299C-5B44-AD6D-6A31E47BC881}"/>
              </a:ext>
            </a:extLst>
          </p:cNvPr>
          <p:cNvPicPr>
            <a:picLocks noChangeAspect="1"/>
          </p:cNvPicPr>
          <p:nvPr/>
        </p:nvPicPr>
        <p:blipFill>
          <a:blip r:embed="rId20">
            <a:extLst>
              <a:ext uri="{28A0092B-C50C-407E-A947-70E740481C1C}">
                <a14:useLocalDpi xmlns:a14="http://schemas.microsoft.com/office/drawing/2010/main"/>
              </a:ext>
            </a:extLst>
          </a:blip>
          <a:stretch>
            <a:fillRect/>
          </a:stretch>
        </p:blipFill>
        <p:spPr>
          <a:xfrm>
            <a:off x="8084772" y="4113590"/>
            <a:ext cx="395054" cy="397240"/>
          </a:xfrm>
          <a:prstGeom prst="rect">
            <a:avLst/>
          </a:prstGeom>
        </p:spPr>
      </p:pic>
      <p:sp>
        <p:nvSpPr>
          <p:cNvPr id="86" name="Textfeld 85">
            <a:extLst>
              <a:ext uri="{FF2B5EF4-FFF2-40B4-BE49-F238E27FC236}">
                <a16:creationId xmlns:a16="http://schemas.microsoft.com/office/drawing/2014/main" id="{120E183E-5262-D64E-B19D-59142864844B}"/>
              </a:ext>
            </a:extLst>
          </p:cNvPr>
          <p:cNvSpPr txBox="1"/>
          <p:nvPr/>
        </p:nvSpPr>
        <p:spPr>
          <a:xfrm>
            <a:off x="8421749" y="4186142"/>
            <a:ext cx="385470" cy="246221"/>
          </a:xfrm>
          <a:prstGeom prst="rect">
            <a:avLst/>
          </a:prstGeom>
          <a:noFill/>
        </p:spPr>
        <p:txBody>
          <a:bodyPr wrap="square" rtlCol="0">
            <a:spAutoFit/>
          </a:bodyPr>
          <a:lstStyle/>
          <a:p>
            <a:r>
              <a:rPr lang="de-DE" sz="1000">
                <a:solidFill>
                  <a:srgbClr val="FF0000"/>
                </a:solidFill>
              </a:rPr>
              <a:t>EN</a:t>
            </a:r>
          </a:p>
        </p:txBody>
      </p:sp>
      <p:cxnSp>
        <p:nvCxnSpPr>
          <p:cNvPr id="88" name="Gerade Verbindung mit Pfeil 87">
            <a:extLst>
              <a:ext uri="{FF2B5EF4-FFF2-40B4-BE49-F238E27FC236}">
                <a16:creationId xmlns:a16="http://schemas.microsoft.com/office/drawing/2014/main" id="{FE72535E-7FAD-414B-AA0C-4333E907ED04}"/>
              </a:ext>
            </a:extLst>
          </p:cNvPr>
          <p:cNvCxnSpPr/>
          <p:nvPr/>
        </p:nvCxnSpPr>
        <p:spPr>
          <a:xfrm flipH="1">
            <a:off x="7582329" y="4431725"/>
            <a:ext cx="502443" cy="244377"/>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91" name="Oval 90">
            <a:extLst>
              <a:ext uri="{FF2B5EF4-FFF2-40B4-BE49-F238E27FC236}">
                <a16:creationId xmlns:a16="http://schemas.microsoft.com/office/drawing/2014/main" id="{C68FA7AB-10B9-214E-A8B9-6974B200CAEC}"/>
              </a:ext>
            </a:extLst>
          </p:cNvPr>
          <p:cNvSpPr/>
          <p:nvPr/>
        </p:nvSpPr>
        <p:spPr>
          <a:xfrm>
            <a:off x="7383385" y="4668006"/>
            <a:ext cx="203220" cy="98051"/>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1776907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1986" name="Rectangle 2"/>
          <p:cNvSpPr>
            <a:spLocks noGrp="1" noChangeArrowheads="1"/>
          </p:cNvSpPr>
          <p:nvPr>
            <p:ph type="title"/>
          </p:nvPr>
        </p:nvSpPr>
        <p:spPr>
          <a:xfrm>
            <a:off x="1524000" y="181214"/>
            <a:ext cx="9036050" cy="600075"/>
          </a:xfrm>
        </p:spPr>
        <p:txBody>
          <a:bodyPr>
            <a:normAutofit fontScale="90000"/>
          </a:bodyPr>
          <a:lstStyle/>
          <a:p>
            <a:pPr algn="ctr" eaLnBrk="1" hangingPunct="1"/>
            <a:r>
              <a:rPr lang="de-DE" sz="3100">
                <a:latin typeface="Arial"/>
              </a:rPr>
              <a:t>CITES in the EU</a:t>
            </a:r>
            <a:br>
              <a:rPr lang="de-DE" sz="3100" b="1">
                <a:latin typeface="Arial"/>
              </a:rPr>
            </a:br>
            <a:r>
              <a:rPr lang="de-DE" sz="2400">
                <a:solidFill>
                  <a:schemeClr val="accent2">
                    <a:lumMod val="60000"/>
                    <a:lumOff val="40000"/>
                  </a:schemeClr>
                </a:solidFill>
                <a:latin typeface="Arial"/>
              </a:rPr>
              <a:t>[European Wildlife Trade Regulation]</a:t>
            </a:r>
          </a:p>
        </p:txBody>
      </p:sp>
      <p:graphicFrame>
        <p:nvGraphicFramePr>
          <p:cNvPr id="361518" name="Group 46"/>
          <p:cNvGraphicFramePr>
            <a:graphicFrameLocks noGrp="1"/>
          </p:cNvGraphicFramePr>
          <p:nvPr>
            <p:ph idx="1"/>
            <p:extLst>
              <p:ext uri="{D42A27DB-BD31-4B8C-83A1-F6EECF244321}">
                <p14:modId xmlns:p14="http://schemas.microsoft.com/office/powerpoint/2010/main" val="938441760"/>
              </p:ext>
            </p:extLst>
          </p:nvPr>
        </p:nvGraphicFramePr>
        <p:xfrm>
          <a:off x="2036748" y="1280915"/>
          <a:ext cx="8010554" cy="4627646"/>
        </p:xfrm>
        <a:graphic>
          <a:graphicData uri="http://schemas.openxmlformats.org/drawingml/2006/table">
            <a:tbl>
              <a:tblPr>
                <a:tableStyleId>{775DCB02-9BB8-47FD-8907-85C794F793BA}</a:tableStyleId>
              </a:tblPr>
              <a:tblGrid>
                <a:gridCol w="1330768">
                  <a:extLst>
                    <a:ext uri="{9D8B030D-6E8A-4147-A177-3AD203B41FA5}">
                      <a16:colId xmlns:a16="http://schemas.microsoft.com/office/drawing/2014/main" val="20000"/>
                    </a:ext>
                  </a:extLst>
                </a:gridCol>
                <a:gridCol w="3339893">
                  <a:extLst>
                    <a:ext uri="{9D8B030D-6E8A-4147-A177-3AD203B41FA5}">
                      <a16:colId xmlns:a16="http://schemas.microsoft.com/office/drawing/2014/main" val="20001"/>
                    </a:ext>
                  </a:extLst>
                </a:gridCol>
                <a:gridCol w="3339893">
                  <a:extLst>
                    <a:ext uri="{9D8B030D-6E8A-4147-A177-3AD203B41FA5}">
                      <a16:colId xmlns:a16="http://schemas.microsoft.com/office/drawing/2014/main" val="483850548"/>
                    </a:ext>
                  </a:extLst>
                </a:gridCol>
              </a:tblGrid>
              <a:tr h="1261951">
                <a:tc>
                  <a:txBody>
                    <a:bodyPr/>
                    <a:lstStyle/>
                    <a:p>
                      <a:pPr marL="0" marR="0" lvl="0" indent="0" algn="l" defTabSz="914400" rtl="0" eaLnBrk="1" fontAlgn="base" latinLnBrk="0" hangingPunct="1">
                        <a:lnSpc>
                          <a:spcPct val="100000"/>
                        </a:lnSpc>
                        <a:spcBef>
                          <a:spcPct val="0"/>
                        </a:spcBef>
                        <a:spcAft>
                          <a:spcPct val="0"/>
                        </a:spcAft>
                        <a:buClr>
                          <a:schemeClr val="tx1"/>
                        </a:buClr>
                        <a:buSzTx/>
                        <a:buFont typeface="Wingdings" pitchFamily="2" charset="2"/>
                        <a:buNone/>
                      </a:pPr>
                      <a:r>
                        <a:rPr kumimoji="0" lang="de-DE" sz="1800" u="none" strike="noStrike" cap="none" normalizeH="0" baseline="0">
                          <a:ln>
                            <a:noFill/>
                          </a:ln>
                          <a:effectLst/>
                        </a:rPr>
                        <a:t>Annex A</a:t>
                      </a: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a:ln>
                            <a:noFill/>
                          </a:ln>
                          <a:effectLst/>
                        </a:rPr>
                        <a:t>all CITES I </a:t>
                      </a:r>
                      <a:r>
                        <a:rPr kumimoji="0" lang="de-DE" sz="1600" u="none" strike="noStrike" cap="none" normalizeH="0" baseline="0" err="1">
                          <a:ln>
                            <a:noFill/>
                          </a:ln>
                          <a:effectLst/>
                        </a:rPr>
                        <a:t>species</a:t>
                      </a:r>
                      <a:endParaRPr kumimoji="0" lang="de-DE" sz="1600" u="none" strike="noStrike" cap="none" normalizeH="0" baseline="0">
                        <a:ln>
                          <a:noFill/>
                        </a:ln>
                        <a:effectLst/>
                      </a:endParaRPr>
                    </a:p>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err="1">
                          <a:ln>
                            <a:noFill/>
                          </a:ln>
                          <a:effectLst/>
                        </a:rPr>
                        <a:t>some</a:t>
                      </a:r>
                      <a:r>
                        <a:rPr kumimoji="0" lang="de-DE" sz="1600" u="none" strike="noStrike" cap="none" normalizeH="0" baseline="0">
                          <a:ln>
                            <a:noFill/>
                          </a:ln>
                          <a:effectLst/>
                        </a:rPr>
                        <a:t> App. II </a:t>
                      </a:r>
                      <a:r>
                        <a:rPr kumimoji="0" lang="de-DE" sz="1600" u="none" strike="noStrike" cap="none" normalizeH="0" baseline="0" err="1">
                          <a:ln>
                            <a:noFill/>
                          </a:ln>
                          <a:effectLst/>
                        </a:rPr>
                        <a:t>and</a:t>
                      </a:r>
                      <a:r>
                        <a:rPr kumimoji="0" lang="de-DE" sz="1600" u="none" strike="noStrike" cap="none" normalizeH="0" baseline="0">
                          <a:ln>
                            <a:noFill/>
                          </a:ln>
                          <a:effectLst/>
                        </a:rPr>
                        <a:t> III </a:t>
                      </a:r>
                      <a:r>
                        <a:rPr kumimoji="0" lang="de-DE" sz="1600" u="none" strike="noStrike" cap="none" normalizeH="0" baseline="0" err="1">
                          <a:ln>
                            <a:noFill/>
                          </a:ln>
                          <a:effectLst/>
                        </a:rPr>
                        <a:t>species</a:t>
                      </a:r>
                      <a:endParaRPr kumimoji="0" lang="de-DE" sz="1600" u="none" strike="noStrike" cap="none" normalizeH="0" baseline="0">
                        <a:ln>
                          <a:noFill/>
                        </a:ln>
                        <a:effectLst/>
                      </a:endParaRPr>
                    </a:p>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err="1">
                          <a:ln>
                            <a:noFill/>
                          </a:ln>
                          <a:solidFill>
                            <a:schemeClr val="accent2">
                              <a:lumMod val="75000"/>
                            </a:schemeClr>
                          </a:solidFill>
                          <a:effectLst/>
                        </a:rPr>
                        <a:t>some</a:t>
                      </a:r>
                      <a:r>
                        <a:rPr kumimoji="0" lang="de-DE" sz="1600" u="none" strike="noStrike" cap="none" normalizeH="0" baseline="0">
                          <a:ln>
                            <a:noFill/>
                          </a:ln>
                          <a:solidFill>
                            <a:schemeClr val="accent2">
                              <a:lumMod val="75000"/>
                            </a:schemeClr>
                          </a:solidFill>
                          <a:effectLst/>
                        </a:rPr>
                        <a:t> non-CITES </a:t>
                      </a:r>
                      <a:r>
                        <a:rPr kumimoji="0" lang="de-DE" sz="1600" u="none" strike="noStrike" cap="none" normalizeH="0" baseline="0" err="1">
                          <a:ln>
                            <a:noFill/>
                          </a:ln>
                          <a:solidFill>
                            <a:schemeClr val="accent2">
                              <a:lumMod val="75000"/>
                            </a:schemeClr>
                          </a:solidFill>
                          <a:effectLst/>
                        </a:rPr>
                        <a:t>species</a:t>
                      </a:r>
                      <a:r>
                        <a:rPr kumimoji="0" lang="de-DE" sz="1600" u="none" strike="noStrike" cap="none" normalizeH="0" baseline="0">
                          <a:ln>
                            <a:noFill/>
                          </a:ln>
                          <a:solidFill>
                            <a:schemeClr val="accent2">
                              <a:lumMod val="75000"/>
                            </a:schemeClr>
                          </a:solidFill>
                          <a:effectLst/>
                        </a:rPr>
                        <a:t>   </a:t>
                      </a:r>
                      <a:endParaRPr kumimoji="0" lang="de-DE" sz="1600" b="0" i="0" u="none" strike="noStrike" cap="none" normalizeH="0" baseline="0">
                        <a:ln>
                          <a:noFill/>
                        </a:ln>
                        <a:solidFill>
                          <a:schemeClr val="accent2">
                            <a:lumMod val="75000"/>
                          </a:schemeClr>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extLst>
                  <a:ext uri="{0D108BD9-81ED-4DB2-BD59-A6C34878D82A}">
                    <a16:rowId xmlns:a16="http://schemas.microsoft.com/office/drawing/2014/main" val="10000"/>
                  </a:ext>
                </a:extLst>
              </a:tr>
              <a:tr h="1437432">
                <a:tc>
                  <a:txBody>
                    <a:bodyPr/>
                    <a:lstStyle/>
                    <a:p>
                      <a:pPr marL="0" marR="0" lvl="0" indent="0" algn="l" defTabSz="914400" rtl="0" eaLnBrk="1" fontAlgn="base" latinLnBrk="0" hangingPunct="1">
                        <a:lnSpc>
                          <a:spcPct val="100000"/>
                        </a:lnSpc>
                        <a:spcBef>
                          <a:spcPct val="0"/>
                        </a:spcBef>
                        <a:spcAft>
                          <a:spcPct val="0"/>
                        </a:spcAft>
                        <a:buClr>
                          <a:schemeClr val="tx1"/>
                        </a:buClr>
                        <a:buSzTx/>
                        <a:buFont typeface="Wingdings" pitchFamily="2" charset="2"/>
                        <a:buNone/>
                      </a:pPr>
                      <a:r>
                        <a:rPr kumimoji="0" lang="de-DE" sz="1800" u="none" strike="noStrike" cap="none" normalizeH="0" baseline="0">
                          <a:ln>
                            <a:noFill/>
                          </a:ln>
                          <a:effectLst/>
                        </a:rPr>
                        <a:t>Annex B</a:t>
                      </a: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a:ln>
                            <a:noFill/>
                          </a:ln>
                          <a:effectLst/>
                        </a:rPr>
                        <a:t>all </a:t>
                      </a:r>
                      <a:r>
                        <a:rPr kumimoji="0" lang="de-DE" sz="1600" u="none" strike="noStrike" cap="none" normalizeH="0" baseline="0" err="1">
                          <a:ln>
                            <a:noFill/>
                          </a:ln>
                          <a:effectLst/>
                        </a:rPr>
                        <a:t>remaining</a:t>
                      </a:r>
                      <a:r>
                        <a:rPr kumimoji="0" lang="de-DE" sz="1600" u="none" strike="noStrike" cap="none" normalizeH="0" baseline="0">
                          <a:ln>
                            <a:noFill/>
                          </a:ln>
                          <a:effectLst/>
                        </a:rPr>
                        <a:t> App. II </a:t>
                      </a:r>
                      <a:r>
                        <a:rPr kumimoji="0" lang="de-DE" sz="1600" u="none" strike="noStrike" cap="none" normalizeH="0" baseline="0" err="1">
                          <a:ln>
                            <a:noFill/>
                          </a:ln>
                          <a:effectLst/>
                        </a:rPr>
                        <a:t>species</a:t>
                      </a:r>
                      <a:endParaRPr kumimoji="0" lang="de-DE" sz="1600" u="none" strike="noStrike" cap="none" normalizeH="0" baseline="0">
                        <a:ln>
                          <a:noFill/>
                        </a:ln>
                        <a:effectLst/>
                      </a:endParaRPr>
                    </a:p>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err="1">
                          <a:ln>
                            <a:noFill/>
                          </a:ln>
                          <a:effectLst/>
                        </a:rPr>
                        <a:t>some</a:t>
                      </a:r>
                      <a:r>
                        <a:rPr kumimoji="0" lang="de-DE" sz="1600" u="none" strike="noStrike" cap="none" normalizeH="0" baseline="0">
                          <a:ln>
                            <a:noFill/>
                          </a:ln>
                          <a:effectLst/>
                        </a:rPr>
                        <a:t> App. III </a:t>
                      </a:r>
                      <a:r>
                        <a:rPr kumimoji="0" lang="de-DE" sz="1600" u="none" strike="noStrike" cap="none" normalizeH="0" baseline="0" err="1">
                          <a:ln>
                            <a:noFill/>
                          </a:ln>
                          <a:effectLst/>
                        </a:rPr>
                        <a:t>species</a:t>
                      </a:r>
                      <a:endParaRPr kumimoji="0" lang="de-DE" sz="1600" u="none" strike="noStrike" cap="none" normalizeH="0" baseline="0">
                        <a:ln>
                          <a:noFill/>
                        </a:ln>
                        <a:effectLst/>
                      </a:endParaRPr>
                    </a:p>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err="1">
                          <a:ln>
                            <a:noFill/>
                          </a:ln>
                          <a:solidFill>
                            <a:schemeClr val="accent2">
                              <a:lumMod val="75000"/>
                            </a:schemeClr>
                          </a:solidFill>
                          <a:effectLst/>
                        </a:rPr>
                        <a:t>some</a:t>
                      </a:r>
                      <a:r>
                        <a:rPr kumimoji="0" lang="de-DE" sz="1600" u="none" strike="noStrike" cap="none" normalizeH="0" baseline="0">
                          <a:ln>
                            <a:noFill/>
                          </a:ln>
                          <a:solidFill>
                            <a:schemeClr val="accent2">
                              <a:lumMod val="75000"/>
                            </a:schemeClr>
                          </a:solidFill>
                          <a:effectLst/>
                        </a:rPr>
                        <a:t> non-CITES </a:t>
                      </a:r>
                      <a:r>
                        <a:rPr kumimoji="0" lang="de-DE" sz="1600" u="none" strike="noStrike" cap="none" normalizeH="0" baseline="0" err="1">
                          <a:ln>
                            <a:noFill/>
                          </a:ln>
                          <a:solidFill>
                            <a:schemeClr val="accent2">
                              <a:lumMod val="75000"/>
                            </a:schemeClr>
                          </a:solidFill>
                          <a:effectLst/>
                        </a:rPr>
                        <a:t>species</a:t>
                      </a:r>
                      <a:r>
                        <a:rPr kumimoji="0" lang="de-DE" sz="1600" u="none" strike="noStrike" cap="none" normalizeH="0" baseline="0">
                          <a:ln>
                            <a:noFill/>
                          </a:ln>
                          <a:solidFill>
                            <a:schemeClr val="accent2">
                              <a:lumMod val="75000"/>
                            </a:schemeClr>
                          </a:solidFill>
                          <a:effectLst/>
                        </a:rPr>
                        <a:t> </a:t>
                      </a:r>
                      <a:endParaRPr kumimoji="0" lang="de-DE" sz="1600" b="0" i="0" u="none" strike="noStrike" cap="none" normalizeH="0" baseline="0">
                        <a:ln>
                          <a:noFill/>
                        </a:ln>
                        <a:solidFill>
                          <a:schemeClr val="accent2">
                            <a:lumMod val="75000"/>
                          </a:schemeClr>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extLst>
                  <a:ext uri="{0D108BD9-81ED-4DB2-BD59-A6C34878D82A}">
                    <a16:rowId xmlns:a16="http://schemas.microsoft.com/office/drawing/2014/main" val="10001"/>
                  </a:ext>
                </a:extLst>
              </a:tr>
              <a:tr h="771305">
                <a:tc>
                  <a:txBody>
                    <a:bodyPr/>
                    <a:lstStyle/>
                    <a:p>
                      <a:pPr marL="0" marR="0" lvl="0" indent="0" algn="l" defTabSz="914400" rtl="0" eaLnBrk="1" fontAlgn="base" latinLnBrk="0" hangingPunct="1">
                        <a:lnSpc>
                          <a:spcPct val="100000"/>
                        </a:lnSpc>
                        <a:spcBef>
                          <a:spcPct val="0"/>
                        </a:spcBef>
                        <a:spcAft>
                          <a:spcPct val="0"/>
                        </a:spcAft>
                        <a:buClr>
                          <a:schemeClr val="tx1"/>
                        </a:buClr>
                        <a:buSzTx/>
                        <a:buFont typeface="Wingdings" pitchFamily="2" charset="2"/>
                        <a:buNone/>
                      </a:pPr>
                      <a:r>
                        <a:rPr kumimoji="0" lang="de-DE" sz="1800" u="none" strike="noStrike" cap="none" normalizeH="0" baseline="0">
                          <a:ln>
                            <a:noFill/>
                          </a:ln>
                          <a:effectLst/>
                        </a:rPr>
                        <a:t>Annex C</a:t>
                      </a: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a:ln>
                            <a:noFill/>
                          </a:ln>
                          <a:effectLst/>
                        </a:rPr>
                        <a:t>all </a:t>
                      </a:r>
                      <a:r>
                        <a:rPr kumimoji="0" lang="de-DE" sz="1600" u="none" strike="noStrike" cap="none" normalizeH="0" baseline="0" err="1">
                          <a:ln>
                            <a:noFill/>
                          </a:ln>
                          <a:effectLst/>
                        </a:rPr>
                        <a:t>remaining</a:t>
                      </a:r>
                      <a:r>
                        <a:rPr kumimoji="0" lang="de-DE" sz="1600" u="none" strike="noStrike" cap="none" normalizeH="0" baseline="0">
                          <a:ln>
                            <a:noFill/>
                          </a:ln>
                          <a:effectLst/>
                        </a:rPr>
                        <a:t> App. III </a:t>
                      </a:r>
                      <a:r>
                        <a:rPr kumimoji="0" lang="de-DE" sz="1600" u="none" strike="noStrike" cap="none" normalizeH="0" baseline="0" err="1">
                          <a:ln>
                            <a:noFill/>
                          </a:ln>
                          <a:effectLst/>
                        </a:rPr>
                        <a:t>species</a:t>
                      </a:r>
                      <a:r>
                        <a:rPr kumimoji="0" lang="de-DE" sz="1600" u="none" strike="noStrike" cap="none" normalizeH="0" baseline="0">
                          <a:ln>
                            <a:noFill/>
                          </a:ln>
                          <a:effectLst/>
                        </a:rPr>
                        <a:t> </a:t>
                      </a:r>
                      <a:endParaRPr kumimoji="0" lang="de-DE" sz="1600" b="0" i="0" u="none" strike="noStrike" cap="none" normalizeH="0" baseline="0">
                        <a:ln>
                          <a:noFill/>
                        </a:ln>
                        <a:solidFill>
                          <a:schemeClr val="tx1"/>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extLst>
                  <a:ext uri="{0D108BD9-81ED-4DB2-BD59-A6C34878D82A}">
                    <a16:rowId xmlns:a16="http://schemas.microsoft.com/office/drawing/2014/main" val="10002"/>
                  </a:ext>
                </a:extLst>
              </a:tr>
              <a:tr h="1156958">
                <a:tc>
                  <a:txBody>
                    <a:bodyPr/>
                    <a:lstStyle/>
                    <a:p>
                      <a:pPr marL="0" marR="0" lvl="0" indent="0" algn="l" defTabSz="914400" rtl="0" eaLnBrk="1" fontAlgn="base" latinLnBrk="0" hangingPunct="1">
                        <a:lnSpc>
                          <a:spcPct val="100000"/>
                        </a:lnSpc>
                        <a:spcBef>
                          <a:spcPct val="0"/>
                        </a:spcBef>
                        <a:spcAft>
                          <a:spcPct val="0"/>
                        </a:spcAft>
                        <a:buClr>
                          <a:schemeClr val="tx1"/>
                        </a:buClr>
                        <a:buSzTx/>
                        <a:buFont typeface="Wingdings" pitchFamily="2" charset="2"/>
                        <a:buNone/>
                      </a:pPr>
                      <a:r>
                        <a:rPr kumimoji="0" lang="de-DE" sz="1800" u="none" strike="noStrike" cap="none" normalizeH="0" baseline="0">
                          <a:ln>
                            <a:noFill/>
                          </a:ln>
                          <a:effectLst/>
                        </a:rPr>
                        <a:t>Annex D</a:t>
                      </a: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err="1">
                          <a:ln>
                            <a:noFill/>
                          </a:ln>
                          <a:effectLst/>
                        </a:rPr>
                        <a:t>some</a:t>
                      </a:r>
                      <a:r>
                        <a:rPr kumimoji="0" lang="de-DE" sz="1600" u="none" strike="noStrike" cap="none" normalizeH="0" baseline="0">
                          <a:ln>
                            <a:noFill/>
                          </a:ln>
                          <a:effectLst/>
                        </a:rPr>
                        <a:t> App. III </a:t>
                      </a:r>
                      <a:r>
                        <a:rPr kumimoji="0" lang="de-DE" sz="1600" u="none" strike="noStrike" cap="none" normalizeH="0" baseline="0" err="1">
                          <a:ln>
                            <a:noFill/>
                          </a:ln>
                          <a:effectLst/>
                        </a:rPr>
                        <a:t>species</a:t>
                      </a:r>
                      <a:endParaRPr kumimoji="0" lang="de-DE" sz="1600" u="none" strike="noStrike" cap="none" normalizeH="0" baseline="0">
                        <a:ln>
                          <a:noFill/>
                        </a:ln>
                        <a:effectLst/>
                      </a:endParaRPr>
                    </a:p>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r>
                        <a:rPr kumimoji="0" lang="de-DE" sz="1600" u="none" strike="noStrike" cap="none" normalizeH="0" baseline="0" err="1">
                          <a:ln>
                            <a:noFill/>
                          </a:ln>
                          <a:solidFill>
                            <a:schemeClr val="accent2">
                              <a:lumMod val="75000"/>
                            </a:schemeClr>
                          </a:solidFill>
                          <a:effectLst/>
                        </a:rPr>
                        <a:t>some</a:t>
                      </a:r>
                      <a:r>
                        <a:rPr kumimoji="0" lang="de-DE" sz="1600" u="none" strike="noStrike" cap="none" normalizeH="0" baseline="0">
                          <a:ln>
                            <a:noFill/>
                          </a:ln>
                          <a:solidFill>
                            <a:schemeClr val="accent2">
                              <a:lumMod val="75000"/>
                            </a:schemeClr>
                          </a:solidFill>
                          <a:effectLst/>
                        </a:rPr>
                        <a:t> non-CITES </a:t>
                      </a:r>
                      <a:r>
                        <a:rPr kumimoji="0" lang="de-DE" sz="1600" u="none" strike="noStrike" cap="none" normalizeH="0" baseline="0" err="1">
                          <a:ln>
                            <a:noFill/>
                          </a:ln>
                          <a:solidFill>
                            <a:schemeClr val="accent2">
                              <a:lumMod val="75000"/>
                            </a:schemeClr>
                          </a:solidFill>
                          <a:effectLst/>
                        </a:rPr>
                        <a:t>species</a:t>
                      </a:r>
                      <a:endParaRPr kumimoji="0" lang="de-DE" sz="1600" b="0" i="0" u="none" strike="noStrike" cap="none" normalizeH="0" baseline="0">
                        <a:ln>
                          <a:noFill/>
                        </a:ln>
                        <a:solidFill>
                          <a:schemeClr val="accent2">
                            <a:lumMod val="75000"/>
                          </a:schemeClr>
                        </a:solidFill>
                        <a:effectLst/>
                        <a:latin typeface="Arial" pitchFamily="34" charset="0"/>
                      </a:endParaRPr>
                    </a:p>
                  </a:txBody>
                  <a:tcPr marL="0" marR="0" marT="0" marB="0" horzOverflow="overflow"/>
                </a:tc>
                <a:tc>
                  <a:txBody>
                    <a:bodyPr/>
                    <a:lstStyle/>
                    <a:p>
                      <a:pPr marL="285750" marR="0" lvl="0" indent="-285750" algn="l" defTabSz="914400" rtl="0" eaLnBrk="1" fontAlgn="base" latinLnBrk="0" hangingPunct="1">
                        <a:lnSpc>
                          <a:spcPct val="100000"/>
                        </a:lnSpc>
                        <a:spcBef>
                          <a:spcPct val="0"/>
                        </a:spcBef>
                        <a:spcAft>
                          <a:spcPct val="0"/>
                        </a:spcAft>
                        <a:buClr>
                          <a:schemeClr val="accent4">
                            <a:lumMod val="50000"/>
                          </a:schemeClr>
                        </a:buClr>
                        <a:buSzTx/>
                        <a:buFont typeface="Courier New" panose="02070309020205020404" pitchFamily="49" charset="0"/>
                        <a:buChar char="o"/>
                      </a:pPr>
                      <a:endParaRPr kumimoji="0" lang="de-DE" sz="1800" b="0" i="0" u="none" strike="noStrike" cap="none" normalizeH="0" baseline="0">
                        <a:ln>
                          <a:noFill/>
                        </a:ln>
                        <a:solidFill>
                          <a:schemeClr val="tx1"/>
                        </a:solidFill>
                        <a:effectLst/>
                        <a:latin typeface="Arial" pitchFamily="34" charset="0"/>
                      </a:endParaRPr>
                    </a:p>
                  </a:txBody>
                  <a:tcPr marL="0" marR="0" marT="0" marB="0" horzOverflow="overflow"/>
                </a:tc>
                <a:extLst>
                  <a:ext uri="{0D108BD9-81ED-4DB2-BD59-A6C34878D82A}">
                    <a16:rowId xmlns:a16="http://schemas.microsoft.com/office/drawing/2014/main" val="10003"/>
                  </a:ext>
                </a:extLst>
              </a:tr>
            </a:tbl>
          </a:graphicData>
        </a:graphic>
      </p:graphicFrame>
      <p:pic>
        <p:nvPicPr>
          <p:cNvPr id="3" name="Grafik 2">
            <a:extLst>
              <a:ext uri="{FF2B5EF4-FFF2-40B4-BE49-F238E27FC236}">
                <a16:creationId xmlns:a16="http://schemas.microsoft.com/office/drawing/2014/main" id="{AAB97554-602B-0F4E-98DE-835B79D229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49807" y="4782121"/>
            <a:ext cx="1756417" cy="1101877"/>
          </a:xfrm>
          <a:prstGeom prst="rect">
            <a:avLst/>
          </a:prstGeom>
        </p:spPr>
      </p:pic>
      <p:pic>
        <p:nvPicPr>
          <p:cNvPr id="4" name="Grafik 3">
            <a:extLst>
              <a:ext uri="{FF2B5EF4-FFF2-40B4-BE49-F238E27FC236}">
                <a16:creationId xmlns:a16="http://schemas.microsoft.com/office/drawing/2014/main" id="{88B4AE99-6D9F-B845-AEBD-CF044505535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26373" y="4766078"/>
            <a:ext cx="1466376" cy="1101877"/>
          </a:xfrm>
          <a:prstGeom prst="rect">
            <a:avLst/>
          </a:prstGeom>
        </p:spPr>
      </p:pic>
      <p:pic>
        <p:nvPicPr>
          <p:cNvPr id="6" name="Grafik 5">
            <a:extLst>
              <a:ext uri="{FF2B5EF4-FFF2-40B4-BE49-F238E27FC236}">
                <a16:creationId xmlns:a16="http://schemas.microsoft.com/office/drawing/2014/main" id="{3E3B4DCC-ED25-E245-8164-9DC3BC391EC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003159" y="2542769"/>
            <a:ext cx="1023059" cy="1364079"/>
          </a:xfrm>
          <a:prstGeom prst="rect">
            <a:avLst/>
          </a:prstGeom>
        </p:spPr>
      </p:pic>
      <p:sp>
        <p:nvSpPr>
          <p:cNvPr id="7" name="Textfeld 6">
            <a:extLst>
              <a:ext uri="{FF2B5EF4-FFF2-40B4-BE49-F238E27FC236}">
                <a16:creationId xmlns:a16="http://schemas.microsoft.com/office/drawing/2014/main" id="{32E2E8A7-3430-5D4C-9A1F-6BCE966C7CC1}"/>
              </a:ext>
            </a:extLst>
          </p:cNvPr>
          <p:cNvSpPr txBox="1"/>
          <p:nvPr/>
        </p:nvSpPr>
        <p:spPr>
          <a:xfrm>
            <a:off x="1927968" y="5925984"/>
            <a:ext cx="8523464" cy="230832"/>
          </a:xfrm>
          <a:prstGeom prst="rect">
            <a:avLst/>
          </a:prstGeom>
          <a:noFill/>
        </p:spPr>
        <p:txBody>
          <a:bodyPr wrap="square" rtlCol="0">
            <a:spAutoFit/>
          </a:bodyPr>
          <a:lstStyle/>
          <a:p>
            <a:r>
              <a:rPr lang="de-DE" sz="900" err="1"/>
              <a:t>Photo credits: </a:t>
            </a:r>
            <a:r>
              <a:rPr lang="de-DE" sz="900" i="1" err="1"/>
              <a:t>Montivipera latifii </a:t>
            </a:r>
            <a:r>
              <a:rPr lang="de-DE" sz="900"/>
              <a:t>(Alireza Shahrdari Panah), </a:t>
            </a:r>
            <a:r>
              <a:rPr lang="de-DE" sz="900" i="1" err="1"/>
              <a:t>Lithobates catesbeianus </a:t>
            </a:r>
            <a:r>
              <a:rPr lang="de-DE" sz="900"/>
              <a:t>(Jonathan Colby); </a:t>
            </a:r>
            <a:r>
              <a:rPr lang="de-DE" sz="900" i="1" err="1"/>
              <a:t>Bolitoglossa. dofleini </a:t>
            </a:r>
            <a:r>
              <a:rPr lang="de-DE" sz="900"/>
              <a:t>(Erik Keyster)</a:t>
            </a:r>
          </a:p>
        </p:txBody>
      </p:sp>
      <p:pic>
        <p:nvPicPr>
          <p:cNvPr id="8" name="Grafik 7">
            <a:extLst>
              <a:ext uri="{FF2B5EF4-FFF2-40B4-BE49-F238E27FC236}">
                <a16:creationId xmlns:a16="http://schemas.microsoft.com/office/drawing/2014/main" id="{3FE72575-4B42-2D41-9F01-970A5AED471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745751" y="1280915"/>
            <a:ext cx="1880750" cy="1253833"/>
          </a:xfrm>
          <a:prstGeom prst="rect">
            <a:avLst/>
          </a:prstGeom>
        </p:spPr>
      </p:pic>
      <p:pic>
        <p:nvPicPr>
          <p:cNvPr id="10" name="Grafik 9">
            <a:extLst>
              <a:ext uri="{FF2B5EF4-FFF2-40B4-BE49-F238E27FC236}">
                <a16:creationId xmlns:a16="http://schemas.microsoft.com/office/drawing/2014/main" id="{DFA6292A-536C-E446-AC09-707386ED2BBF}"/>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701163" y="2558811"/>
            <a:ext cx="2245849" cy="1279696"/>
          </a:xfrm>
          <a:prstGeom prst="rect">
            <a:avLst/>
          </a:prstGeom>
        </p:spPr>
      </p:pic>
    </p:spTree>
    <p:extLst>
      <p:ext uri="{BB962C8B-B14F-4D97-AF65-F5344CB8AC3E}">
        <p14:creationId xmlns:p14="http://schemas.microsoft.com/office/powerpoint/2010/main" val="42104853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F7EA468A-CB07-3C4B-A812-6879138CA8EF}"/>
              </a:ext>
            </a:extLst>
          </p:cNvPr>
          <p:cNvSpPr>
            <a:spLocks noGrp="1"/>
          </p:cNvSpPr>
          <p:nvPr>
            <p:ph type="title"/>
          </p:nvPr>
        </p:nvSpPr>
        <p:spPr>
          <a:xfrm>
            <a:off x="646111" y="452718"/>
            <a:ext cx="9848125" cy="469995"/>
          </a:xfrm>
        </p:spPr>
        <p:txBody>
          <a:bodyPr/>
          <a:lstStyle/>
          <a:p>
            <a:r>
              <a:rPr lang="de-DE" sz="2000" b="1"/>
              <a:t>(3) IUCN Red listed amphibians &amp; reptiles </a:t>
            </a:r>
            <a:br>
              <a:rPr lang="de-DE" sz="1600">
                <a:solidFill>
                  <a:schemeClr val="accent3">
                    <a:lumMod val="75000"/>
                  </a:schemeClr>
                </a:solidFill>
              </a:rPr>
            </a:br>
          </a:p>
        </p:txBody>
      </p:sp>
      <p:pic>
        <p:nvPicPr>
          <p:cNvPr id="4" name="Inhaltsplatzhalter 3">
            <a:extLst>
              <a:ext uri="{FF2B5EF4-FFF2-40B4-BE49-F238E27FC236}">
                <a16:creationId xmlns:a16="http://schemas.microsoft.com/office/drawing/2014/main" id="{73DF45A0-2837-3649-85D5-50E22311EC62}"/>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2794474" y="1207292"/>
            <a:ext cx="5828233" cy="5266603"/>
          </a:xfrm>
          <a:prstGeom prst="rect">
            <a:avLst/>
          </a:prstGeom>
        </p:spPr>
      </p:pic>
      <p:sp>
        <p:nvSpPr>
          <p:cNvPr id="5" name="Textfeld 4">
            <a:extLst>
              <a:ext uri="{FF2B5EF4-FFF2-40B4-BE49-F238E27FC236}">
                <a16:creationId xmlns:a16="http://schemas.microsoft.com/office/drawing/2014/main" id="{E5AE8F3E-6379-7345-8DF7-F567295A526C}"/>
              </a:ext>
            </a:extLst>
          </p:cNvPr>
          <p:cNvSpPr txBox="1"/>
          <p:nvPr/>
        </p:nvSpPr>
        <p:spPr>
          <a:xfrm>
            <a:off x="2657740" y="6447805"/>
            <a:ext cx="7135740" cy="369332"/>
          </a:xfrm>
          <a:prstGeom prst="rect">
            <a:avLst/>
          </a:prstGeom>
          <a:noFill/>
        </p:spPr>
        <p:txBody>
          <a:bodyPr wrap="square" rtlCol="0">
            <a:spAutoFit/>
          </a:bodyPr>
          <a:lstStyle/>
          <a:p>
            <a:r>
              <a:rPr lang="de-DE" sz="900"/>
              <a:t>Source: IUCN 2019. The IUCN Red List of Threatened Species. Version 2019-2. </a:t>
            </a:r>
            <a:r>
              <a:rPr lang="de-DE" sz="900">
                <a:hlinkClick r:id="rId3"/>
              </a:rPr>
              <a:t>https://www.iucnredlist.org</a:t>
            </a:r>
            <a:r>
              <a:rPr lang="de-DE" sz="900"/>
              <a:t> </a:t>
            </a:r>
          </a:p>
          <a:p>
            <a:r>
              <a:rPr lang="de-DE" sz="900" err="1"/>
              <a:t>accessed 27.11.2019</a:t>
            </a:r>
          </a:p>
        </p:txBody>
      </p:sp>
    </p:spTree>
    <p:extLst>
      <p:ext uri="{BB962C8B-B14F-4D97-AF65-F5344CB8AC3E}">
        <p14:creationId xmlns:p14="http://schemas.microsoft.com/office/powerpoint/2010/main" val="53616575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8" name="Bild 7"/>
          <p:cNvPicPr>
            <a:picLocks noChangeAspect="1"/>
          </p:cNvPicPr>
          <p:nvPr/>
        </p:nvPicPr>
        <p:blipFill>
          <a:blip r:embed="rId2"/>
          <a:stretch>
            <a:fillRect/>
          </a:stretch>
        </p:blipFill>
        <p:spPr>
          <a:xfrm>
            <a:off x="2324455" y="1130299"/>
            <a:ext cx="7178467" cy="5182853"/>
          </a:xfrm>
          <a:prstGeom prst="rect">
            <a:avLst/>
          </a:prstGeom>
        </p:spPr>
      </p:pic>
      <p:sp>
        <p:nvSpPr>
          <p:cNvPr id="9" name="Textfeld 8"/>
          <p:cNvSpPr txBox="1"/>
          <p:nvPr/>
        </p:nvSpPr>
        <p:spPr>
          <a:xfrm>
            <a:off x="1810621" y="352766"/>
            <a:ext cx="8325957" cy="400110"/>
          </a:xfrm>
          <a:prstGeom prst="rect">
            <a:avLst/>
          </a:prstGeom>
          <a:noFill/>
        </p:spPr>
        <p:txBody>
          <a:bodyPr wrap="square" rtlCol="0">
            <a:spAutoFit/>
          </a:bodyPr>
          <a:lstStyle/>
          <a:p>
            <a:pPr algn="ctr"/>
            <a:r>
              <a:rPr lang="en-GB" sz="2000"/>
              <a:t>Structure of the IUCN Red List categories</a:t>
            </a:r>
          </a:p>
        </p:txBody>
      </p:sp>
      <p:sp>
        <p:nvSpPr>
          <p:cNvPr id="4" name="Textfeld 3">
            <a:extLst>
              <a:ext uri="{FF2B5EF4-FFF2-40B4-BE49-F238E27FC236}">
                <a16:creationId xmlns:a16="http://schemas.microsoft.com/office/drawing/2014/main" id="{199CE6FB-CB3D-C845-905D-AED210AC6D00}"/>
              </a:ext>
            </a:extLst>
          </p:cNvPr>
          <p:cNvSpPr txBox="1"/>
          <p:nvPr/>
        </p:nvSpPr>
        <p:spPr>
          <a:xfrm>
            <a:off x="2213358" y="6313152"/>
            <a:ext cx="7289563" cy="369332"/>
          </a:xfrm>
          <a:prstGeom prst="rect">
            <a:avLst/>
          </a:prstGeom>
          <a:noFill/>
        </p:spPr>
        <p:txBody>
          <a:bodyPr wrap="square" rtlCol="0">
            <a:spAutoFit/>
          </a:bodyPr>
          <a:lstStyle/>
          <a:p>
            <a:r>
              <a:rPr lang="de-DE" sz="900"/>
              <a:t>Source: IUCN (2012) IUCN Red List Categories and Criteria: Version 3.1. Second edition. Gland, Switzerland and Cambridge, UK: IUCN. iv + 32pp.</a:t>
            </a:r>
          </a:p>
        </p:txBody>
      </p:sp>
    </p:spTree>
    <p:extLst>
      <p:ext uri="{BB962C8B-B14F-4D97-AF65-F5344CB8AC3E}">
        <p14:creationId xmlns:p14="http://schemas.microsoft.com/office/powerpoint/2010/main" val="422547013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86111591-2FC9-3246-99C1-01A5C9F0BFF5}"/>
              </a:ext>
            </a:extLst>
          </p:cNvPr>
          <p:cNvSpPr>
            <a:spLocks noGrp="1"/>
          </p:cNvSpPr>
          <p:nvPr>
            <p:ph type="title"/>
          </p:nvPr>
        </p:nvSpPr>
        <p:spPr>
          <a:xfrm>
            <a:off x="646111" y="452718"/>
            <a:ext cx="9404723" cy="564232"/>
          </a:xfrm>
        </p:spPr>
        <p:txBody>
          <a:bodyPr/>
          <a:lstStyle/>
          <a:p>
            <a:r>
              <a:rPr lang="de-DE" sz="2000"/>
              <a:t>IUCN Red List stats</a:t>
            </a:r>
          </a:p>
        </p:txBody>
      </p:sp>
      <p:graphicFrame>
        <p:nvGraphicFramePr>
          <p:cNvPr id="4" name="Inhaltsplatzhalter 3">
            <a:extLst>
              <a:ext uri="{FF2B5EF4-FFF2-40B4-BE49-F238E27FC236}">
                <a16:creationId xmlns:a16="http://schemas.microsoft.com/office/drawing/2014/main" id="{045892BC-AB3D-8940-86A2-56E106931F9E}"/>
              </a:ext>
            </a:extLst>
          </p:cNvPr>
          <p:cNvGraphicFramePr>
            <a:graphicFrameLocks noGrp="1"/>
          </p:cNvGraphicFramePr>
          <p:nvPr>
            <p:ph idx="1"/>
            <p:extLst>
              <p:ext uri="{D42A27DB-BD31-4B8C-83A1-F6EECF244321}">
                <p14:modId xmlns:p14="http://schemas.microsoft.com/office/powerpoint/2010/main" val="4279957687"/>
              </p:ext>
            </p:extLst>
          </p:nvPr>
        </p:nvGraphicFramePr>
        <p:xfrm>
          <a:off x="769123" y="1463040"/>
          <a:ext cx="10511326" cy="3688080"/>
        </p:xfrm>
        <a:graphic>
          <a:graphicData uri="http://schemas.openxmlformats.org/drawingml/2006/table">
            <a:tbl>
              <a:tblPr firstRow="1" bandRow="1">
                <a:tableStyleId>{5C22544A-7EE6-4342-B048-85BDC9FD1C3A}</a:tableStyleId>
              </a:tblPr>
              <a:tblGrid>
                <a:gridCol w="1384168">
                  <a:extLst>
                    <a:ext uri="{9D8B030D-6E8A-4147-A177-3AD203B41FA5}">
                      <a16:colId xmlns:a16="http://schemas.microsoft.com/office/drawing/2014/main" val="2336966150"/>
                    </a:ext>
                  </a:extLst>
                </a:gridCol>
                <a:gridCol w="1083262">
                  <a:extLst>
                    <a:ext uri="{9D8B030D-6E8A-4147-A177-3AD203B41FA5}">
                      <a16:colId xmlns:a16="http://schemas.microsoft.com/office/drawing/2014/main" val="3753385956"/>
                    </a:ext>
                  </a:extLst>
                </a:gridCol>
                <a:gridCol w="2610421">
                  <a:extLst>
                    <a:ext uri="{9D8B030D-6E8A-4147-A177-3AD203B41FA5}">
                      <a16:colId xmlns:a16="http://schemas.microsoft.com/office/drawing/2014/main" val="4260815984"/>
                    </a:ext>
                  </a:extLst>
                </a:gridCol>
                <a:gridCol w="2058973">
                  <a:extLst>
                    <a:ext uri="{9D8B030D-6E8A-4147-A177-3AD203B41FA5}">
                      <a16:colId xmlns:a16="http://schemas.microsoft.com/office/drawing/2014/main" val="158553544"/>
                    </a:ext>
                  </a:extLst>
                </a:gridCol>
                <a:gridCol w="1687251">
                  <a:extLst>
                    <a:ext uri="{9D8B030D-6E8A-4147-A177-3AD203B41FA5}">
                      <a16:colId xmlns:a16="http://schemas.microsoft.com/office/drawing/2014/main" val="1793631437"/>
                    </a:ext>
                  </a:extLst>
                </a:gridCol>
                <a:gridCol w="1687251">
                  <a:extLst>
                    <a:ext uri="{9D8B030D-6E8A-4147-A177-3AD203B41FA5}">
                      <a16:colId xmlns:a16="http://schemas.microsoft.com/office/drawing/2014/main" val="615109455"/>
                    </a:ext>
                  </a:extLst>
                </a:gridCol>
              </a:tblGrid>
              <a:tr h="370840">
                <a:tc>
                  <a:txBody>
                    <a:bodyPr/>
                    <a:lstStyle/>
                    <a:p>
                      <a:r>
                        <a:rPr lang="de-DE" b="0"/>
                        <a:t>TAXON</a:t>
                      </a:r>
                    </a:p>
                    <a:p>
                      <a:r>
                        <a:rPr lang="de-DE" b="0"/>
                        <a:t>[No. CITES] </a:t>
                      </a:r>
                    </a:p>
                  </a:txBody>
                  <a:tcPr/>
                </a:tc>
                <a:tc>
                  <a:txBody>
                    <a:bodyPr/>
                    <a:lstStyle/>
                    <a:p>
                      <a:pPr algn="ctr"/>
                      <a:r>
                        <a:rPr lang="de-DE" sz="1600" b="0"/>
                        <a:t>Total No. </a:t>
                      </a:r>
                    </a:p>
                    <a:p>
                      <a:pPr algn="ctr"/>
                      <a:r>
                        <a:rPr lang="de-DE" sz="1600" b="0"/>
                        <a:t>IUCN Red List </a:t>
                      </a:r>
                    </a:p>
                  </a:txBody>
                  <a:tcPr/>
                </a:tc>
                <a:tc>
                  <a:txBody>
                    <a:bodyPr/>
                    <a:lstStyle/>
                    <a:p>
                      <a:pPr marL="0" marR="0" lvl="0" indent="0" algn="ctr" defTabSz="457200" rtl="0" eaLnBrk="1" fontAlgn="auto" latinLnBrk="0" hangingPunct="1">
                        <a:lnSpc>
                          <a:spcPct val="100000"/>
                        </a:lnSpc>
                        <a:spcBef>
                          <a:spcPct val="0"/>
                        </a:spcBef>
                        <a:spcAft>
                          <a:spcPct val="0"/>
                        </a:spcAft>
                        <a:buClrTx/>
                        <a:buSzTx/>
                        <a:buFontTx/>
                        <a:buNone/>
                        <a:defRPr/>
                      </a:pPr>
                      <a:r>
                        <a:rPr lang="de-DE" sz="1600" b="0" err="1"/>
                        <a:t>No. threatened </a:t>
                      </a:r>
                    </a:p>
                    <a:p>
                      <a:pPr marL="0" marR="0" lvl="0" indent="0" algn="ctr" defTabSz="457200" rtl="0" eaLnBrk="1" fontAlgn="auto" latinLnBrk="0" hangingPunct="1">
                        <a:lnSpc>
                          <a:spcPct val="100000"/>
                        </a:lnSpc>
                        <a:spcBef>
                          <a:spcPct val="0"/>
                        </a:spcBef>
                        <a:spcAft>
                          <a:spcPct val="0"/>
                        </a:spcAft>
                        <a:buClrTx/>
                        <a:buSzTx/>
                        <a:buFontTx/>
                        <a:buNone/>
                        <a:defRPr/>
                      </a:pPr>
                      <a:r>
                        <a:rPr lang="de-DE" sz="1600" b="0"/>
                        <a:t>(CR, EN, VU)</a:t>
                      </a:r>
                    </a:p>
                    <a:p>
                      <a:pPr marL="0" marR="0" lvl="0" indent="0" algn="ctr" defTabSz="457200" rtl="0" eaLnBrk="1" fontAlgn="auto" latinLnBrk="0" hangingPunct="1">
                        <a:lnSpc>
                          <a:spcPct val="100000"/>
                        </a:lnSpc>
                        <a:spcBef>
                          <a:spcPct val="0"/>
                        </a:spcBef>
                        <a:spcAft>
                          <a:spcPct val="0"/>
                        </a:spcAft>
                        <a:buClrTx/>
                        <a:buSzTx/>
                        <a:buFontTx/>
                        <a:buNone/>
                        <a:defRPr/>
                      </a:pPr>
                      <a:r>
                        <a:rPr lang="de-DE" sz="1600" b="0"/>
                        <a:t>  </a:t>
                      </a:r>
                    </a:p>
                    <a:p>
                      <a:pPr marL="0" marR="0" lvl="0" indent="0" algn="ctr" defTabSz="457200" rtl="0" eaLnBrk="1" fontAlgn="auto" latinLnBrk="0" hangingPunct="1">
                        <a:lnSpc>
                          <a:spcPct val="100000"/>
                        </a:lnSpc>
                        <a:spcBef>
                          <a:spcPct val="0"/>
                        </a:spcBef>
                        <a:spcAft>
                          <a:spcPct val="0"/>
                        </a:spcAft>
                        <a:buClrTx/>
                        <a:buSzTx/>
                        <a:buFontTx/>
                        <a:buNone/>
                        <a:defRPr/>
                      </a:pPr>
                      <a:r>
                        <a:rPr lang="de-DE" sz="1600" b="0"/>
                        <a:t>[population decreasing]</a:t>
                      </a:r>
                    </a:p>
                  </a:txBody>
                  <a:tcPr/>
                </a:tc>
                <a:tc>
                  <a:txBody>
                    <a:bodyPr/>
                    <a:lstStyle/>
                    <a:p>
                      <a:pPr marL="0" marR="0" lvl="0" indent="0" algn="ctr" defTabSz="457200" rtl="0" eaLnBrk="1" fontAlgn="auto" latinLnBrk="0" hangingPunct="1">
                        <a:lnSpc>
                          <a:spcPct val="100000"/>
                        </a:lnSpc>
                        <a:spcBef>
                          <a:spcPct val="0"/>
                        </a:spcBef>
                        <a:spcAft>
                          <a:spcPct val="0"/>
                        </a:spcAft>
                        <a:buClrTx/>
                        <a:buSzTx/>
                        <a:buFontTx/>
                        <a:buNone/>
                        <a:defRPr/>
                      </a:pPr>
                      <a:r>
                        <a:rPr lang="de-DE" sz="1600" b="0"/>
                        <a:t>All numbers utilized*</a:t>
                      </a:r>
                    </a:p>
                    <a:p>
                      <a:pPr marL="0" marR="0" lvl="0" indent="0" algn="ctr" defTabSz="457200" rtl="0" eaLnBrk="1" fontAlgn="auto" latinLnBrk="0" hangingPunct="1">
                        <a:lnSpc>
                          <a:spcPct val="100000"/>
                        </a:lnSpc>
                        <a:spcBef>
                          <a:spcPct val="0"/>
                        </a:spcBef>
                        <a:spcAft>
                          <a:spcPct val="0"/>
                        </a:spcAft>
                        <a:buClrTx/>
                        <a:buSzTx/>
                        <a:buFontTx/>
                        <a:buNone/>
                        <a:defRPr/>
                      </a:pPr>
                      <a:endParaRPr lang="de-DE" sz="1600" b="0"/>
                    </a:p>
                    <a:p>
                      <a:pPr marL="0" marR="0" lvl="0" indent="0" algn="ctr" defTabSz="457200" rtl="0" eaLnBrk="1" fontAlgn="auto" latinLnBrk="0" hangingPunct="1">
                        <a:lnSpc>
                          <a:spcPct val="100000"/>
                        </a:lnSpc>
                        <a:spcBef>
                          <a:spcPct val="0"/>
                        </a:spcBef>
                        <a:spcAft>
                          <a:spcPct val="0"/>
                        </a:spcAft>
                        <a:buClrTx/>
                        <a:buSzTx/>
                        <a:buFontTx/>
                        <a:buNone/>
                        <a:defRPr/>
                      </a:pPr>
                      <a:r>
                        <a:rPr lang="de-DE" sz="1600" b="0"/>
                        <a:t>[numbers utilized and threatened] </a:t>
                      </a:r>
                    </a:p>
                    <a:p>
                      <a:pPr algn="ctr"/>
                      <a:endParaRPr lang="de-DE" sz="1600" b="0"/>
                    </a:p>
                  </a:txBody>
                  <a:tcPr/>
                </a:tc>
                <a:tc>
                  <a:txBody>
                    <a:bodyPr/>
                    <a:lstStyle/>
                    <a:p>
                      <a:pPr algn="ctr"/>
                      <a:r>
                        <a:rPr lang="de-DE" sz="1600" b="0" err="1"/>
                        <a:t>No. Data Deficient</a:t>
                      </a:r>
                    </a:p>
                  </a:txBody>
                  <a:tcPr/>
                </a:tc>
                <a:tc>
                  <a:txBody>
                    <a:bodyPr/>
                    <a:lstStyle/>
                    <a:p>
                      <a:pPr algn="ctr"/>
                      <a:r>
                        <a:rPr lang="de-DE" sz="1600" b="0" err="1"/>
                        <a:t>No. species</a:t>
                      </a:r>
                    </a:p>
                    <a:p>
                      <a:pPr algn="ctr"/>
                      <a:endParaRPr lang="de-DE" sz="1600" b="0"/>
                    </a:p>
                    <a:p>
                      <a:pPr algn="ctr"/>
                      <a:r>
                        <a:rPr lang="de-DE" sz="1600" b="0"/>
                        <a:t>[latest assessments dates]</a:t>
                      </a:r>
                    </a:p>
                  </a:txBody>
                  <a:tcPr/>
                </a:tc>
                <a:extLst>
                  <a:ext uri="{0D108BD9-81ED-4DB2-BD59-A6C34878D82A}">
                    <a16:rowId xmlns:a16="http://schemas.microsoft.com/office/drawing/2014/main" val="3981174043"/>
                  </a:ext>
                </a:extLst>
              </a:tr>
              <a:tr h="370840">
                <a:tc>
                  <a:txBody>
                    <a:bodyPr/>
                    <a:lstStyle/>
                    <a:p>
                      <a:r>
                        <a:rPr lang="de-DE" sz="1600" err="1"/>
                        <a:t>Amphibians</a:t>
                      </a:r>
                    </a:p>
                    <a:p>
                      <a:r>
                        <a:rPr lang="de-DE" sz="1600"/>
                        <a:t>[202]</a:t>
                      </a:r>
                    </a:p>
                  </a:txBody>
                  <a:tcPr/>
                </a:tc>
                <a:tc>
                  <a:txBody>
                    <a:bodyPr/>
                    <a:lstStyle/>
                    <a:p>
                      <a:pPr algn="ctr"/>
                      <a:r>
                        <a:rPr lang="de-DE"/>
                        <a:t>6771</a:t>
                      </a:r>
                    </a:p>
                  </a:txBody>
                  <a:tcPr/>
                </a:tc>
                <a:tc>
                  <a:txBody>
                    <a:bodyPr/>
                    <a:lstStyle/>
                    <a:p>
                      <a:pPr algn="ctr"/>
                      <a:r>
                        <a:rPr lang="de-DE"/>
                        <a:t>2157</a:t>
                      </a:r>
                    </a:p>
                    <a:p>
                      <a:pPr algn="ctr"/>
                      <a:r>
                        <a:rPr lang="de-DE"/>
                        <a:t> </a:t>
                      </a:r>
                    </a:p>
                    <a:p>
                      <a:pPr algn="ctr"/>
                      <a:r>
                        <a:rPr lang="de-DE"/>
                        <a:t>[1663]</a:t>
                      </a:r>
                    </a:p>
                  </a:txBody>
                  <a:tcPr/>
                </a:tc>
                <a:tc>
                  <a:txBody>
                    <a:bodyPr/>
                    <a:lstStyle/>
                    <a:p>
                      <a:pPr algn="ctr"/>
                      <a:r>
                        <a:rPr lang="de-DE"/>
                        <a:t>593</a:t>
                      </a:r>
                    </a:p>
                    <a:p>
                      <a:pPr algn="ctr"/>
                      <a:endParaRPr lang="de-DE"/>
                    </a:p>
                    <a:p>
                      <a:pPr algn="ctr"/>
                      <a:r>
                        <a:rPr lang="de-DE"/>
                        <a:t>[188]</a:t>
                      </a:r>
                    </a:p>
                  </a:txBody>
                  <a:tcPr/>
                </a:tc>
                <a:tc>
                  <a:txBody>
                    <a:bodyPr/>
                    <a:lstStyle/>
                    <a:p>
                      <a:pPr algn="ctr"/>
                      <a:r>
                        <a:rPr lang="de-DE"/>
                        <a:t>1404</a:t>
                      </a:r>
                    </a:p>
                  </a:txBody>
                  <a:tcPr/>
                </a:tc>
                <a:tc>
                  <a:txBody>
                    <a:bodyPr/>
                    <a:lstStyle/>
                    <a:p>
                      <a:pPr algn="ctr"/>
                      <a:r>
                        <a:rPr lang="de-DE"/>
                        <a:t>2595 </a:t>
                      </a:r>
                    </a:p>
                    <a:p>
                      <a:pPr algn="ctr"/>
                      <a:r>
                        <a:rPr lang="de-DE"/>
                        <a:t>[year: 2004]</a:t>
                      </a:r>
                    </a:p>
                  </a:txBody>
                  <a:tcPr/>
                </a:tc>
                <a:extLst>
                  <a:ext uri="{0D108BD9-81ED-4DB2-BD59-A6C34878D82A}">
                    <a16:rowId xmlns:a16="http://schemas.microsoft.com/office/drawing/2014/main" val="1140483240"/>
                  </a:ext>
                </a:extLst>
              </a:tr>
              <a:tr h="370840">
                <a:tc>
                  <a:txBody>
                    <a:bodyPr/>
                    <a:lstStyle/>
                    <a:p>
                      <a:r>
                        <a:rPr lang="de-DE" sz="1600" err="1"/>
                        <a:t>Reptiles</a:t>
                      </a:r>
                    </a:p>
                    <a:p>
                      <a:r>
                        <a:rPr lang="de-DE" sz="1600"/>
                        <a:t>[936]</a:t>
                      </a:r>
                    </a:p>
                  </a:txBody>
                  <a:tcPr/>
                </a:tc>
                <a:tc>
                  <a:txBody>
                    <a:bodyPr/>
                    <a:lstStyle/>
                    <a:p>
                      <a:pPr algn="ctr"/>
                      <a:r>
                        <a:rPr lang="de-DE"/>
                        <a:t>7541</a:t>
                      </a:r>
                    </a:p>
                  </a:txBody>
                  <a:tcPr/>
                </a:tc>
                <a:tc>
                  <a:txBody>
                    <a:bodyPr/>
                    <a:lstStyle/>
                    <a:p>
                      <a:pPr algn="ctr"/>
                      <a:r>
                        <a:rPr lang="de-DE"/>
                        <a:t>1367</a:t>
                      </a:r>
                    </a:p>
                    <a:p>
                      <a:pPr algn="ctr"/>
                      <a:r>
                        <a:rPr lang="de-DE"/>
                        <a:t> </a:t>
                      </a:r>
                    </a:p>
                    <a:p>
                      <a:pPr algn="ctr"/>
                      <a:r>
                        <a:rPr lang="de-DE"/>
                        <a:t>[659]</a:t>
                      </a:r>
                    </a:p>
                  </a:txBody>
                  <a:tcPr/>
                </a:tc>
                <a:tc>
                  <a:txBody>
                    <a:bodyPr/>
                    <a:lstStyle/>
                    <a:p>
                      <a:pPr algn="ctr"/>
                      <a:r>
                        <a:rPr lang="de-DE"/>
                        <a:t>1030</a:t>
                      </a:r>
                    </a:p>
                    <a:p>
                      <a:pPr algn="ctr"/>
                      <a:endParaRPr lang="de-DE"/>
                    </a:p>
                    <a:p>
                      <a:pPr algn="ctr"/>
                      <a:r>
                        <a:rPr lang="de-DE"/>
                        <a:t>[275]</a:t>
                      </a:r>
                    </a:p>
                  </a:txBody>
                  <a:tcPr/>
                </a:tc>
                <a:tc>
                  <a:txBody>
                    <a:bodyPr/>
                    <a:lstStyle/>
                    <a:p>
                      <a:pPr algn="ctr"/>
                      <a:r>
                        <a:rPr lang="de-DE"/>
                        <a:t>1126</a:t>
                      </a:r>
                    </a:p>
                  </a:txBody>
                  <a:tcPr/>
                </a:tc>
                <a:tc>
                  <a:txBody>
                    <a:bodyPr/>
                    <a:lstStyle/>
                    <a:p>
                      <a:pPr algn="ctr"/>
                      <a:r>
                        <a:rPr lang="de-DE"/>
                        <a:t>1775</a:t>
                      </a:r>
                    </a:p>
                    <a:p>
                      <a:pPr algn="ctr"/>
                      <a:endParaRPr lang="de-DE"/>
                    </a:p>
                    <a:p>
                      <a:pPr algn="ctr"/>
                      <a:r>
                        <a:rPr lang="de-DE"/>
                        <a:t>[period: 2010-1996]</a:t>
                      </a:r>
                    </a:p>
                    <a:p>
                      <a:pPr algn="ctr"/>
                      <a:endParaRPr lang="de-DE"/>
                    </a:p>
                  </a:txBody>
                  <a:tcPr/>
                </a:tc>
                <a:extLst>
                  <a:ext uri="{0D108BD9-81ED-4DB2-BD59-A6C34878D82A}">
                    <a16:rowId xmlns:a16="http://schemas.microsoft.com/office/drawing/2014/main" val="1270671438"/>
                  </a:ext>
                </a:extLst>
              </a:tr>
            </a:tbl>
          </a:graphicData>
        </a:graphic>
      </p:graphicFrame>
      <p:sp>
        <p:nvSpPr>
          <p:cNvPr id="5" name="Textfeld 4">
            <a:extLst>
              <a:ext uri="{FF2B5EF4-FFF2-40B4-BE49-F238E27FC236}">
                <a16:creationId xmlns:a16="http://schemas.microsoft.com/office/drawing/2014/main" id="{4D31E853-BF8B-254D-B8B0-22747B43283D}"/>
              </a:ext>
            </a:extLst>
          </p:cNvPr>
          <p:cNvSpPr txBox="1"/>
          <p:nvPr/>
        </p:nvSpPr>
        <p:spPr>
          <a:xfrm>
            <a:off x="630965" y="5394960"/>
            <a:ext cx="10930070" cy="246221"/>
          </a:xfrm>
          <a:prstGeom prst="rect">
            <a:avLst/>
          </a:prstGeom>
          <a:noFill/>
        </p:spPr>
        <p:txBody>
          <a:bodyPr wrap="square" rtlCol="0">
            <a:spAutoFit/>
          </a:bodyPr>
          <a:lstStyle/>
          <a:p>
            <a:r>
              <a:rPr lang="de-DE" sz="1000"/>
              <a:t>* Selected criteria: Food-human; Pets; Research; Specimen collecting; Medicine – human &amp; veterinary </a:t>
            </a:r>
          </a:p>
        </p:txBody>
      </p:sp>
    </p:spTree>
    <p:extLst>
      <p:ext uri="{BB962C8B-B14F-4D97-AF65-F5344CB8AC3E}">
        <p14:creationId xmlns:p14="http://schemas.microsoft.com/office/powerpoint/2010/main" val="26253734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p:cNvSpPr>
            <a:spLocks noGrp="1"/>
          </p:cNvSpPr>
          <p:nvPr>
            <p:ph type="title"/>
          </p:nvPr>
        </p:nvSpPr>
        <p:spPr>
          <a:xfrm>
            <a:off x="1981200" y="37102"/>
            <a:ext cx="8519407" cy="664508"/>
          </a:xfrm>
        </p:spPr>
        <p:txBody>
          <a:bodyPr>
            <a:noAutofit/>
          </a:bodyPr>
          <a:lstStyle/>
          <a:p>
            <a:pPr algn="ctr"/>
            <a:r>
              <a:rPr lang="en-GB" sz="2000"/>
              <a:t>Examples of Non-CITES reptile species threatened and </a:t>
            </a:r>
            <a:br>
              <a:rPr lang="en-GB" sz="2000"/>
            </a:br>
            <a:r>
              <a:rPr lang="en-GB" sz="2000"/>
              <a:t>involved in international trade</a:t>
            </a:r>
          </a:p>
        </p:txBody>
      </p:sp>
      <p:graphicFrame>
        <p:nvGraphicFramePr>
          <p:cNvPr id="4" name="Inhaltsplatzhalter 3"/>
          <p:cNvGraphicFramePr>
            <a:graphicFrameLocks noGrp="1"/>
          </p:cNvGraphicFramePr>
          <p:nvPr>
            <p:ph idx="1"/>
          </p:nvPr>
        </p:nvGraphicFramePr>
        <p:xfrm>
          <a:off x="2063434" y="787074"/>
          <a:ext cx="8229600" cy="3388360"/>
        </p:xfrm>
        <a:graphic>
          <a:graphicData uri="http://schemas.openxmlformats.org/drawingml/2006/table">
            <a:tbl>
              <a:tblPr firstRow="1" bandRow="1">
                <a:tableStyleId>{5C22544A-7EE6-4342-B048-85BDC9FD1C3A}</a:tableStyleId>
              </a:tblPr>
              <a:tblGrid>
                <a:gridCol w="1552973">
                  <a:extLst>
                    <a:ext uri="{9D8B030D-6E8A-4147-A177-3AD203B41FA5}">
                      <a16:colId xmlns:a16="http://schemas.microsoft.com/office/drawing/2014/main" val="20000"/>
                    </a:ext>
                  </a:extLst>
                </a:gridCol>
                <a:gridCol w="1562452">
                  <a:extLst>
                    <a:ext uri="{9D8B030D-6E8A-4147-A177-3AD203B41FA5}">
                      <a16:colId xmlns:a16="http://schemas.microsoft.com/office/drawing/2014/main" val="20001"/>
                    </a:ext>
                  </a:extLst>
                </a:gridCol>
                <a:gridCol w="5114175">
                  <a:extLst>
                    <a:ext uri="{9D8B030D-6E8A-4147-A177-3AD203B41FA5}">
                      <a16:colId xmlns:a16="http://schemas.microsoft.com/office/drawing/2014/main" val="20002"/>
                    </a:ext>
                  </a:extLst>
                </a:gridCol>
              </a:tblGrid>
              <a:tr h="370840">
                <a:tc>
                  <a:txBody>
                    <a:bodyPr/>
                    <a:lstStyle/>
                    <a:p>
                      <a:endParaRPr lang="en-GB"/>
                    </a:p>
                  </a:txBody>
                  <a:tcPr/>
                </a:tc>
                <a:tc>
                  <a:txBody>
                    <a:bodyPr/>
                    <a:lstStyle/>
                    <a:p>
                      <a:pPr algn="ctr"/>
                      <a:r>
                        <a:rPr lang="en-GB"/>
                        <a:t>IUCN RED LIST STATUS</a:t>
                      </a:r>
                    </a:p>
                  </a:txBody>
                  <a:tcPr/>
                </a:tc>
                <a:tc>
                  <a:txBody>
                    <a:bodyPr/>
                    <a:lstStyle/>
                    <a:p>
                      <a:pPr algn="ctr"/>
                      <a:r>
                        <a:rPr lang="en-GB"/>
                        <a:t>Source</a:t>
                      </a:r>
                    </a:p>
                  </a:txBody>
                  <a:tcPr/>
                </a:tc>
                <a:extLst>
                  <a:ext uri="{0D108BD9-81ED-4DB2-BD59-A6C34878D82A}">
                    <a16:rowId xmlns:a16="http://schemas.microsoft.com/office/drawing/2014/main" val="10000"/>
                  </a:ext>
                </a:extLst>
              </a:tr>
              <a:tr h="370840">
                <a:tc>
                  <a:txBody>
                    <a:bodyPr/>
                    <a:lstStyle/>
                    <a:p>
                      <a:r>
                        <a:rPr lang="en-GB" sz="1200" i="1" err="1"/>
                        <a:t>Paroedura lohatsara</a:t>
                      </a:r>
                    </a:p>
                  </a:txBody>
                  <a:tcPr/>
                </a:tc>
                <a:tc>
                  <a:txBody>
                    <a:bodyPr/>
                    <a:lstStyle/>
                    <a:p>
                      <a:pPr algn="ctr"/>
                      <a:r>
                        <a:rPr lang="en-GB" sz="1200"/>
                        <a:t>Critically Endangered</a:t>
                      </a:r>
                    </a:p>
                  </a:txBody>
                  <a:tcPr/>
                </a:tc>
                <a:tc>
                  <a:txBody>
                    <a:bodyPr/>
                    <a:lstStyle/>
                    <a:p>
                      <a:r>
                        <a:rPr lang="en-GB" sz="1200" err="1"/>
                        <a:t>Raxworthy, C.J., Ratsoavina, F., Rabibisoa, N., Rakotondrazafy, N.A. &amp; Bora, P. 2011. Paroedura lohatsara. The IUCN Red List of Threatened Species 2011: e.T172898A6937991. http://dx.doi.org/10.2305/IUCN.UK.2011-2.RLTS.T172898A6937991.en. Downloaded on 06 November 2018.</a:t>
                      </a:r>
                    </a:p>
                  </a:txBody>
                  <a:tcPr/>
                </a:tc>
                <a:extLst>
                  <a:ext uri="{0D108BD9-81ED-4DB2-BD59-A6C34878D82A}">
                    <a16:rowId xmlns:a16="http://schemas.microsoft.com/office/drawing/2014/main" val="10001"/>
                  </a:ext>
                </a:extLst>
              </a:tr>
              <a:tr h="370840">
                <a:tc>
                  <a:txBody>
                    <a:bodyPr/>
                    <a:lstStyle/>
                    <a:p>
                      <a:r>
                        <a:rPr lang="en-GB" sz="1200" i="1" err="1"/>
                        <a:t>Vipera kaznakovi </a:t>
                      </a:r>
                      <a:endParaRPr lang="en-GB" sz="1200"/>
                    </a:p>
                  </a:txBody>
                  <a:tcPr/>
                </a:tc>
                <a:tc>
                  <a:txBody>
                    <a:bodyPr/>
                    <a:lstStyle/>
                    <a:p>
                      <a:pPr algn="ctr"/>
                      <a:r>
                        <a:rPr lang="en-GB" sz="1200"/>
                        <a:t>Endangered</a:t>
                      </a:r>
                    </a:p>
                  </a:txBody>
                  <a:tcPr/>
                </a:tc>
                <a:tc>
                  <a:txBody>
                    <a:bodyPr/>
                    <a:lstStyle/>
                    <a:p>
                      <a:r>
                        <a:rPr lang="en-GB" sz="1200" err="1"/>
                        <a:t>Tuniyev BS</a:t>
                      </a:r>
                      <a:r>
                        <a:rPr lang="en-GB" sz="1200" baseline="0"/>
                        <a:t> (2016)</a:t>
                      </a:r>
                      <a:r>
                        <a:rPr lang="en-GB" sz="1200"/>
                        <a:t> Rare species of shield-head vipers in the Caucasus. In: Nature Conservation Research 3, 11–25.</a:t>
                      </a:r>
                    </a:p>
                  </a:txBody>
                  <a:tcPr/>
                </a:tc>
                <a:extLst>
                  <a:ext uri="{0D108BD9-81ED-4DB2-BD59-A6C34878D82A}">
                    <a16:rowId xmlns:a16="http://schemas.microsoft.com/office/drawing/2014/main" val="10002"/>
                  </a:ext>
                </a:extLst>
              </a:tr>
              <a:tr h="370840">
                <a:tc>
                  <a:txBody>
                    <a:bodyPr/>
                    <a:lstStyle/>
                    <a:p>
                      <a:r>
                        <a:rPr lang="en-GB" sz="1200" i="1" err="1"/>
                        <a:t>Goniurosaurus</a:t>
                      </a:r>
                      <a:r>
                        <a:rPr lang="en-GB" sz="1200"/>
                        <a:t> </a:t>
                      </a:r>
                      <a:r>
                        <a:rPr lang="en-GB" sz="1200" i="1" err="1"/>
                        <a:t>toyamai</a:t>
                      </a:r>
                      <a:r>
                        <a:rPr lang="en-GB" sz="1200"/>
                        <a:t>, </a:t>
                      </a:r>
                    </a:p>
                    <a:p>
                      <a:r>
                        <a:rPr lang="en-GB" sz="1200" i="1"/>
                        <a:t>G. yamashinae</a:t>
                      </a:r>
                    </a:p>
                  </a:txBody>
                  <a:tcPr/>
                </a:tc>
                <a:tc>
                  <a:txBody>
                    <a:bodyPr/>
                    <a:lstStyle/>
                    <a:p>
                      <a:pPr algn="ctr"/>
                      <a:r>
                        <a:rPr lang="en-GB" sz="1200"/>
                        <a:t>Critically Endangered</a:t>
                      </a:r>
                    </a:p>
                  </a:txBody>
                  <a:tcPr/>
                </a:tc>
                <a:tc>
                  <a:txBody>
                    <a:bodyPr/>
                    <a:lstStyle/>
                    <a:p>
                      <a:r>
                        <a:rPr lang="en-GB" sz="1200"/>
                        <a:t>https://www.traffic.org/publications/reports/reptiles-and-amphibians-endemic-to-japans-nansei-islands-japanese</a:t>
                      </a:r>
                    </a:p>
                  </a:txBody>
                  <a:tcPr/>
                </a:tc>
                <a:extLst>
                  <a:ext uri="{0D108BD9-81ED-4DB2-BD59-A6C34878D82A}">
                    <a16:rowId xmlns:a16="http://schemas.microsoft.com/office/drawing/2014/main" val="10003"/>
                  </a:ext>
                </a:extLst>
              </a:tr>
              <a:tr h="370840">
                <a:tc>
                  <a:txBody>
                    <a:bodyPr/>
                    <a:lstStyle/>
                    <a:p>
                      <a:endParaRPr lang="en-GB" sz="1200" i="1"/>
                    </a:p>
                  </a:txBody>
                  <a:tcPr/>
                </a:tc>
                <a:tc>
                  <a:txBody>
                    <a:bodyPr/>
                    <a:lstStyle/>
                    <a:p>
                      <a:pPr algn="ctr"/>
                      <a:endParaRPr lang="en-GB" sz="1200"/>
                    </a:p>
                  </a:txBody>
                  <a:tcPr/>
                </a:tc>
                <a:tc>
                  <a:txBody>
                    <a:bodyPr/>
                    <a:lstStyle/>
                    <a:p>
                      <a:endParaRPr lang="en-GB" sz="1200"/>
                    </a:p>
                  </a:txBody>
                  <a:tcPr/>
                </a:tc>
                <a:extLst>
                  <a:ext uri="{0D108BD9-81ED-4DB2-BD59-A6C34878D82A}">
                    <a16:rowId xmlns:a16="http://schemas.microsoft.com/office/drawing/2014/main" val="10004"/>
                  </a:ext>
                </a:extLst>
              </a:tr>
            </a:tbl>
          </a:graphicData>
        </a:graphic>
      </p:graphicFrame>
      <p:pic>
        <p:nvPicPr>
          <p:cNvPr id="7" name="Bild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64041" y="3803698"/>
            <a:ext cx="2734580" cy="2050935"/>
          </a:xfrm>
          <a:prstGeom prst="rect">
            <a:avLst/>
          </a:prstGeom>
        </p:spPr>
      </p:pic>
      <p:sp>
        <p:nvSpPr>
          <p:cNvPr id="8" name="Textfeld 7"/>
          <p:cNvSpPr txBox="1"/>
          <p:nvPr/>
        </p:nvSpPr>
        <p:spPr>
          <a:xfrm>
            <a:off x="2022557" y="5883834"/>
            <a:ext cx="8421822" cy="646331"/>
          </a:xfrm>
          <a:prstGeom prst="rect">
            <a:avLst/>
          </a:prstGeom>
          <a:noFill/>
        </p:spPr>
        <p:txBody>
          <a:bodyPr wrap="square" rtlCol="0">
            <a:spAutoFit/>
          </a:bodyPr>
          <a:lstStyle/>
          <a:p>
            <a:r>
              <a:rPr lang="en-GB" sz="900" i="1">
                <a:hlinkClick r:id="rId4">
                  <a:extLst>
                    <a:ext uri="{A12FA001-AC4F-418D-AE19-62706E023703}">
                      <ahyp:hlinkClr xmlns="" xmlns:ahyp="http://schemas.microsoft.com/office/drawing/2018/hyperlinkcolor" val="tx"/>
                    </a:ext>
                  </a:extLst>
                </a:hlinkClick>
              </a:rPr>
              <a:t>Photo credits: </a:t>
            </a:r>
          </a:p>
          <a:p>
            <a:r>
              <a:rPr lang="en-GB" sz="900" i="1">
                <a:hlinkClick r:id="rId4">
                  <a:extLst>
                    <a:ext uri="{A12FA001-AC4F-418D-AE19-62706E023703}">
                      <ahyp:hlinkClr xmlns="" xmlns:ahyp="http://schemas.microsoft.com/office/drawing/2018/hyperlinkcolor" val="tx"/>
                    </a:ext>
                  </a:extLst>
                </a:hlinkClick>
              </a:rPr>
              <a:t>P. lohatsara</a:t>
            </a:r>
            <a:r>
              <a:rPr lang="en-GB" sz="900">
                <a:hlinkClick r:id="rId4">
                  <a:extLst>
                    <a:ext uri="{A12FA001-AC4F-418D-AE19-62706E023703}">
                      <ahyp:hlinkClr xmlns="" xmlns:ahyp="http://schemas.microsoft.com/office/drawing/2018/hyperlinkcolor" val="tx"/>
                    </a:ext>
                  </a:extLst>
                </a:hlinkClick>
              </a:rPr>
              <a:t>: http://rivista-cdn.reptilesmagazine.com/Paroedura-lohatsara-shutterstock_286368056.jpg?ver=1524253164</a:t>
            </a:r>
            <a:r>
              <a:rPr lang="en-GB" sz="900"/>
              <a:t>; </a:t>
            </a:r>
          </a:p>
          <a:p>
            <a:r>
              <a:rPr lang="en-GB" sz="900" i="1"/>
              <a:t>V. kaznakovi</a:t>
            </a:r>
            <a:r>
              <a:rPr lang="en-GB" sz="900"/>
              <a:t>: http://bayramgocmen.com/album/upload/2013/01/22/20130122072355-3faa9dde.jpg ; </a:t>
            </a:r>
          </a:p>
          <a:p>
            <a:r>
              <a:rPr lang="en-GB" sz="900" i="1"/>
              <a:t>G. yamashinae</a:t>
            </a:r>
            <a:r>
              <a:rPr lang="en-GB" sz="900"/>
              <a:t>: </a:t>
            </a:r>
            <a:r>
              <a:rPr lang="en-GB" sz="900">
                <a:hlinkClick r:id="rId5">
                  <a:extLst>
                    <a:ext uri="{A12FA001-AC4F-418D-AE19-62706E023703}">
                      <ahyp:hlinkClr xmlns="" xmlns:ahyp="http://schemas.microsoft.com/office/drawing/2018/hyperlinkcolor" val="tx"/>
                    </a:ext>
                  </a:extLst>
                </a:hlinkClick>
              </a:rPr>
              <a:t>https://www.reptarium.cz/content/photo_03/Goniurosaurus-yamashinae-03000016973_01.jpg</a:t>
            </a:r>
            <a:r>
              <a:rPr lang="en-GB" sz="900"/>
              <a:t>; </a:t>
            </a:r>
          </a:p>
        </p:txBody>
      </p:sp>
      <p:pic>
        <p:nvPicPr>
          <p:cNvPr id="9" name="Bild 8"/>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817158" y="3803698"/>
            <a:ext cx="2734580" cy="2050934"/>
          </a:xfrm>
          <a:prstGeom prst="rect">
            <a:avLst/>
          </a:prstGeom>
        </p:spPr>
      </p:pic>
      <p:pic>
        <p:nvPicPr>
          <p:cNvPr id="11" name="Bild 10"/>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551928" y="3808179"/>
            <a:ext cx="2741107" cy="2050935"/>
          </a:xfrm>
          <a:prstGeom prst="rect">
            <a:avLst/>
          </a:prstGeom>
        </p:spPr>
      </p:pic>
    </p:spTree>
    <p:extLst>
      <p:ext uri="{BB962C8B-B14F-4D97-AF65-F5344CB8AC3E}">
        <p14:creationId xmlns:p14="http://schemas.microsoft.com/office/powerpoint/2010/main" val="6326869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5" name="Tabelle 4">
            <a:extLst>
              <a:ext uri="{FF2B5EF4-FFF2-40B4-BE49-F238E27FC236}">
                <a16:creationId xmlns:a16="http://schemas.microsoft.com/office/drawing/2014/main" id="{4C76350F-E03D-764E-BBD1-029DDC3F95E8}"/>
              </a:ext>
            </a:extLst>
          </p:cNvPr>
          <p:cNvGraphicFramePr>
            <a:graphicFrameLocks noGrp="1"/>
          </p:cNvGraphicFramePr>
          <p:nvPr>
            <p:extLst>
              <p:ext uri="{D42A27DB-BD31-4B8C-83A1-F6EECF244321}">
                <p14:modId xmlns:p14="http://schemas.microsoft.com/office/powerpoint/2010/main" val="375228134"/>
              </p:ext>
            </p:extLst>
          </p:nvPr>
        </p:nvGraphicFramePr>
        <p:xfrm>
          <a:off x="3328826" y="214010"/>
          <a:ext cx="5640075" cy="6213427"/>
        </p:xfrm>
        <a:graphic>
          <a:graphicData uri="http://schemas.openxmlformats.org/drawingml/2006/table">
            <a:tbl>
              <a:tblPr firstRow="1" firstCol="1" bandRow="1">
                <a:tableStyleId>{5C22544A-7EE6-4342-B048-85BDC9FD1C3A}</a:tableStyleId>
              </a:tblPr>
              <a:tblGrid>
                <a:gridCol w="2721723">
                  <a:extLst>
                    <a:ext uri="{9D8B030D-6E8A-4147-A177-3AD203B41FA5}">
                      <a16:colId xmlns:a16="http://schemas.microsoft.com/office/drawing/2014/main" val="55892825"/>
                    </a:ext>
                  </a:extLst>
                </a:gridCol>
                <a:gridCol w="600228">
                  <a:extLst>
                    <a:ext uri="{9D8B030D-6E8A-4147-A177-3AD203B41FA5}">
                      <a16:colId xmlns:a16="http://schemas.microsoft.com/office/drawing/2014/main" val="3934208903"/>
                    </a:ext>
                  </a:extLst>
                </a:gridCol>
                <a:gridCol w="565733">
                  <a:extLst>
                    <a:ext uri="{9D8B030D-6E8A-4147-A177-3AD203B41FA5}">
                      <a16:colId xmlns:a16="http://schemas.microsoft.com/office/drawing/2014/main" val="2936474133"/>
                    </a:ext>
                  </a:extLst>
                </a:gridCol>
                <a:gridCol w="548485">
                  <a:extLst>
                    <a:ext uri="{9D8B030D-6E8A-4147-A177-3AD203B41FA5}">
                      <a16:colId xmlns:a16="http://schemas.microsoft.com/office/drawing/2014/main" val="1539543860"/>
                    </a:ext>
                  </a:extLst>
                </a:gridCol>
                <a:gridCol w="1203906">
                  <a:extLst>
                    <a:ext uri="{9D8B030D-6E8A-4147-A177-3AD203B41FA5}">
                      <a16:colId xmlns:a16="http://schemas.microsoft.com/office/drawing/2014/main" val="3143853916"/>
                    </a:ext>
                  </a:extLst>
                </a:gridCol>
              </a:tblGrid>
              <a:tr h="384795">
                <a:tc>
                  <a:txBody>
                    <a:bodyPr/>
                    <a:lstStyle/>
                    <a:p>
                      <a:pPr>
                        <a:lnSpc>
                          <a:spcPct val="115000"/>
                        </a:lnSpc>
                        <a:spcAft>
                          <a:spcPct val="0"/>
                        </a:spcAft>
                      </a:pPr>
                      <a:r>
                        <a:rPr lang="de-DE" sz="800">
                          <a:effectLst/>
                        </a:rPr>
                        <a:t>Species</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nSpc>
                          <a:spcPct val="115000"/>
                        </a:lnSpc>
                        <a:spcAft>
                          <a:spcPct val="0"/>
                        </a:spcAft>
                      </a:pPr>
                      <a:r>
                        <a:rPr lang="de-DE" sz="800">
                          <a:effectLst/>
                        </a:rPr>
                        <a:t>EWTR</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nSpc>
                          <a:spcPct val="115000"/>
                        </a:lnSpc>
                        <a:spcAft>
                          <a:spcPct val="0"/>
                        </a:spcAft>
                      </a:pPr>
                      <a:r>
                        <a:rPr lang="de-DE" sz="800">
                          <a:effectLst/>
                        </a:rPr>
                        <a:t>CITES</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nSpc>
                          <a:spcPct val="115000"/>
                        </a:lnSpc>
                        <a:spcAft>
                          <a:spcPct val="0"/>
                        </a:spcAft>
                      </a:pPr>
                      <a:r>
                        <a:rPr lang="de-DE" sz="800">
                          <a:effectLst/>
                        </a:rPr>
                        <a:t>IUCN</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800">
                          <a:effectLst/>
                        </a:rPr>
                        <a:t>Year assessed</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3570612401"/>
                  </a:ext>
                </a:extLst>
              </a:tr>
              <a:tr h="207146">
                <a:tc>
                  <a:txBody>
                    <a:bodyPr/>
                    <a:lstStyle/>
                    <a:p>
                      <a:pPr>
                        <a:lnSpc>
                          <a:spcPct val="115000"/>
                        </a:lnSpc>
                        <a:spcAft>
                          <a:spcPct val="0"/>
                        </a:spcAft>
                      </a:pPr>
                      <a:r>
                        <a:rPr lang="de-DE" sz="900" i="1" err="1">
                          <a:effectLst/>
                        </a:rPr>
                        <a:t>Crotalus catalinensis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CR</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2007</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120790599"/>
                  </a:ext>
                </a:extLst>
              </a:tr>
              <a:tr h="207146">
                <a:tc>
                  <a:txBody>
                    <a:bodyPr/>
                    <a:lstStyle/>
                    <a:p>
                      <a:pPr>
                        <a:lnSpc>
                          <a:spcPct val="115000"/>
                        </a:lnSpc>
                        <a:spcAft>
                          <a:spcPct val="0"/>
                        </a:spcAft>
                      </a:pPr>
                      <a:r>
                        <a:rPr lang="de-DE" sz="900" i="1" err="1">
                          <a:effectLst/>
                        </a:rPr>
                        <a:t>Vipera anatolica</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CR</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3068510748"/>
                  </a:ext>
                </a:extLst>
              </a:tr>
              <a:tr h="207146">
                <a:tc>
                  <a:txBody>
                    <a:bodyPr/>
                    <a:lstStyle/>
                    <a:p>
                      <a:pPr>
                        <a:lnSpc>
                          <a:spcPct val="115000"/>
                        </a:lnSpc>
                        <a:spcAft>
                          <a:spcPct val="0"/>
                        </a:spcAft>
                      </a:pPr>
                      <a:r>
                        <a:rPr lang="de-DE" sz="900" i="1">
                          <a:effectLst/>
                        </a:rPr>
                        <a:t>Vipera orlovi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CR</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2008</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1354910548"/>
                  </a:ext>
                </a:extLst>
              </a:tr>
              <a:tr h="207146">
                <a:tc>
                  <a:txBody>
                    <a:bodyPr/>
                    <a:lstStyle/>
                    <a:p>
                      <a:pPr>
                        <a:lnSpc>
                          <a:spcPct val="115000"/>
                        </a:lnSpc>
                        <a:spcAft>
                          <a:spcPct val="0"/>
                        </a:spcAft>
                      </a:pPr>
                      <a:r>
                        <a:rPr lang="de-DE" sz="900" i="1">
                          <a:effectLst/>
                        </a:rPr>
                        <a:t>Montivipera wagneri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B</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II</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CR</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2119092687"/>
                  </a:ext>
                </a:extLst>
              </a:tr>
              <a:tr h="207146">
                <a:tc>
                  <a:txBody>
                    <a:bodyPr/>
                    <a:lstStyle/>
                    <a:p>
                      <a:pPr>
                        <a:lnSpc>
                          <a:spcPct val="115000"/>
                        </a:lnSpc>
                        <a:spcAft>
                          <a:spcPct val="0"/>
                        </a:spcAft>
                      </a:pPr>
                      <a:r>
                        <a:rPr lang="de-DE" sz="900" i="1" err="1">
                          <a:effectLst/>
                        </a:rPr>
                        <a:t>Montivipera albizona</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EN</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787583104"/>
                  </a:ext>
                </a:extLst>
              </a:tr>
              <a:tr h="428564">
                <a:tc>
                  <a:txBody>
                    <a:bodyPr/>
                    <a:lstStyle/>
                    <a:p>
                      <a:pPr>
                        <a:lnSpc>
                          <a:spcPct val="115000"/>
                        </a:lnSpc>
                        <a:spcAft>
                          <a:spcPct val="0"/>
                        </a:spcAft>
                      </a:pPr>
                      <a:r>
                        <a:rPr lang="de-DE" sz="900" i="1" err="1">
                          <a:effectLst/>
                        </a:rPr>
                        <a:t>Protobothrops mangshanensis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B</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II</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EN</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2012</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760933861"/>
                  </a:ext>
                </a:extLst>
              </a:tr>
              <a:tr h="207146">
                <a:tc>
                  <a:txBody>
                    <a:bodyPr/>
                    <a:lstStyle/>
                    <a:p>
                      <a:pPr>
                        <a:lnSpc>
                          <a:spcPct val="115000"/>
                        </a:lnSpc>
                        <a:spcAft>
                          <a:spcPct val="0"/>
                        </a:spcAft>
                      </a:pPr>
                      <a:r>
                        <a:rPr lang="de-DE" sz="900" i="1">
                          <a:effectLst/>
                        </a:rPr>
                        <a:t>Vipera kaznakovi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EN</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3031905426"/>
                  </a:ext>
                </a:extLst>
              </a:tr>
              <a:tr h="428564">
                <a:tc>
                  <a:txBody>
                    <a:bodyPr/>
                    <a:lstStyle/>
                    <a:p>
                      <a:pPr>
                        <a:lnSpc>
                          <a:spcPct val="115000"/>
                        </a:lnSpc>
                        <a:spcAft>
                          <a:spcPct val="0"/>
                        </a:spcAft>
                      </a:pPr>
                      <a:r>
                        <a:rPr lang="de-DE" sz="900" i="1" err="1">
                          <a:effectLst/>
                        </a:rPr>
                        <a:t>Montivipera bornmuelleri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EN</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2006</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741782556"/>
                  </a:ext>
                </a:extLst>
              </a:tr>
              <a:tr h="207146">
                <a:tc>
                  <a:txBody>
                    <a:bodyPr/>
                    <a:lstStyle/>
                    <a:p>
                      <a:pPr>
                        <a:lnSpc>
                          <a:spcPct val="115000"/>
                        </a:lnSpc>
                        <a:spcAft>
                          <a:spcPct val="0"/>
                        </a:spcAft>
                      </a:pPr>
                      <a:r>
                        <a:rPr lang="de-DE" sz="900" i="1">
                          <a:effectLst/>
                        </a:rPr>
                        <a:t>Vipera dinniki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VU</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1513660209"/>
                  </a:ext>
                </a:extLst>
              </a:tr>
              <a:tr h="207146">
                <a:tc>
                  <a:txBody>
                    <a:bodyPr/>
                    <a:lstStyle/>
                    <a:p>
                      <a:pPr>
                        <a:lnSpc>
                          <a:spcPct val="115000"/>
                        </a:lnSpc>
                        <a:spcAft>
                          <a:spcPct val="0"/>
                        </a:spcAft>
                      </a:pPr>
                      <a:r>
                        <a:rPr lang="de-DE" sz="900" i="1">
                          <a:effectLst/>
                        </a:rPr>
                        <a:t>Vipera ursinii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A</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I</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VU</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832501214"/>
                  </a:ext>
                </a:extLst>
              </a:tr>
              <a:tr h="207146">
                <a:tc>
                  <a:txBody>
                    <a:bodyPr/>
                    <a:lstStyle/>
                    <a:p>
                      <a:pPr>
                        <a:lnSpc>
                          <a:spcPct val="115000"/>
                        </a:lnSpc>
                        <a:spcAft>
                          <a:spcPct val="0"/>
                        </a:spcAft>
                      </a:pPr>
                      <a:r>
                        <a:rPr lang="de-DE" sz="900" i="1">
                          <a:effectLst/>
                        </a:rPr>
                        <a:t>Bothriechis aurifer</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VU</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2007</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530245614"/>
                  </a:ext>
                </a:extLst>
              </a:tr>
              <a:tr h="207146">
                <a:tc>
                  <a:txBody>
                    <a:bodyPr/>
                    <a:lstStyle/>
                    <a:p>
                      <a:pPr>
                        <a:lnSpc>
                          <a:spcPct val="115000"/>
                        </a:lnSpc>
                        <a:spcAft>
                          <a:spcPct val="0"/>
                        </a:spcAft>
                      </a:pPr>
                      <a:r>
                        <a:rPr lang="de-DE" sz="900" i="1">
                          <a:effectLst/>
                        </a:rPr>
                        <a:t>Bothriechis rowleyi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VU</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2007</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3202994033"/>
                  </a:ext>
                </a:extLst>
              </a:tr>
              <a:tr h="207146">
                <a:tc>
                  <a:txBody>
                    <a:bodyPr/>
                    <a:lstStyle/>
                    <a:p>
                      <a:pPr>
                        <a:lnSpc>
                          <a:spcPct val="115000"/>
                        </a:lnSpc>
                        <a:spcAft>
                          <a:spcPct val="0"/>
                        </a:spcAft>
                      </a:pPr>
                      <a:r>
                        <a:rPr lang="de-DE" sz="900" i="1">
                          <a:effectLst/>
                        </a:rPr>
                        <a:t>Vipera latastei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b="1">
                          <a:solidFill>
                            <a:srgbClr val="FF0000"/>
                          </a:solidFill>
                          <a:effectLst/>
                        </a:rPr>
                        <a:t>VU</a:t>
                      </a:r>
                      <a:endParaRPr lang="de-DE" sz="8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2409513764"/>
                  </a:ext>
                </a:extLst>
              </a:tr>
              <a:tr h="207146">
                <a:tc>
                  <a:txBody>
                    <a:bodyPr/>
                    <a:lstStyle/>
                    <a:p>
                      <a:pPr>
                        <a:lnSpc>
                          <a:spcPct val="115000"/>
                        </a:lnSpc>
                        <a:spcAft>
                          <a:spcPct val="0"/>
                        </a:spcAft>
                      </a:pPr>
                      <a:r>
                        <a:rPr lang="de-DE" sz="900" i="1">
                          <a:effectLst/>
                        </a:rPr>
                        <a:t>Daboia deserti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NT</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2006</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3122398882"/>
                  </a:ext>
                </a:extLst>
              </a:tr>
              <a:tr h="207146">
                <a:tc>
                  <a:txBody>
                    <a:bodyPr/>
                    <a:lstStyle/>
                    <a:p>
                      <a:pPr>
                        <a:lnSpc>
                          <a:spcPct val="115000"/>
                        </a:lnSpc>
                        <a:spcAft>
                          <a:spcPct val="0"/>
                        </a:spcAft>
                      </a:pPr>
                      <a:r>
                        <a:rPr lang="de-DE" sz="900" i="1">
                          <a:effectLst/>
                        </a:rPr>
                        <a:t>Daboia mauritanica</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NT</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2006</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1925507236"/>
                  </a:ext>
                </a:extLst>
              </a:tr>
              <a:tr h="207146">
                <a:tc>
                  <a:txBody>
                    <a:bodyPr/>
                    <a:lstStyle/>
                    <a:p>
                      <a:pPr>
                        <a:lnSpc>
                          <a:spcPct val="115000"/>
                        </a:lnSpc>
                        <a:spcAft>
                          <a:spcPct val="0"/>
                        </a:spcAft>
                      </a:pPr>
                      <a:r>
                        <a:rPr lang="de-DE" sz="900" i="1" err="1">
                          <a:effectLst/>
                        </a:rPr>
                        <a:t>Vipera barani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NT</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701805585"/>
                  </a:ext>
                </a:extLst>
              </a:tr>
              <a:tr h="207146">
                <a:tc>
                  <a:txBody>
                    <a:bodyPr/>
                    <a:lstStyle/>
                    <a:p>
                      <a:pPr>
                        <a:lnSpc>
                          <a:spcPct val="115000"/>
                        </a:lnSpc>
                        <a:spcAft>
                          <a:spcPct val="0"/>
                        </a:spcAft>
                      </a:pPr>
                      <a:r>
                        <a:rPr lang="de-DE" sz="900" i="1">
                          <a:effectLst/>
                        </a:rPr>
                        <a:t>Montivipera raddei</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NT</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3864298931"/>
                  </a:ext>
                </a:extLst>
              </a:tr>
              <a:tr h="207146">
                <a:tc>
                  <a:txBody>
                    <a:bodyPr/>
                    <a:lstStyle/>
                    <a:p>
                      <a:pPr>
                        <a:lnSpc>
                          <a:spcPct val="115000"/>
                        </a:lnSpc>
                        <a:spcAft>
                          <a:spcPct val="0"/>
                        </a:spcAft>
                      </a:pPr>
                      <a:r>
                        <a:rPr lang="de-DE" sz="900" i="1">
                          <a:effectLst/>
                        </a:rPr>
                        <a:t>Vipera transcaucasiana</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NT</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710361351"/>
                  </a:ext>
                </a:extLst>
              </a:tr>
              <a:tr h="207146">
                <a:tc>
                  <a:txBody>
                    <a:bodyPr/>
                    <a:lstStyle/>
                    <a:p>
                      <a:pPr>
                        <a:lnSpc>
                          <a:spcPct val="115000"/>
                        </a:lnSpc>
                        <a:spcAft>
                          <a:spcPct val="0"/>
                        </a:spcAft>
                      </a:pPr>
                      <a:r>
                        <a:rPr lang="de-DE" sz="900" i="1">
                          <a:effectLst/>
                        </a:rPr>
                        <a:t>Crotalus horridus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2007</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1993355106"/>
                  </a:ext>
                </a:extLst>
              </a:tr>
              <a:tr h="207146">
                <a:tc>
                  <a:txBody>
                    <a:bodyPr/>
                    <a:lstStyle/>
                    <a:p>
                      <a:pPr>
                        <a:lnSpc>
                          <a:spcPct val="115000"/>
                        </a:lnSpc>
                        <a:spcAft>
                          <a:spcPct val="0"/>
                        </a:spcAft>
                      </a:pPr>
                      <a:r>
                        <a:rPr lang="de-DE" sz="900" i="1">
                          <a:effectLst/>
                        </a:rPr>
                        <a:t>Daboia siamensis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2012</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658633324"/>
                  </a:ext>
                </a:extLst>
              </a:tr>
              <a:tr h="207146">
                <a:tc>
                  <a:txBody>
                    <a:bodyPr/>
                    <a:lstStyle/>
                    <a:p>
                      <a:pPr>
                        <a:lnSpc>
                          <a:spcPct val="115000"/>
                        </a:lnSpc>
                        <a:spcAft>
                          <a:spcPct val="0"/>
                        </a:spcAft>
                      </a:pPr>
                      <a:r>
                        <a:rPr lang="de-DE" sz="900" i="1">
                          <a:effectLst/>
                        </a:rPr>
                        <a:t>Pseudocerastes persicus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2010</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2104407563"/>
                  </a:ext>
                </a:extLst>
              </a:tr>
              <a:tr h="207146">
                <a:tc>
                  <a:txBody>
                    <a:bodyPr/>
                    <a:lstStyle/>
                    <a:p>
                      <a:pPr>
                        <a:lnSpc>
                          <a:spcPct val="115000"/>
                        </a:lnSpc>
                        <a:spcAft>
                          <a:spcPct val="0"/>
                        </a:spcAft>
                      </a:pPr>
                      <a:r>
                        <a:rPr lang="de-DE" sz="900" i="1">
                          <a:effectLst/>
                        </a:rPr>
                        <a:t>Vipera aspis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1489474146"/>
                  </a:ext>
                </a:extLst>
              </a:tr>
              <a:tr h="207146">
                <a:tc>
                  <a:txBody>
                    <a:bodyPr/>
                    <a:lstStyle/>
                    <a:p>
                      <a:pPr>
                        <a:lnSpc>
                          <a:spcPct val="115000"/>
                        </a:lnSpc>
                        <a:spcAft>
                          <a:spcPct val="0"/>
                        </a:spcAft>
                      </a:pPr>
                      <a:r>
                        <a:rPr lang="de-DE" sz="900" i="1" err="1">
                          <a:effectLst/>
                        </a:rPr>
                        <a:t>Crotalus adamanteus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2007</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1459265238"/>
                  </a:ext>
                </a:extLst>
              </a:tr>
              <a:tr h="207146">
                <a:tc>
                  <a:txBody>
                    <a:bodyPr/>
                    <a:lstStyle/>
                    <a:p>
                      <a:pPr>
                        <a:lnSpc>
                          <a:spcPct val="115000"/>
                        </a:lnSpc>
                        <a:spcAft>
                          <a:spcPct val="0"/>
                        </a:spcAft>
                      </a:pPr>
                      <a:r>
                        <a:rPr lang="de-DE" sz="900" i="1">
                          <a:effectLst/>
                        </a:rPr>
                        <a:t>Vipera ammodytes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4019540787"/>
                  </a:ext>
                </a:extLst>
              </a:tr>
              <a:tr h="207146">
                <a:tc>
                  <a:txBody>
                    <a:bodyPr/>
                    <a:lstStyle/>
                    <a:p>
                      <a:pPr>
                        <a:lnSpc>
                          <a:spcPct val="115000"/>
                        </a:lnSpc>
                        <a:spcAft>
                          <a:spcPct val="0"/>
                        </a:spcAft>
                      </a:pPr>
                      <a:r>
                        <a:rPr lang="de-DE" sz="900" i="1">
                          <a:effectLst/>
                        </a:rPr>
                        <a:t>Crotalus ruber</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2007</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4067558821"/>
                  </a:ext>
                </a:extLst>
              </a:tr>
              <a:tr h="207146">
                <a:tc>
                  <a:txBody>
                    <a:bodyPr/>
                    <a:lstStyle/>
                    <a:p>
                      <a:pPr>
                        <a:lnSpc>
                          <a:spcPct val="115000"/>
                        </a:lnSpc>
                        <a:spcAft>
                          <a:spcPct val="0"/>
                        </a:spcAft>
                      </a:pPr>
                      <a:r>
                        <a:rPr lang="de-DE" sz="900" i="1" err="1">
                          <a:effectLst/>
                        </a:rPr>
                        <a:t>Vipera berus</a:t>
                      </a:r>
                      <a:endParaRPr lang="de-DE" sz="8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 </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LC</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tc>
                  <a:txBody>
                    <a:bodyPr/>
                    <a:lstStyle/>
                    <a:p>
                      <a:pPr algn="ctr">
                        <a:lnSpc>
                          <a:spcPct val="115000"/>
                        </a:lnSpc>
                        <a:spcAft>
                          <a:spcPct val="0"/>
                        </a:spcAft>
                      </a:pPr>
                      <a:r>
                        <a:rPr lang="de-DE" sz="900">
                          <a:effectLst/>
                        </a:rPr>
                        <a:t>2009</a:t>
                      </a:r>
                      <a:endParaRPr lang="de-DE" sz="800">
                        <a:solidFill>
                          <a:srgbClr val="365F91"/>
                        </a:solidFill>
                        <a:effectLst/>
                        <a:latin typeface="Calibri" panose="020f0502020204030204" pitchFamily="34" charset="0"/>
                        <a:ea typeface="Calibri" panose="020f0502020204030204" pitchFamily="34" charset="0"/>
                        <a:cs typeface="Times New Roman" panose="02020603050405020304" pitchFamily="18" charset="0"/>
                      </a:endParaRPr>
                    </a:p>
                  </a:txBody>
                  <a:tcPr marL="50197" marR="50197" marT="0" marB="0"/>
                </a:tc>
                <a:extLst>
                  <a:ext uri="{0D108BD9-81ED-4DB2-BD59-A6C34878D82A}">
                    <a16:rowId xmlns:a16="http://schemas.microsoft.com/office/drawing/2014/main" val="2817742193"/>
                  </a:ext>
                </a:extLst>
              </a:tr>
            </a:tbl>
          </a:graphicData>
        </a:graphic>
      </p:graphicFrame>
      <p:sp>
        <p:nvSpPr>
          <p:cNvPr id="6" name="Rectangle 11">
            <a:extLst>
              <a:ext uri="{FF2B5EF4-FFF2-40B4-BE49-F238E27FC236}">
                <a16:creationId xmlns:a16="http://schemas.microsoft.com/office/drawing/2014/main" id="{1DBE608C-1086-704D-B971-CF186CE33F61}"/>
              </a:ext>
            </a:extLst>
          </p:cNvPr>
          <p:cNvSpPr>
            <a:spLocks noChangeArrowheads="1"/>
          </p:cNvSpPr>
          <p:nvPr/>
        </p:nvSpPr>
        <p:spPr bwMode="auto">
          <a:xfrm>
            <a:off x="156205" y="214010"/>
            <a:ext cx="3024739" cy="184665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de-DE" sz="1600" b="0" i="0" u="none" strike="noStrike" cap="none" normalizeH="0" baseline="0">
                <a:ln>
                  <a:noFill/>
                </a:ln>
                <a:solidFill>
                  <a:schemeClr val="tx1"/>
                </a:solidFill>
                <a:effectLst/>
                <a:latin typeface="Arial" pitchFamily="34" charset="0"/>
                <a:ea typeface="Calibri" panose="020f0502020204030204" pitchFamily="34" charset="0"/>
                <a:cs typeface="Arial" pitchFamily="34" charset="0"/>
              </a:rPr>
              <a:t>Viperidae spp. that are involved in the international pet trade and that all have a decreasing population trend </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de-DE" sz="1600" b="0" i="0" u="none" strike="noStrike" cap="none" normalizeH="0" baseline="0">
                <a:ln>
                  <a:noFill/>
                </a:ln>
                <a:solidFill>
                  <a:schemeClr val="tx1"/>
                </a:solidFill>
                <a:effectLst/>
                <a:latin typeface="Arial" pitchFamily="34" charset="0"/>
                <a:ea typeface="Calibri" panose="020f0502020204030204" pitchFamily="34" charset="0"/>
                <a:cs typeface="Arial" pitchFamily="34" charset="0"/>
              </a:rPr>
              <a:t>(according to their IUCN assessments).</a:t>
            </a:r>
            <a:endParaRPr kumimoji="0" lang="en-US" altLang="de-DE" sz="1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de-DE" sz="1800" b="0" i="0" u="none" strike="noStrike" cap="none" normalizeH="0" baseline="0">
              <a:ln>
                <a:noFill/>
              </a:ln>
              <a:solidFill>
                <a:schemeClr val="tx1"/>
              </a:solidFill>
              <a:effectLst/>
              <a:latin typeface="Arial" pitchFamily="34" charset="0"/>
            </a:endParaRPr>
          </a:p>
        </p:txBody>
      </p:sp>
    </p:spTree>
    <p:extLst>
      <p:ext uri="{BB962C8B-B14F-4D97-AF65-F5344CB8AC3E}">
        <p14:creationId xmlns:p14="http://schemas.microsoft.com/office/powerpoint/2010/main" val="23543302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55E9622D-F714-9A40-8E97-950FBF65272F}"/>
              </a:ext>
            </a:extLst>
          </p:cNvPr>
          <p:cNvSpPr>
            <a:spLocks noGrp="1"/>
          </p:cNvSpPr>
          <p:nvPr>
            <p:ph type="title"/>
          </p:nvPr>
        </p:nvSpPr>
        <p:spPr>
          <a:xfrm>
            <a:off x="646111" y="169254"/>
            <a:ext cx="9404723" cy="569747"/>
          </a:xfrm>
        </p:spPr>
        <p:txBody>
          <a:bodyPr/>
          <a:lstStyle/>
          <a:p>
            <a:r>
              <a:rPr lang="de-DE" sz="2000" b="1"/>
              <a:t>(4) Triggers &amp; criteria of most-wanted species</a:t>
            </a:r>
            <a:endParaRPr lang="de-DE"/>
          </a:p>
        </p:txBody>
      </p:sp>
      <p:sp>
        <p:nvSpPr>
          <p:cNvPr id="3" name="Inhaltsplatzhalter 2">
            <a:extLst>
              <a:ext uri="{FF2B5EF4-FFF2-40B4-BE49-F238E27FC236}">
                <a16:creationId xmlns:a16="http://schemas.microsoft.com/office/drawing/2014/main" id="{79DAAE12-4E50-CC4C-87AC-9EA0AB8CA6E2}"/>
              </a:ext>
            </a:extLst>
          </p:cNvPr>
          <p:cNvSpPr>
            <a:spLocks noGrp="1"/>
          </p:cNvSpPr>
          <p:nvPr>
            <p:ph idx="1"/>
          </p:nvPr>
        </p:nvSpPr>
        <p:spPr>
          <a:xfrm>
            <a:off x="143191" y="754471"/>
            <a:ext cx="10893617" cy="1973615"/>
          </a:xfrm>
        </p:spPr>
        <p:txBody>
          <a:bodyPr>
            <a:normAutofit/>
          </a:bodyPr>
          <a:lstStyle/>
          <a:p>
            <a:r>
              <a:rPr lang="de-DE" sz="1800"/>
              <a:t>New scientific descriptions of taxa included charismatic genera </a:t>
            </a:r>
          </a:p>
          <a:p>
            <a:r>
              <a:rPr lang="de-DE" sz="1800" err="1"/>
              <a:t>Nationally and internationally protected species</a:t>
            </a:r>
          </a:p>
          <a:p>
            <a:r>
              <a:rPr lang="de-DE" sz="1800" err="1"/>
              <a:t>Rarity, Isolated populations, micro-endemics, endemism</a:t>
            </a:r>
          </a:p>
          <a:p>
            <a:r>
              <a:rPr lang="de-DE" sz="1800" err="1"/>
              <a:t>Endangerment</a:t>
            </a:r>
          </a:p>
          <a:p>
            <a:r>
              <a:rPr lang="de-DE" sz="1800" err="1"/>
              <a:t>Colour pattern &amp; taxon-characteristic morphological traits</a:t>
            </a:r>
          </a:p>
          <a:p>
            <a:endParaRPr lang="de-DE"/>
          </a:p>
          <a:p>
            <a:endParaRPr lang="de-DE"/>
          </a:p>
        </p:txBody>
      </p:sp>
      <p:pic>
        <p:nvPicPr>
          <p:cNvPr id="6" name="Grafik 5">
            <a:extLst>
              <a:ext uri="{FF2B5EF4-FFF2-40B4-BE49-F238E27FC236}">
                <a16:creationId xmlns:a16="http://schemas.microsoft.com/office/drawing/2014/main" id="{C3B3CFA1-5094-F447-A4BB-59EE028A0B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3191" y="3066618"/>
            <a:ext cx="3314002" cy="2203811"/>
          </a:xfrm>
          <a:prstGeom prst="rect">
            <a:avLst/>
          </a:prstGeom>
        </p:spPr>
      </p:pic>
      <p:sp>
        <p:nvSpPr>
          <p:cNvPr id="7" name="Rechteck 6">
            <a:extLst>
              <a:ext uri="{FF2B5EF4-FFF2-40B4-BE49-F238E27FC236}">
                <a16:creationId xmlns:a16="http://schemas.microsoft.com/office/drawing/2014/main" id="{924F7F65-DCBC-614A-8F3F-BACE7962E4FF}"/>
              </a:ext>
            </a:extLst>
          </p:cNvPr>
          <p:cNvSpPr/>
          <p:nvPr/>
        </p:nvSpPr>
        <p:spPr>
          <a:xfrm>
            <a:off x="97601" y="4758804"/>
            <a:ext cx="3314002" cy="461665"/>
          </a:xfrm>
          <a:prstGeom prst="rect">
            <a:avLst/>
          </a:prstGeom>
        </p:spPr>
        <p:txBody>
          <a:bodyPr wrap="square">
            <a:spAutoFit/>
          </a:bodyPr>
          <a:lstStyle/>
          <a:p>
            <a:r>
              <a:rPr lang="de-DE" sz="800" err="1"/>
              <a:t>Photo: https://natureology101.files.wordpress.com/2013/01/matildas-horned-viper.jpg?w=600&amp;h=398</a:t>
            </a:r>
          </a:p>
        </p:txBody>
      </p:sp>
      <p:sp>
        <p:nvSpPr>
          <p:cNvPr id="8" name="Textfeld 7">
            <a:extLst>
              <a:ext uri="{FF2B5EF4-FFF2-40B4-BE49-F238E27FC236}">
                <a16:creationId xmlns:a16="http://schemas.microsoft.com/office/drawing/2014/main" id="{883057B1-9B10-3143-8AE9-4598F52AEA58}"/>
              </a:ext>
            </a:extLst>
          </p:cNvPr>
          <p:cNvSpPr txBox="1"/>
          <p:nvPr/>
        </p:nvSpPr>
        <p:spPr>
          <a:xfrm>
            <a:off x="3417529" y="3041618"/>
            <a:ext cx="2172470" cy="1446550"/>
          </a:xfrm>
          <a:prstGeom prst="rect">
            <a:avLst/>
          </a:prstGeom>
          <a:noFill/>
        </p:spPr>
        <p:txBody>
          <a:bodyPr wrap="square" rtlCol="0">
            <a:spAutoFit/>
          </a:bodyPr>
          <a:lstStyle/>
          <a:p>
            <a:r>
              <a:rPr lang="de-DE"/>
              <a:t>* </a:t>
            </a:r>
            <a:r>
              <a:rPr lang="de-DE" sz="1400"/>
              <a:t>The exact locality record of the species in its scientific description was not provided, to protect it from illegal collectors</a:t>
            </a:r>
            <a:endParaRPr lang="de-DE" sz="1400" i="1"/>
          </a:p>
        </p:txBody>
      </p:sp>
      <p:pic>
        <p:nvPicPr>
          <p:cNvPr id="9" name="Grafik 8">
            <a:extLst>
              <a:ext uri="{FF2B5EF4-FFF2-40B4-BE49-F238E27FC236}">
                <a16:creationId xmlns:a16="http://schemas.microsoft.com/office/drawing/2014/main" id="{4F23838E-4126-0D4A-9243-E6978820BDD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744607" y="3066618"/>
            <a:ext cx="2918955" cy="2203811"/>
          </a:xfrm>
          <a:prstGeom prst="rect">
            <a:avLst/>
          </a:prstGeom>
        </p:spPr>
      </p:pic>
      <p:sp>
        <p:nvSpPr>
          <p:cNvPr id="10" name="Textfeld 9">
            <a:extLst>
              <a:ext uri="{FF2B5EF4-FFF2-40B4-BE49-F238E27FC236}">
                <a16:creationId xmlns:a16="http://schemas.microsoft.com/office/drawing/2014/main" id="{C849550F-70EA-F348-B337-57D2919D88E1}"/>
              </a:ext>
            </a:extLst>
          </p:cNvPr>
          <p:cNvSpPr txBox="1"/>
          <p:nvPr/>
        </p:nvSpPr>
        <p:spPr>
          <a:xfrm>
            <a:off x="5744607" y="4971266"/>
            <a:ext cx="2068739" cy="215444"/>
          </a:xfrm>
          <a:prstGeom prst="rect">
            <a:avLst/>
          </a:prstGeom>
          <a:noFill/>
        </p:spPr>
        <p:txBody>
          <a:bodyPr wrap="square" rtlCol="0">
            <a:spAutoFit/>
          </a:bodyPr>
          <a:lstStyle/>
          <a:p>
            <a:r>
              <a:rPr lang="de-DE" sz="800"/>
              <a:t>© Miguel Vences</a:t>
            </a:r>
          </a:p>
        </p:txBody>
      </p:sp>
      <p:sp>
        <p:nvSpPr>
          <p:cNvPr id="11" name="Textfeld 10">
            <a:extLst>
              <a:ext uri="{FF2B5EF4-FFF2-40B4-BE49-F238E27FC236}">
                <a16:creationId xmlns:a16="http://schemas.microsoft.com/office/drawing/2014/main" id="{C9A06D05-9F61-B447-BC2B-BFA6C1DAE919}"/>
              </a:ext>
            </a:extLst>
          </p:cNvPr>
          <p:cNvSpPr txBox="1"/>
          <p:nvPr/>
        </p:nvSpPr>
        <p:spPr>
          <a:xfrm>
            <a:off x="139779" y="3068352"/>
            <a:ext cx="2439467" cy="246221"/>
          </a:xfrm>
          <a:prstGeom prst="rect">
            <a:avLst/>
          </a:prstGeom>
          <a:noFill/>
        </p:spPr>
        <p:txBody>
          <a:bodyPr wrap="square" rtlCol="0">
            <a:spAutoFit/>
          </a:bodyPr>
          <a:lstStyle/>
          <a:p>
            <a:r>
              <a:rPr lang="de-DE" sz="1000" b="1" i="1" err="1"/>
              <a:t>Atheris matildae</a:t>
            </a:r>
          </a:p>
        </p:txBody>
      </p:sp>
      <p:sp>
        <p:nvSpPr>
          <p:cNvPr id="12" name="Textfeld 11">
            <a:extLst>
              <a:ext uri="{FF2B5EF4-FFF2-40B4-BE49-F238E27FC236}">
                <a16:creationId xmlns:a16="http://schemas.microsoft.com/office/drawing/2014/main" id="{C1A52388-A479-514F-8357-7BD1339F8445}"/>
              </a:ext>
            </a:extLst>
          </p:cNvPr>
          <p:cNvSpPr txBox="1"/>
          <p:nvPr/>
        </p:nvSpPr>
        <p:spPr>
          <a:xfrm>
            <a:off x="5727466" y="3068352"/>
            <a:ext cx="2439467" cy="246221"/>
          </a:xfrm>
          <a:prstGeom prst="rect">
            <a:avLst/>
          </a:prstGeom>
          <a:noFill/>
        </p:spPr>
        <p:txBody>
          <a:bodyPr wrap="square" rtlCol="0">
            <a:spAutoFit/>
          </a:bodyPr>
          <a:lstStyle/>
          <a:p>
            <a:r>
              <a:rPr lang="de-DE" sz="1000" b="1" i="1" err="1"/>
              <a:t>Uroplatus finaritra</a:t>
            </a:r>
          </a:p>
        </p:txBody>
      </p:sp>
      <p:sp>
        <p:nvSpPr>
          <p:cNvPr id="13" name="Textfeld 12">
            <a:extLst>
              <a:ext uri="{FF2B5EF4-FFF2-40B4-BE49-F238E27FC236}">
                <a16:creationId xmlns:a16="http://schemas.microsoft.com/office/drawing/2014/main" id="{2A2A2397-95E8-9044-9DBE-D971BB2DEAF8}"/>
              </a:ext>
            </a:extLst>
          </p:cNvPr>
          <p:cNvSpPr txBox="1"/>
          <p:nvPr/>
        </p:nvSpPr>
        <p:spPr>
          <a:xfrm>
            <a:off x="8734807" y="2996781"/>
            <a:ext cx="3314002" cy="1169551"/>
          </a:xfrm>
          <a:prstGeom prst="rect">
            <a:avLst/>
          </a:prstGeom>
          <a:noFill/>
        </p:spPr>
        <p:txBody>
          <a:bodyPr wrap="square" rtlCol="0">
            <a:spAutoFit/>
          </a:bodyPr>
          <a:lstStyle/>
          <a:p>
            <a:r>
              <a:rPr lang="de-DE" sz="1400"/>
              <a:t>* Because this species resembles </a:t>
            </a:r>
            <a:r>
              <a:rPr lang="de-DE" sz="1400" i="1"/>
              <a:t>U.  phantasticus</a:t>
            </a:r>
            <a:r>
              <a:rPr lang="de-DE" sz="1400"/>
              <a:t>, it is difficult for collectors (who actively collect </a:t>
            </a:r>
            <a:r>
              <a:rPr lang="de-DE" sz="1400" i="1"/>
              <a:t>U. phantisicus</a:t>
            </a:r>
            <a:r>
              <a:rPr lang="de-DE" sz="1400"/>
              <a:t> for the pet trade) to tell the two species apart</a:t>
            </a:r>
            <a:endParaRPr lang="de-DE" sz="1600" i="1"/>
          </a:p>
        </p:txBody>
      </p:sp>
      <p:sp>
        <p:nvSpPr>
          <p:cNvPr id="14" name="Textfeld 13">
            <a:extLst>
              <a:ext uri="{FF2B5EF4-FFF2-40B4-BE49-F238E27FC236}">
                <a16:creationId xmlns:a16="http://schemas.microsoft.com/office/drawing/2014/main" id="{EA804909-03DD-4C44-BB70-8AEAA3EA06E1}"/>
              </a:ext>
            </a:extLst>
          </p:cNvPr>
          <p:cNvSpPr txBox="1"/>
          <p:nvPr/>
        </p:nvSpPr>
        <p:spPr>
          <a:xfrm>
            <a:off x="97601" y="5489186"/>
            <a:ext cx="11951208" cy="1492716"/>
          </a:xfrm>
          <a:prstGeom prst="rect">
            <a:avLst/>
          </a:prstGeom>
          <a:noFill/>
        </p:spPr>
        <p:txBody>
          <a:bodyPr wrap="square" rtlCol="0">
            <a:spAutoFit/>
          </a:bodyPr>
          <a:lstStyle/>
          <a:p>
            <a:r>
              <a:rPr lang="de-DE" sz="900" err="1"/>
              <a:t>Courchamp, F., Angulo, E., Rivalan, P., Hall, R.J., Signoret, L., et al., 2006. Rarity value and species extinction: the anthropogenic Allee effect. PLoS Biol. 4, e415. http://dx.doi. org/10.1371/journal.pbio.0040415.</a:t>
            </a:r>
          </a:p>
          <a:p>
            <a:endParaRPr lang="de-DE" sz="900"/>
          </a:p>
          <a:p>
            <a:r>
              <a:rPr lang="de-DE" sz="900" err="1"/>
              <a:t>Menegon, M., Davenport, T., Howell, K., 2011. Description of a new and critically endangered species of Atheris (Serpentes: Viperidae) from the southern highlands of Tanzania, with an overview of the country's tree viper fauna. Zootaxa 3120, 43–54.</a:t>
            </a:r>
          </a:p>
          <a:p>
            <a:endParaRPr lang="de-DE" sz="900"/>
          </a:p>
          <a:p>
            <a:r>
              <a:rPr lang="de-DE" sz="900"/>
              <a:t>RATSOAVINA, FANOMEZANA MIHAJA; ACHILLE P. RASELIMANANA, MARK D. SCHERZ, ANDOLALAO RAKOTOARISON, JARY H. RAZAFINDRAIBE, FRANK GLAW, MIGUEL VENCES 2019. Finaritra! A splendid new leaf-tailed gecko (</a:t>
            </a:r>
            <a:r>
              <a:rPr lang="de-DE" sz="900" i="1" err="1"/>
              <a:t>Uroplatus</a:t>
            </a:r>
            <a:r>
              <a:rPr lang="de-DE" sz="900"/>
              <a:t>) species from Marojejy National Park in north-eastern Madagascar. Zootaxa 4545 (4): 563–577</a:t>
            </a:r>
          </a:p>
          <a:p>
            <a:endParaRPr lang="de-DE" sz="900"/>
          </a:p>
          <a:p>
            <a:r>
              <a:rPr lang="de-DE" sz="900"/>
              <a:t>https://www.smithsonianmag.com/smart-news/new-leaf-tailed-gecko-discovered-madagascar-180971338/  </a:t>
            </a:r>
          </a:p>
          <a:p>
            <a:endParaRPr lang="de-DE" sz="1000"/>
          </a:p>
        </p:txBody>
      </p:sp>
    </p:spTree>
    <p:extLst>
      <p:ext uri="{BB962C8B-B14F-4D97-AF65-F5344CB8AC3E}">
        <p14:creationId xmlns:p14="http://schemas.microsoft.com/office/powerpoint/2010/main" val="16856930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C7D3AB82-D821-B844-8825-3BA2C46F45C8}"/>
              </a:ext>
            </a:extLst>
          </p:cNvPr>
          <p:cNvSpPr>
            <a:spLocks noGrp="1"/>
          </p:cNvSpPr>
          <p:nvPr>
            <p:ph type="title"/>
          </p:nvPr>
        </p:nvSpPr>
        <p:spPr>
          <a:xfrm>
            <a:off x="646111" y="452718"/>
            <a:ext cx="9404723" cy="599183"/>
          </a:xfrm>
        </p:spPr>
        <p:txBody>
          <a:bodyPr/>
          <a:lstStyle/>
          <a:p>
            <a:r>
              <a:rPr lang="de-DE" sz="2000"/>
              <a:t>Rare and nationally protected species</a:t>
            </a:r>
          </a:p>
        </p:txBody>
      </p:sp>
      <p:graphicFrame>
        <p:nvGraphicFramePr>
          <p:cNvPr id="4" name="Inhaltsplatzhalter 3">
            <a:extLst>
              <a:ext uri="{FF2B5EF4-FFF2-40B4-BE49-F238E27FC236}">
                <a16:creationId xmlns:a16="http://schemas.microsoft.com/office/drawing/2014/main" id="{E8C07CD5-5507-AC42-B78E-C616959AFDF6}"/>
              </a:ext>
            </a:extLst>
          </p:cNvPr>
          <p:cNvGraphicFramePr>
            <a:graphicFrameLocks noGrp="1"/>
          </p:cNvGraphicFramePr>
          <p:nvPr>
            <p:ph idx="1"/>
            <p:extLst>
              <p:ext uri="{D42A27DB-BD31-4B8C-83A1-F6EECF244321}">
                <p14:modId xmlns:p14="http://schemas.microsoft.com/office/powerpoint/2010/main" val="1394072892"/>
              </p:ext>
            </p:extLst>
          </p:nvPr>
        </p:nvGraphicFramePr>
        <p:xfrm>
          <a:off x="632800" y="1661068"/>
          <a:ext cx="3568330" cy="4195762"/>
        </p:xfrm>
        <a:graphic>
          <a:graphicData uri="http://schemas.openxmlformats.org/drawingml/2006/table">
            <a:tbl>
              <a:tblPr>
                <a:tableStyleId>{5C22544A-7EE6-4342-B048-85BDC9FD1C3A}</a:tableStyleId>
              </a:tblPr>
              <a:tblGrid>
                <a:gridCol w="1265645">
                  <a:extLst>
                    <a:ext uri="{9D8B030D-6E8A-4147-A177-3AD203B41FA5}">
                      <a16:colId xmlns:a16="http://schemas.microsoft.com/office/drawing/2014/main" val="3842598067"/>
                    </a:ext>
                  </a:extLst>
                </a:gridCol>
                <a:gridCol w="910942">
                  <a:extLst>
                    <a:ext uri="{9D8B030D-6E8A-4147-A177-3AD203B41FA5}">
                      <a16:colId xmlns:a16="http://schemas.microsoft.com/office/drawing/2014/main" val="3751984798"/>
                    </a:ext>
                  </a:extLst>
                </a:gridCol>
                <a:gridCol w="1265645">
                  <a:extLst>
                    <a:ext uri="{9D8B030D-6E8A-4147-A177-3AD203B41FA5}">
                      <a16:colId xmlns:a16="http://schemas.microsoft.com/office/drawing/2014/main" val="2419675657"/>
                    </a:ext>
                  </a:extLst>
                </a:gridCol>
                <a:gridCol w="126098">
                  <a:extLst>
                    <a:ext uri="{9D8B030D-6E8A-4147-A177-3AD203B41FA5}">
                      <a16:colId xmlns:a16="http://schemas.microsoft.com/office/drawing/2014/main" val="2645008313"/>
                    </a:ext>
                  </a:extLst>
                </a:gridCol>
              </a:tblGrid>
              <a:tr h="335661">
                <a:tc rowSpan="2">
                  <a:txBody>
                    <a:bodyPr/>
                    <a:lstStyle/>
                    <a:p>
                      <a:pPr algn="ctr">
                        <a:spcAft>
                          <a:spcPct val="0"/>
                        </a:spcAft>
                      </a:pPr>
                      <a:r>
                        <a:rPr lang="de-DE" sz="1100">
                          <a:effectLst/>
                        </a:rPr>
                        <a:t>Biete Schlangen</a:t>
                      </a:r>
                      <a:endParaRPr lang="de-DE" sz="900">
                        <a:effectLst/>
                        <a:latin typeface="Cambria" panose="02040503050406030204" pitchFamily="18" charset="0"/>
                        <a:ea typeface="MS Mincho" panose="02020609040205080304" pitchFamily="49" charset="-128"/>
                        <a:cs typeface="Times New Roman" panose="02020603050405020304" pitchFamily="18" charset="0"/>
                      </a:endParaRPr>
                    </a:p>
                  </a:txBody>
                  <a:tcPr marL="50349" marR="50349" marT="0" marB="0" anchor="ctr"/>
                </a:tc>
                <a:tc rowSpan="2">
                  <a:txBody>
                    <a:bodyPr/>
                    <a:lstStyle/>
                    <a:p>
                      <a:pPr algn="ctr">
                        <a:spcAft>
                          <a:spcPct val="0"/>
                        </a:spcAft>
                      </a:pPr>
                      <a:r>
                        <a:rPr lang="de-DE" sz="1100">
                          <a:effectLst/>
                        </a:rPr>
                        <a:t> </a:t>
                      </a:r>
                      <a:r>
                        <a:rPr lang="de-DE" sz="1100" u="none" strike="noStrike">
                          <a:effectLst/>
                          <a:hlinkClick r:id="rId2"/>
                        </a:rPr>
                        <a:t>Gawein Bruckner</a:t>
                      </a:r>
                      <a:endParaRPr lang="de-DE" sz="900">
                        <a:effectLst/>
                        <a:latin typeface="Cambria" panose="02040503050406030204" pitchFamily="18" charset="0"/>
                        <a:ea typeface="MS Mincho" panose="02020609040205080304" pitchFamily="49" charset="-128"/>
                        <a:cs typeface="Times New Roman" panose="02020603050405020304" pitchFamily="18" charset="0"/>
                      </a:endParaRPr>
                    </a:p>
                  </a:txBody>
                  <a:tcPr marL="50349" marR="50349" marT="0" marB="0" anchor="ctr"/>
                </a:tc>
                <a:tc>
                  <a:txBody>
                    <a:bodyPr/>
                    <a:lstStyle/>
                    <a:p>
                      <a:pPr algn="r">
                        <a:spcAft>
                          <a:spcPct val="0"/>
                        </a:spcAft>
                      </a:pPr>
                      <a:r>
                        <a:rPr lang="de-DE" sz="1100">
                          <a:effectLst/>
                        </a:rPr>
                        <a:t> 3425 Langenlebarn    </a:t>
                      </a:r>
                      <a:endParaRPr lang="de-DE" sz="900">
                        <a:effectLst/>
                        <a:latin typeface="Cambria" panose="02040503050406030204" pitchFamily="18" charset="0"/>
                        <a:ea typeface="MS Mincho" panose="02020609040205080304" pitchFamily="49" charset="-128"/>
                        <a:cs typeface="Times New Roman" panose="02020603050405020304" pitchFamily="18" charset="0"/>
                      </a:endParaRPr>
                    </a:p>
                  </a:txBody>
                  <a:tcPr marL="50349" marR="50349" marT="0" marB="0" anchor="ctr"/>
                </a:tc>
                <a:tc rowSpan="3">
                  <a:txBody>
                    <a:bodyPr/>
                    <a:lstStyle/>
                    <a:p>
                      <a:pPr algn="ctr">
                        <a:spcAft>
                          <a:spcPct val="0"/>
                        </a:spcAft>
                      </a:pPr>
                      <a:endParaRPr lang="de-DE" sz="1100">
                        <a:solidFill>
                          <a:srgbClr val="000000"/>
                        </a:solidFill>
                        <a:effectLst/>
                        <a:latin typeface="Arial" pitchFamily="34" charset="0"/>
                        <a:ea typeface="MS Mincho" panose="02020609040205080304" pitchFamily="49" charset="-128"/>
                        <a:cs typeface="Times New Roman" panose="02020603050405020304" pitchFamily="18" charset="0"/>
                      </a:endParaRPr>
                    </a:p>
                  </a:txBody>
                  <a:tcPr marL="50349" marR="50349" marT="0" marB="0" anchor="ctr"/>
                </a:tc>
                <a:extLst>
                  <a:ext uri="{0D108BD9-81ED-4DB2-BD59-A6C34878D82A}">
                    <a16:rowId xmlns:a16="http://schemas.microsoft.com/office/drawing/2014/main" val="827621823"/>
                  </a:ext>
                </a:extLst>
              </a:tr>
              <a:tr h="335661">
                <a:tc vMerge="1">
                  <a:txBody>
                    <a:bodyPr/>
                    <a:lstStyle/>
                    <a:p>
                      <a:endParaRPr lang="de-DE"/>
                    </a:p>
                  </a:txBody>
                  <a:tcPr/>
                </a:tc>
                <a:tc vMerge="1">
                  <a:txBody>
                    <a:bodyPr/>
                    <a:lstStyle/>
                    <a:p>
                      <a:endParaRPr lang="de-DE"/>
                    </a:p>
                  </a:txBody>
                  <a:tcPr/>
                </a:tc>
                <a:tc>
                  <a:txBody>
                    <a:bodyPr/>
                    <a:lstStyle/>
                    <a:p>
                      <a:pPr algn="r">
                        <a:spcAft>
                          <a:spcPct val="0"/>
                        </a:spcAft>
                      </a:pPr>
                      <a:r>
                        <a:rPr lang="de-DE" sz="1100">
                          <a:effectLst/>
                        </a:rPr>
                        <a:t>So, 09. Feb 14 16:28</a:t>
                      </a:r>
                      <a:endParaRPr lang="de-DE" sz="900">
                        <a:effectLst/>
                        <a:latin typeface="Cambria" panose="02040503050406030204" pitchFamily="18" charset="0"/>
                        <a:ea typeface="MS Mincho" panose="02020609040205080304" pitchFamily="49" charset="-128"/>
                        <a:cs typeface="Times New Roman" panose="02020603050405020304" pitchFamily="18" charset="0"/>
                      </a:endParaRPr>
                    </a:p>
                  </a:txBody>
                  <a:tcPr marL="50349" marR="50349" marT="0" marB="0" anchor="ctr"/>
                </a:tc>
                <a:tc vMerge="1">
                  <a:txBody>
                    <a:bodyPr/>
                    <a:lstStyle/>
                    <a:p>
                      <a:endParaRPr lang="de-DE"/>
                    </a:p>
                  </a:txBody>
                  <a:tcPr/>
                </a:tc>
                <a:extLst>
                  <a:ext uri="{0D108BD9-81ED-4DB2-BD59-A6C34878D82A}">
                    <a16:rowId xmlns:a16="http://schemas.microsoft.com/office/drawing/2014/main" val="3372386678"/>
                  </a:ext>
                </a:extLst>
              </a:tr>
              <a:tr h="3524440">
                <a:tc gridSpan="3">
                  <a:txBody>
                    <a:bodyPr/>
                    <a:lstStyle/>
                    <a:p>
                      <a:pPr>
                        <a:spcAft>
                          <a:spcPct val="0"/>
                        </a:spcAft>
                      </a:pPr>
                      <a:r>
                        <a:rPr lang="en-US" sz="1100">
                          <a:effectLst/>
                        </a:rPr>
                        <a:t>0,0,8 </a:t>
                      </a:r>
                      <a:r>
                        <a:rPr lang="en-US" sz="1100">
                          <a:effectLst/>
                          <a:highlight>
                            <a:srgbClr val="FFFF00"/>
                          </a:highlight>
                        </a:rPr>
                        <a:t>A. broadleyi</a:t>
                      </a:r>
                      <a:r>
                        <a:rPr lang="en-US" sz="1100">
                          <a:effectLst/>
                        </a:rPr>
                        <a:t>. CBB 2014 / à EUR 150,- </a:t>
                      </a:r>
                      <a:endParaRPr lang="de-DE" sz="900">
                        <a:effectLst/>
                      </a:endParaRPr>
                    </a:p>
                    <a:p>
                      <a:pPr>
                        <a:spcAft>
                          <a:spcPct val="0"/>
                        </a:spcAft>
                      </a:pPr>
                      <a:r>
                        <a:rPr lang="de-DE" sz="1100">
                          <a:effectLst/>
                        </a:rPr>
                        <a:t>1,3 </a:t>
                      </a:r>
                      <a:r>
                        <a:rPr lang="de-DE" sz="1100">
                          <a:effectLst/>
                          <a:highlight>
                            <a:srgbClr val="FFFF00"/>
                          </a:highlight>
                        </a:rPr>
                        <a:t>A. ceratophora</a:t>
                      </a:r>
                      <a:r>
                        <a:rPr lang="de-DE" sz="1100">
                          <a:effectLst/>
                        </a:rPr>
                        <a:t>: WC 12 / Zuchtgruppe / 1,0: </a:t>
                      </a:r>
                      <a:endParaRPr lang="de-DE" sz="900">
                        <a:effectLst/>
                      </a:endParaRPr>
                    </a:p>
                    <a:p>
                      <a:pPr>
                        <a:spcAft>
                          <a:spcPct val="0"/>
                        </a:spcAft>
                      </a:pPr>
                      <a:r>
                        <a:rPr lang="de-DE" sz="1100" err="1">
                          <a:effectLst/>
                        </a:rPr>
                        <a:t>patternless oliv / 0,3: 2x gelb, 1x getigert / zusammen € </a:t>
                      </a:r>
                      <a:endParaRPr lang="de-DE" sz="900">
                        <a:effectLst/>
                      </a:endParaRPr>
                    </a:p>
                    <a:p>
                      <a:pPr>
                        <a:spcAft>
                          <a:spcPct val="0"/>
                        </a:spcAft>
                      </a:pPr>
                      <a:r>
                        <a:rPr lang="de-DE" sz="1100">
                          <a:effectLst/>
                        </a:rPr>
                        <a:t>800,-</a:t>
                      </a:r>
                      <a:endParaRPr lang="de-DE" sz="900">
                        <a:effectLst/>
                      </a:endParaRPr>
                    </a:p>
                    <a:p>
                      <a:pPr>
                        <a:spcAft>
                          <a:spcPct val="0"/>
                        </a:spcAft>
                      </a:pPr>
                      <a:r>
                        <a:rPr lang="de-DE" sz="1100">
                          <a:effectLst/>
                        </a:rPr>
                        <a:t>0,3 </a:t>
                      </a:r>
                      <a:r>
                        <a:rPr lang="de-DE" sz="1100">
                          <a:effectLst/>
                          <a:highlight>
                            <a:srgbClr val="FFFF00"/>
                          </a:highlight>
                        </a:rPr>
                        <a:t>A. ceratophora</a:t>
                      </a:r>
                      <a:r>
                        <a:rPr lang="de-DE" sz="1100">
                          <a:effectLst/>
                        </a:rPr>
                        <a:t>: WC 12 / Armani Region, klein </a:t>
                      </a:r>
                      <a:endParaRPr lang="de-DE" sz="900">
                        <a:effectLst/>
                      </a:endParaRPr>
                    </a:p>
                    <a:p>
                      <a:pPr>
                        <a:spcAft>
                          <a:spcPct val="0"/>
                        </a:spcAft>
                      </a:pPr>
                      <a:r>
                        <a:rPr lang="de-DE" sz="1100">
                          <a:effectLst/>
                        </a:rPr>
                        <a:t>bleibend / zusammen € 600,-</a:t>
                      </a:r>
                      <a:endParaRPr lang="de-DE" sz="900">
                        <a:effectLst/>
                      </a:endParaRPr>
                    </a:p>
                    <a:p>
                      <a:pPr>
                        <a:spcAft>
                          <a:spcPct val="0"/>
                        </a:spcAft>
                      </a:pPr>
                      <a:r>
                        <a:rPr lang="de-DE" sz="1100">
                          <a:effectLst/>
                        </a:rPr>
                        <a:t>0,1 </a:t>
                      </a:r>
                      <a:r>
                        <a:rPr lang="de-DE" sz="1100">
                          <a:effectLst/>
                          <a:highlight>
                            <a:srgbClr val="FFFF00"/>
                          </a:highlight>
                        </a:rPr>
                        <a:t>A. desaixi</a:t>
                      </a:r>
                      <a:r>
                        <a:rPr lang="de-DE" sz="1100">
                          <a:effectLst/>
                        </a:rPr>
                        <a:t>: sehr groß / Zuchttier / WC 2011 / adult / € </a:t>
                      </a:r>
                      <a:endParaRPr lang="de-DE" sz="900">
                        <a:effectLst/>
                      </a:endParaRPr>
                    </a:p>
                    <a:p>
                      <a:pPr>
                        <a:spcAft>
                          <a:spcPct val="0"/>
                        </a:spcAft>
                      </a:pPr>
                      <a:r>
                        <a:rPr lang="en-US" sz="1100">
                          <a:effectLst/>
                        </a:rPr>
                        <a:t>1000,-</a:t>
                      </a:r>
                      <a:endParaRPr lang="de-DE" sz="900">
                        <a:effectLst/>
                      </a:endParaRPr>
                    </a:p>
                    <a:p>
                      <a:pPr>
                        <a:spcAft>
                          <a:spcPct val="0"/>
                        </a:spcAft>
                      </a:pPr>
                      <a:r>
                        <a:rPr lang="en-US" sz="1100">
                          <a:effectLst/>
                        </a:rPr>
                        <a:t>1,0 A. squamigera: CBB 13 / € 150,-</a:t>
                      </a:r>
                      <a:endParaRPr lang="de-DE" sz="900">
                        <a:effectLst/>
                      </a:endParaRPr>
                    </a:p>
                    <a:p>
                      <a:pPr>
                        <a:spcAft>
                          <a:spcPct val="0"/>
                        </a:spcAft>
                      </a:pPr>
                      <a:r>
                        <a:rPr lang="en-US" sz="1100">
                          <a:effectLst/>
                        </a:rPr>
                        <a:t>0,1 A. chloroechis: WC 11 / adult / € 150,-</a:t>
                      </a:r>
                      <a:endParaRPr lang="de-DE" sz="900">
                        <a:effectLst/>
                      </a:endParaRPr>
                    </a:p>
                    <a:p>
                      <a:pPr>
                        <a:spcAft>
                          <a:spcPct val="0"/>
                        </a:spcAft>
                      </a:pPr>
                      <a:r>
                        <a:rPr lang="en-US" sz="1100">
                          <a:effectLst/>
                        </a:rPr>
                        <a:t> </a:t>
                      </a:r>
                      <a:endParaRPr lang="de-DE" sz="900">
                        <a:effectLst/>
                      </a:endParaRPr>
                    </a:p>
                    <a:p>
                      <a:pPr>
                        <a:spcAft>
                          <a:spcPct val="0"/>
                        </a:spcAft>
                      </a:pPr>
                      <a:r>
                        <a:rPr lang="de-DE" sz="1100">
                          <a:effectLst/>
                        </a:rPr>
                        <a:t>Alle Tiere fressen Mäuse von der Pinzette.</a:t>
                      </a:r>
                      <a:endParaRPr lang="de-DE" sz="900">
                        <a:effectLst/>
                      </a:endParaRPr>
                    </a:p>
                    <a:p>
                      <a:pPr>
                        <a:spcAft>
                          <a:spcPct val="0"/>
                        </a:spcAft>
                      </a:pPr>
                      <a:r>
                        <a:rPr lang="de-DE" sz="1100">
                          <a:effectLst/>
                        </a:rPr>
                        <a:t>Nur eine nicht refundierbare Anzahlung von 50% des </a:t>
                      </a:r>
                      <a:endParaRPr lang="de-DE" sz="900">
                        <a:effectLst/>
                      </a:endParaRPr>
                    </a:p>
                    <a:p>
                      <a:pPr>
                        <a:spcAft>
                          <a:spcPct val="0"/>
                        </a:spcAft>
                      </a:pPr>
                      <a:r>
                        <a:rPr lang="de-DE" sz="1100">
                          <a:effectLst/>
                        </a:rPr>
                        <a:t>vereinbarten Preises gilt unsererseits als Reservierung.</a:t>
                      </a:r>
                      <a:endParaRPr lang="de-DE" sz="900">
                        <a:effectLst/>
                      </a:endParaRPr>
                    </a:p>
                    <a:p>
                      <a:pPr>
                        <a:spcAft>
                          <a:spcPct val="0"/>
                        </a:spcAft>
                      </a:pPr>
                      <a:r>
                        <a:rPr lang="de-DE" sz="1100">
                          <a:effectLst/>
                        </a:rPr>
                        <a:t>Übergabe in Hamm / Abholung in Wien oder </a:t>
                      </a:r>
                      <a:endParaRPr lang="de-DE" sz="900">
                        <a:effectLst/>
                      </a:endParaRPr>
                    </a:p>
                    <a:p>
                      <a:pPr>
                        <a:spcAft>
                          <a:spcPct val="0"/>
                        </a:spcAft>
                      </a:pPr>
                      <a:r>
                        <a:rPr lang="de-DE" sz="1100" err="1">
                          <a:effectLst/>
                        </a:rPr>
                        <a:t>Langenlebarn.</a:t>
                      </a:r>
                      <a:endParaRPr lang="de-DE" sz="900">
                        <a:effectLst/>
                      </a:endParaRPr>
                    </a:p>
                    <a:p>
                      <a:pPr>
                        <a:spcAft>
                          <a:spcPct val="0"/>
                        </a:spcAft>
                      </a:pPr>
                      <a:r>
                        <a:rPr lang="de-DE" sz="1100">
                          <a:effectLst/>
                        </a:rPr>
                        <a:t>Mail gawein@gawein.at</a:t>
                      </a:r>
                      <a:endParaRPr lang="de-DE" sz="900">
                        <a:effectLst/>
                      </a:endParaRPr>
                    </a:p>
                    <a:p>
                      <a:pPr>
                        <a:spcAft>
                          <a:spcPct val="0"/>
                        </a:spcAft>
                      </a:pPr>
                      <a:r>
                        <a:rPr lang="de-DE" sz="1100">
                          <a:effectLst/>
                        </a:rPr>
                        <a:t>Mob 0043 664 435 48 70</a:t>
                      </a:r>
                      <a:endParaRPr lang="de-DE" sz="900">
                        <a:effectLst/>
                        <a:latin typeface="Cambria" panose="02040503050406030204" pitchFamily="18" charset="0"/>
                        <a:ea typeface="MS Mincho" panose="02020609040205080304" pitchFamily="49" charset="-128"/>
                        <a:cs typeface="Times New Roman" panose="02020603050405020304" pitchFamily="18" charset="0"/>
                      </a:endParaRPr>
                    </a:p>
                  </a:txBody>
                  <a:tcPr marL="50349" marR="50349" marT="0" marB="0" anchor="ctr"/>
                </a:tc>
                <a:tc hMerge="1">
                  <a:txBody>
                    <a:bodyPr/>
                    <a:lstStyle/>
                    <a:p>
                      <a:endParaRPr lang="de-DE"/>
                    </a:p>
                  </a:txBody>
                  <a:tcPr/>
                </a:tc>
                <a:tc hMerge="1">
                  <a:txBody>
                    <a:bodyPr/>
                    <a:lstStyle/>
                    <a:p>
                      <a:endParaRPr lang="de-DE"/>
                    </a:p>
                  </a:txBody>
                  <a:tcPr/>
                </a:tc>
                <a:tc vMerge="1">
                  <a:txBody>
                    <a:bodyPr/>
                    <a:lstStyle/>
                    <a:p>
                      <a:endParaRPr lang="de-DE"/>
                    </a:p>
                  </a:txBody>
                  <a:tcPr/>
                </a:tc>
                <a:extLst>
                  <a:ext uri="{0D108BD9-81ED-4DB2-BD59-A6C34878D82A}">
                    <a16:rowId xmlns:a16="http://schemas.microsoft.com/office/drawing/2014/main" val="2587557703"/>
                  </a:ext>
                </a:extLst>
              </a:tr>
            </a:tbl>
          </a:graphicData>
        </a:graphic>
      </p:graphicFrame>
      <p:pic>
        <p:nvPicPr>
          <p:cNvPr id="1026" name="Bild 127">
            <a:extLst>
              <a:ext uri="{FF2B5EF4-FFF2-40B4-BE49-F238E27FC236}">
                <a16:creationId xmlns:a16="http://schemas.microsoft.com/office/drawing/2014/main" id="{36A5A9E3-EED0-1F42-A7C0-56E8682D7AF6}"/>
              </a:ext>
            </a:extLst>
          </p:cNvPr>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3582988" y="5648593"/>
            <a:ext cx="444500" cy="2794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5" name="Bild 128">
            <a:extLst>
              <a:ext uri="{FF2B5EF4-FFF2-40B4-BE49-F238E27FC236}">
                <a16:creationId xmlns:a16="http://schemas.microsoft.com/office/drawing/2014/main" id="{CADAA362-1459-6F46-B55F-EB53BD8A1F3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92538" y="2052638"/>
            <a:ext cx="12700" cy="12700"/>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5" name="Tabelle 4">
            <a:extLst>
              <a:ext uri="{FF2B5EF4-FFF2-40B4-BE49-F238E27FC236}">
                <a16:creationId xmlns:a16="http://schemas.microsoft.com/office/drawing/2014/main" id="{8C31BC41-9860-A34F-97E4-62EEF1067AFE}"/>
              </a:ext>
            </a:extLst>
          </p:cNvPr>
          <p:cNvGraphicFramePr>
            <a:graphicFrameLocks noGrp="1"/>
          </p:cNvGraphicFramePr>
          <p:nvPr>
            <p:extLst>
              <p:ext uri="{D42A27DB-BD31-4B8C-83A1-F6EECF244321}">
                <p14:modId xmlns:p14="http://schemas.microsoft.com/office/powerpoint/2010/main" val="1360463843"/>
              </p:ext>
            </p:extLst>
          </p:nvPr>
        </p:nvGraphicFramePr>
        <p:xfrm>
          <a:off x="4559913" y="1638300"/>
          <a:ext cx="4810125" cy="1790700"/>
        </p:xfrm>
        <a:graphic>
          <a:graphicData uri="http://schemas.openxmlformats.org/drawingml/2006/table">
            <a:tbl>
              <a:tblPr>
                <a:tableStyleId>{5C22544A-7EE6-4342-B048-85BDC9FD1C3A}</a:tableStyleId>
              </a:tblPr>
              <a:tblGrid>
                <a:gridCol w="4810125">
                  <a:extLst>
                    <a:ext uri="{9D8B030D-6E8A-4147-A177-3AD203B41FA5}">
                      <a16:colId xmlns:a16="http://schemas.microsoft.com/office/drawing/2014/main" val="2571731307"/>
                    </a:ext>
                  </a:extLst>
                </a:gridCol>
              </a:tblGrid>
              <a:tr h="0">
                <a:tc>
                  <a:txBody>
                    <a:bodyPr/>
                    <a:lstStyle/>
                    <a:p>
                      <a:pPr algn="r">
                        <a:spcAft>
                          <a:spcPct val="0"/>
                        </a:spcAft>
                      </a:pPr>
                      <a:r>
                        <a:rPr lang="de-DE" sz="1500">
                          <a:effectLst/>
                        </a:rPr>
                        <a:t>     </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545239230"/>
                  </a:ext>
                </a:extLst>
              </a:tr>
              <a:tr h="0">
                <a:tc>
                  <a:txBody>
                    <a:bodyPr/>
                    <a:lstStyle/>
                    <a:p>
                      <a:pPr algn="r">
                        <a:spcAft>
                          <a:spcPct val="0"/>
                        </a:spcAft>
                      </a:pPr>
                      <a:r>
                        <a:rPr lang="de-DE" sz="1500">
                          <a:effectLst/>
                        </a:rPr>
                        <a:t>Fr, 21. Feb 14 20:00</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467496193"/>
                  </a:ext>
                </a:extLst>
              </a:tr>
              <a:tr h="0">
                <a:tc>
                  <a:txBody>
                    <a:bodyPr/>
                    <a:lstStyle/>
                    <a:p>
                      <a:pPr>
                        <a:spcAft>
                          <a:spcPts val="1500"/>
                        </a:spcAft>
                      </a:pPr>
                      <a:r>
                        <a:rPr lang="en-US" sz="1500">
                          <a:effectLst/>
                        </a:rPr>
                        <a:t>For sale 2.1 </a:t>
                      </a:r>
                      <a:r>
                        <a:rPr lang="en-US" sz="1500" err="1">
                          <a:effectLst/>
                          <a:highlight>
                            <a:srgbClr val="FFFF00"/>
                          </a:highlight>
                        </a:rPr>
                        <a:t>Atheris broadleyi </a:t>
                      </a:r>
                      <a:r>
                        <a:rPr lang="en-US" sz="1500">
                          <a:effectLst/>
                        </a:rPr>
                        <a:t>2012 1.2 Crotalus mitchellii mitchellii 2013 0.1 Naja naja naja 2013 0.1 Phylodrias baroni 2006 more info and photo on www.reptiles-nest.com</a:t>
                      </a:r>
                      <a:endParaRPr lang="de-DE" sz="1200">
                        <a:effectLst/>
                      </a:endParaRPr>
                    </a:p>
                    <a:p>
                      <a:pPr algn="r">
                        <a:spcAft>
                          <a:spcPct val="0"/>
                        </a:spcAft>
                      </a:pPr>
                      <a:r>
                        <a:rPr lang="de-DE" sz="1500">
                          <a:effectLst/>
                        </a:rPr>
                        <a:t>ungeprüfter User </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2123984637"/>
                  </a:ext>
                </a:extLst>
              </a:tr>
            </a:tbl>
          </a:graphicData>
        </a:graphic>
      </p:graphicFrame>
      <p:pic>
        <p:nvPicPr>
          <p:cNvPr id="1028" name="Bild 225">
            <a:extLst>
              <a:ext uri="{FF2B5EF4-FFF2-40B4-BE49-F238E27FC236}">
                <a16:creationId xmlns:a16="http://schemas.microsoft.com/office/drawing/2014/main" id="{754E31E9-082E-554B-80AB-4DCFDFC68756}"/>
              </a:ext>
            </a:extLst>
          </p:cNvPr>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4692400" y="1754857"/>
            <a:ext cx="444500" cy="2794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Bild 226">
            <a:hlinkClick r:id="rId7"/>
            <a:extLst>
              <a:ext uri="{FF2B5EF4-FFF2-40B4-BE49-F238E27FC236}">
                <a16:creationId xmlns:a16="http://schemas.microsoft.com/office/drawing/2014/main" id="{F128F3B0-D9FF-B640-9C9C-E598F1E31BAF}"/>
              </a:ext>
            </a:extLst>
          </p:cNvPr>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7507520" y="3229912"/>
            <a:ext cx="203200" cy="203200"/>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6" name="Tabelle 5">
            <a:extLst>
              <a:ext uri="{FF2B5EF4-FFF2-40B4-BE49-F238E27FC236}">
                <a16:creationId xmlns:a16="http://schemas.microsoft.com/office/drawing/2014/main" id="{F1AAA5F1-C1AB-A84F-8E79-1F3C6DB15BC6}"/>
              </a:ext>
            </a:extLst>
          </p:cNvPr>
          <p:cNvGraphicFramePr>
            <a:graphicFrameLocks noGrp="1"/>
          </p:cNvGraphicFramePr>
          <p:nvPr>
            <p:extLst>
              <p:ext uri="{D42A27DB-BD31-4B8C-83A1-F6EECF244321}">
                <p14:modId xmlns:p14="http://schemas.microsoft.com/office/powerpoint/2010/main" val="4160144490"/>
              </p:ext>
            </p:extLst>
          </p:nvPr>
        </p:nvGraphicFramePr>
        <p:xfrm>
          <a:off x="4559913" y="3558199"/>
          <a:ext cx="4810124" cy="2247900"/>
        </p:xfrm>
        <a:graphic>
          <a:graphicData uri="http://schemas.openxmlformats.org/drawingml/2006/table">
            <a:tbl>
              <a:tblPr>
                <a:tableStyleId>{5C22544A-7EE6-4342-B048-85BDC9FD1C3A}</a:tableStyleId>
              </a:tblPr>
              <a:tblGrid>
                <a:gridCol w="1663202">
                  <a:extLst>
                    <a:ext uri="{9D8B030D-6E8A-4147-A177-3AD203B41FA5}">
                      <a16:colId xmlns:a16="http://schemas.microsoft.com/office/drawing/2014/main" val="3121875358"/>
                    </a:ext>
                  </a:extLst>
                </a:gridCol>
                <a:gridCol w="1483720">
                  <a:extLst>
                    <a:ext uri="{9D8B030D-6E8A-4147-A177-3AD203B41FA5}">
                      <a16:colId xmlns:a16="http://schemas.microsoft.com/office/drawing/2014/main" val="1078421737"/>
                    </a:ext>
                  </a:extLst>
                </a:gridCol>
                <a:gridCol w="1663202">
                  <a:extLst>
                    <a:ext uri="{9D8B030D-6E8A-4147-A177-3AD203B41FA5}">
                      <a16:colId xmlns:a16="http://schemas.microsoft.com/office/drawing/2014/main" val="1741855831"/>
                    </a:ext>
                  </a:extLst>
                </a:gridCol>
              </a:tblGrid>
              <a:tr h="0">
                <a:tc rowSpan="2">
                  <a:txBody>
                    <a:bodyPr/>
                    <a:lstStyle/>
                    <a:p>
                      <a:pPr algn="ctr">
                        <a:spcAft>
                          <a:spcPct val="0"/>
                        </a:spcAft>
                      </a:pPr>
                      <a:r>
                        <a:rPr lang="de-DE" sz="1500">
                          <a:effectLst/>
                        </a:rPr>
                        <a:t>Biete Schlangen</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tc rowSpan="2">
                  <a:txBody>
                    <a:bodyPr/>
                    <a:lstStyle/>
                    <a:p>
                      <a:pPr algn="ctr">
                        <a:spcAft>
                          <a:spcPct val="0"/>
                        </a:spcAft>
                      </a:pPr>
                      <a:r>
                        <a:rPr lang="de-DE" sz="1500">
                          <a:effectLst/>
                        </a:rPr>
                        <a:t> </a:t>
                      </a:r>
                      <a:r>
                        <a:rPr lang="de-DE" sz="1500" u="none" strike="noStrike">
                          <a:effectLst/>
                          <a:hlinkClick r:id="rId8"/>
                        </a:rPr>
                        <a:t> Ales reptiles-nest</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tc>
                  <a:txBody>
                    <a:bodyPr/>
                    <a:lstStyle/>
                    <a:p>
                      <a:pPr algn="r">
                        <a:spcAft>
                          <a:spcPct val="0"/>
                        </a:spcAft>
                      </a:pPr>
                      <a:r>
                        <a:rPr lang="de-DE" sz="1500">
                          <a:effectLst/>
                        </a:rPr>
                        <a:t>     </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294824716"/>
                  </a:ext>
                </a:extLst>
              </a:tr>
              <a:tr h="0">
                <a:tc vMerge="1">
                  <a:txBody>
                    <a:bodyPr/>
                    <a:lstStyle/>
                    <a:p>
                      <a:endParaRPr lang="de-DE"/>
                    </a:p>
                  </a:txBody>
                  <a:tcPr/>
                </a:tc>
                <a:tc vMerge="1">
                  <a:txBody>
                    <a:bodyPr/>
                    <a:lstStyle/>
                    <a:p>
                      <a:endParaRPr lang="de-DE"/>
                    </a:p>
                  </a:txBody>
                  <a:tcPr/>
                </a:tc>
                <a:tc>
                  <a:txBody>
                    <a:bodyPr/>
                    <a:lstStyle/>
                    <a:p>
                      <a:pPr algn="r">
                        <a:spcAft>
                          <a:spcPct val="0"/>
                        </a:spcAft>
                      </a:pPr>
                      <a:r>
                        <a:rPr lang="de-DE" sz="1500">
                          <a:effectLst/>
                        </a:rPr>
                        <a:t>Fr, 21. Feb 14 19:54</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740282149"/>
                  </a:ext>
                </a:extLst>
              </a:tr>
              <a:tr h="0">
                <a:tc gridSpan="3">
                  <a:txBody>
                    <a:bodyPr/>
                    <a:lstStyle/>
                    <a:p>
                      <a:pPr>
                        <a:spcAft>
                          <a:spcPts val="1500"/>
                        </a:spcAft>
                      </a:pPr>
                      <a:r>
                        <a:rPr lang="en-US" sz="1500">
                          <a:effectLst/>
                        </a:rPr>
                        <a:t>For sale in Hamm 1.2 </a:t>
                      </a:r>
                      <a:r>
                        <a:rPr lang="en-US" sz="1500" err="1">
                          <a:effectLst/>
                          <a:highlight>
                            <a:srgbClr val="FFFF00"/>
                          </a:highlight>
                        </a:rPr>
                        <a:t>Bitis parviocula </a:t>
                      </a:r>
                      <a:r>
                        <a:rPr lang="en-US" sz="1500">
                          <a:effectLst/>
                        </a:rPr>
                        <a:t>2012-13 1.1 </a:t>
                      </a:r>
                      <a:r>
                        <a:rPr lang="en-US" sz="1500" err="1">
                          <a:effectLst/>
                          <a:highlight>
                            <a:srgbClr val="FFFF00"/>
                          </a:highlight>
                        </a:rPr>
                        <a:t>Bitis cornuta </a:t>
                      </a:r>
                      <a:r>
                        <a:rPr lang="en-US" sz="1500">
                          <a:effectLst/>
                        </a:rPr>
                        <a:t>- Springbok - 2013 1.1 Boiga dendrophila 12.2013 1.0 Crotalus triseriatus armstrongi 12.2012 1.1 Naja nivea - yellow 2013 more info on www.reptiles-nest.com</a:t>
                      </a:r>
                      <a:endParaRPr lang="de-DE" sz="1200">
                        <a:effectLst/>
                      </a:endParaRPr>
                    </a:p>
                    <a:p>
                      <a:pPr algn="r">
                        <a:spcAft>
                          <a:spcPct val="0"/>
                        </a:spcAft>
                      </a:pPr>
                      <a:r>
                        <a:rPr lang="de-DE" sz="1500">
                          <a:effectLst/>
                        </a:rPr>
                        <a:t>ungeprüfter User </a:t>
                      </a:r>
                      <a:endParaRPr lang="de-DE" sz="12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2716171470"/>
                  </a:ext>
                </a:extLst>
              </a:tr>
            </a:tbl>
          </a:graphicData>
        </a:graphic>
      </p:graphicFrame>
      <p:pic>
        <p:nvPicPr>
          <p:cNvPr id="1029" name="Bild 231">
            <a:extLst>
              <a:ext uri="{FF2B5EF4-FFF2-40B4-BE49-F238E27FC236}">
                <a16:creationId xmlns:a16="http://schemas.microsoft.com/office/drawing/2014/main" id="{5457A3C9-268F-7740-912F-747A1EC7784D}"/>
              </a:ext>
            </a:extLst>
          </p:cNvPr>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4559912" y="3558993"/>
            <a:ext cx="444500" cy="2794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5348127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6" name="Inhaltsplatzhalter 5"/>
          <p:cNvGraphicFramePr>
            <a:graphicFrameLocks noGrp="1"/>
          </p:cNvGraphicFramePr>
          <p:nvPr>
            <p:ph idx="1"/>
          </p:nvPr>
        </p:nvGraphicFramePr>
        <p:xfrm>
          <a:off x="1697494" y="1600201"/>
          <a:ext cx="8716337" cy="4525963"/>
        </p:xfrm>
        <a:graphic>
          <a:graphicData uri="http://schemas.openxmlformats.org/drawingml/2006/diagram">
            <dgm:relIds xmlns:dgm="http://schemas.openxmlformats.org/drawingml/2006/diagram" r:dm="rId4" r:lo="rId5" r:qs="rId6" r:cs="rId7"/>
          </a:graphicData>
        </a:graphic>
      </p:graphicFrame>
      <p:sp>
        <p:nvSpPr>
          <p:cNvPr id="2" name="Titel 1"/>
          <p:cNvSpPr>
            <a:spLocks noGrp="1"/>
          </p:cNvSpPr>
          <p:nvPr>
            <p:ph type="title"/>
          </p:nvPr>
        </p:nvSpPr>
        <p:spPr>
          <a:xfrm>
            <a:off x="1891040" y="1086753"/>
            <a:ext cx="8229600" cy="644659"/>
          </a:xfrm>
        </p:spPr>
        <p:txBody>
          <a:bodyPr>
            <a:normAutofit/>
          </a:bodyPr>
          <a:lstStyle/>
          <a:p>
            <a:r>
              <a:rPr lang="en-GB" sz="1800" b="1" i="1">
                <a:solidFill>
                  <a:schemeClr val="accent2">
                    <a:lumMod val="60000"/>
                    <a:lumOff val="40000"/>
                  </a:schemeClr>
                </a:solidFill>
              </a:rPr>
              <a:t>Influential components that direct international trade in wildlife</a:t>
            </a:r>
          </a:p>
        </p:txBody>
      </p:sp>
      <p:pic>
        <p:nvPicPr>
          <p:cNvPr id="8" name="Bild 7" descr="Dyscophus antongilii_pet store Japan_Auliya.jpg"/>
          <p:cNvPicPr>
            <a:picLocks noChangeAspect="1"/>
          </p:cNvPicPr>
          <p:nvPr/>
        </p:nvPicPr>
        <p:blipFill>
          <a:blip r:embed="rId8">
            <a:extLst>
              <a:ext uri="{BEBA8EAE-BF5A-486C-A8C5-ECC9F3942E4B}">
                <a14:imgProps xmlns:a14="http://schemas.microsoft.com/office/drawing/2010/main">
                  <a14:imgLayer r:embed="rId9">
                    <a14:imgEffect>
                      <a14:backgroundRemoval t="3114" b="97347" l="1742" r="93844"/>
                    </a14:imgEffect>
                  </a14:imgLayer>
                </a14:imgProps>
              </a:ext>
              <a:ext uri="{28A0092B-C50C-407E-A947-70E740481C1C}">
                <a14:useLocalDpi xmlns:a14="http://schemas.microsoft.com/office/drawing/2010/main"/>
              </a:ext>
            </a:extLst>
          </a:blip>
          <a:stretch>
            <a:fillRect/>
          </a:stretch>
        </p:blipFill>
        <p:spPr>
          <a:xfrm>
            <a:off x="5618193" y="3358736"/>
            <a:ext cx="985709" cy="992353"/>
          </a:xfrm>
          <a:prstGeom prst="rect">
            <a:avLst/>
          </a:prstGeom>
        </p:spPr>
      </p:pic>
      <p:sp>
        <p:nvSpPr>
          <p:cNvPr id="10" name="Textfeld 9"/>
          <p:cNvSpPr txBox="1"/>
          <p:nvPr/>
        </p:nvSpPr>
        <p:spPr>
          <a:xfrm>
            <a:off x="3016048" y="2015172"/>
            <a:ext cx="1443464" cy="646331"/>
          </a:xfrm>
          <a:prstGeom prst="rect">
            <a:avLst/>
          </a:prstGeom>
          <a:solidFill>
            <a:schemeClr val="bg2">
              <a:lumMod val="60000"/>
              <a:lumOff val="40000"/>
            </a:schemeClr>
          </a:solidFill>
          <a:ln w="22225">
            <a:solidFill>
              <a:schemeClr val="tx1"/>
            </a:solidFill>
          </a:ln>
        </p:spPr>
        <p:txBody>
          <a:bodyPr wrap="square" rtlCol="0">
            <a:spAutoFit/>
          </a:bodyPr>
          <a:lstStyle/>
          <a:p>
            <a:pPr algn="ctr"/>
            <a:r>
              <a:rPr lang="en-GB"/>
              <a:t>Science [%]</a:t>
            </a:r>
          </a:p>
        </p:txBody>
      </p:sp>
      <p:sp>
        <p:nvSpPr>
          <p:cNvPr id="11" name="Textfeld 10"/>
          <p:cNvSpPr txBox="1"/>
          <p:nvPr/>
        </p:nvSpPr>
        <p:spPr>
          <a:xfrm>
            <a:off x="7676374" y="5319460"/>
            <a:ext cx="1342567" cy="646331"/>
          </a:xfrm>
          <a:prstGeom prst="rect">
            <a:avLst/>
          </a:prstGeom>
          <a:solidFill>
            <a:schemeClr val="bg2">
              <a:lumMod val="60000"/>
              <a:lumOff val="40000"/>
            </a:schemeClr>
          </a:solidFill>
          <a:ln w="22225">
            <a:solidFill>
              <a:schemeClr val="tx1"/>
            </a:solidFill>
          </a:ln>
        </p:spPr>
        <p:txBody>
          <a:bodyPr wrap="square" rtlCol="0">
            <a:spAutoFit/>
          </a:bodyPr>
          <a:lstStyle/>
          <a:p>
            <a:pPr algn="ctr"/>
            <a:r>
              <a:rPr lang="en-GB"/>
              <a:t>Science [%]</a:t>
            </a:r>
          </a:p>
        </p:txBody>
      </p:sp>
      <p:sp>
        <p:nvSpPr>
          <p:cNvPr id="12" name="Pfeil nach links und oben 11"/>
          <p:cNvSpPr/>
          <p:nvPr/>
        </p:nvSpPr>
        <p:spPr>
          <a:xfrm>
            <a:off x="6603901" y="4455184"/>
            <a:ext cx="1145060" cy="919788"/>
          </a:xfrm>
          <a:prstGeom prst="leftUpArrow">
            <a:avLst>
              <a:gd name="adj1" fmla="val 10563"/>
              <a:gd name="adj2" fmla="val 12551"/>
              <a:gd name="adj3" fmla="val 25000"/>
            </a:avLst>
          </a:prstGeom>
          <a:solidFill>
            <a:schemeClr val="bg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Pfeil nach links und oben 12"/>
          <p:cNvSpPr/>
          <p:nvPr/>
        </p:nvSpPr>
        <p:spPr>
          <a:xfrm rot="10800000">
            <a:off x="4375963" y="2331418"/>
            <a:ext cx="1145060" cy="919788"/>
          </a:xfrm>
          <a:prstGeom prst="leftUpArrow">
            <a:avLst>
              <a:gd name="adj1" fmla="val 10563"/>
              <a:gd name="adj2" fmla="val 12551"/>
              <a:gd name="adj3" fmla="val 25000"/>
            </a:avLst>
          </a:prstGeom>
          <a:solidFill>
            <a:schemeClr val="bg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Textfeld 13"/>
          <p:cNvSpPr txBox="1"/>
          <p:nvPr/>
        </p:nvSpPr>
        <p:spPr>
          <a:xfrm>
            <a:off x="7686501" y="1945772"/>
            <a:ext cx="1443464" cy="646331"/>
          </a:xfrm>
          <a:prstGeom prst="rect">
            <a:avLst/>
          </a:prstGeom>
          <a:solidFill>
            <a:schemeClr val="accent2">
              <a:lumMod val="60000"/>
              <a:lumOff val="40000"/>
            </a:schemeClr>
          </a:solidFill>
          <a:ln w="22225">
            <a:solidFill>
              <a:schemeClr val="tx1"/>
            </a:solidFill>
          </a:ln>
        </p:spPr>
        <p:txBody>
          <a:bodyPr wrap="square" rtlCol="0">
            <a:spAutoFit/>
          </a:bodyPr>
          <a:lstStyle/>
          <a:p>
            <a:pPr algn="ctr"/>
            <a:r>
              <a:rPr lang="en-GB"/>
              <a:t>Economy [%]</a:t>
            </a:r>
          </a:p>
        </p:txBody>
      </p:sp>
      <p:sp>
        <p:nvSpPr>
          <p:cNvPr id="15" name="Textfeld 14"/>
          <p:cNvSpPr txBox="1"/>
          <p:nvPr/>
        </p:nvSpPr>
        <p:spPr>
          <a:xfrm>
            <a:off x="2974127" y="5374980"/>
            <a:ext cx="1443464" cy="646331"/>
          </a:xfrm>
          <a:prstGeom prst="rect">
            <a:avLst/>
          </a:prstGeom>
          <a:solidFill>
            <a:schemeClr val="accent2">
              <a:lumMod val="60000"/>
              <a:lumOff val="40000"/>
            </a:schemeClr>
          </a:solidFill>
          <a:ln w="22225">
            <a:solidFill>
              <a:schemeClr val="tx1"/>
            </a:solidFill>
          </a:ln>
        </p:spPr>
        <p:txBody>
          <a:bodyPr wrap="square" rtlCol="0">
            <a:spAutoFit/>
          </a:bodyPr>
          <a:lstStyle/>
          <a:p>
            <a:pPr algn="ctr"/>
            <a:r>
              <a:rPr lang="en-GB"/>
              <a:t>Economy [%]</a:t>
            </a:r>
          </a:p>
        </p:txBody>
      </p:sp>
      <p:sp>
        <p:nvSpPr>
          <p:cNvPr id="16" name="Pfeil nach links und oben 15"/>
          <p:cNvSpPr/>
          <p:nvPr/>
        </p:nvSpPr>
        <p:spPr>
          <a:xfrm rot="16200000">
            <a:off x="6687980" y="2190226"/>
            <a:ext cx="1032424" cy="1089539"/>
          </a:xfrm>
          <a:prstGeom prst="leftUpArrow">
            <a:avLst>
              <a:gd name="adj1" fmla="val 10563"/>
              <a:gd name="adj2" fmla="val 12551"/>
              <a:gd name="adj3" fmla="val 19623"/>
            </a:avLst>
          </a:prstGeom>
          <a:solidFill>
            <a:schemeClr val="accent2">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Pfeil nach links und oben 16"/>
          <p:cNvSpPr/>
          <p:nvPr/>
        </p:nvSpPr>
        <p:spPr>
          <a:xfrm rot="5400000">
            <a:off x="4381142" y="4411470"/>
            <a:ext cx="1032424" cy="1089539"/>
          </a:xfrm>
          <a:prstGeom prst="leftUpArrow">
            <a:avLst>
              <a:gd name="adj1" fmla="val 10563"/>
              <a:gd name="adj2" fmla="val 12551"/>
              <a:gd name="adj3" fmla="val 19623"/>
            </a:avLst>
          </a:prstGeom>
          <a:solidFill>
            <a:schemeClr val="accent2">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8" name="Textfeld 17"/>
          <p:cNvSpPr txBox="1"/>
          <p:nvPr/>
        </p:nvSpPr>
        <p:spPr>
          <a:xfrm>
            <a:off x="1822558" y="3247108"/>
            <a:ext cx="1443464" cy="1938992"/>
          </a:xfrm>
          <a:prstGeom prst="rect">
            <a:avLst/>
          </a:prstGeom>
          <a:solidFill>
            <a:srgbClr val="FFFF00">
              <a:alpha val="30000"/>
            </a:srgbClr>
          </a:solidFill>
          <a:ln w="22225">
            <a:solidFill>
              <a:schemeClr val="tx1"/>
            </a:solidFill>
            <a:prstDash val="lgDash"/>
          </a:ln>
        </p:spPr>
        <p:txBody>
          <a:bodyPr wrap="square" rtlCol="0">
            <a:spAutoFit/>
          </a:bodyPr>
          <a:lstStyle/>
          <a:p>
            <a:pPr marL="171450" indent="-171450">
              <a:buClr>
                <a:srgbClr val="FF0000"/>
              </a:buClr>
              <a:buFont typeface="Arial"/>
              <a:buChar char="•"/>
            </a:pPr>
            <a:r>
              <a:rPr lang="en-GB" sz="1200"/>
              <a:t>Rarity</a:t>
            </a:r>
          </a:p>
          <a:p>
            <a:pPr marL="171450" indent="-171450">
              <a:buClr>
                <a:srgbClr val="FF0000"/>
              </a:buClr>
              <a:buFont typeface="Arial"/>
              <a:buChar char="•"/>
            </a:pPr>
            <a:r>
              <a:rPr lang="en-GB" sz="1200"/>
              <a:t>Conservation status</a:t>
            </a:r>
          </a:p>
          <a:p>
            <a:pPr marL="171450" indent="-171450">
              <a:buClr>
                <a:srgbClr val="FF0000"/>
              </a:buClr>
              <a:buFont typeface="Arial"/>
              <a:buChar char="•"/>
            </a:pPr>
            <a:r>
              <a:rPr lang="en-GB" sz="1200"/>
              <a:t>CITES listing</a:t>
            </a:r>
          </a:p>
          <a:p>
            <a:pPr marL="171450" indent="-171450">
              <a:buClr>
                <a:srgbClr val="FF0000"/>
              </a:buClr>
              <a:buFont typeface="Arial"/>
              <a:buChar char="•"/>
            </a:pPr>
            <a:r>
              <a:rPr lang="en-GB" sz="1200"/>
              <a:t>Distribution</a:t>
            </a:r>
          </a:p>
          <a:p>
            <a:pPr marL="171450" indent="-171450">
              <a:buClr>
                <a:srgbClr val="FF0000"/>
              </a:buClr>
              <a:buFont typeface="Arial"/>
              <a:buChar char="•"/>
            </a:pPr>
            <a:r>
              <a:rPr lang="en-GB" sz="1200"/>
              <a:t>Colour pattern, specific morphology</a:t>
            </a:r>
          </a:p>
          <a:p>
            <a:pPr marL="171450" indent="-171450">
              <a:buClr>
                <a:srgbClr val="FF0000"/>
              </a:buClr>
              <a:buFont typeface="Arial"/>
              <a:buChar char="•"/>
            </a:pPr>
            <a:r>
              <a:rPr lang="en-GB" sz="1200"/>
              <a:t>Value</a:t>
            </a:r>
          </a:p>
        </p:txBody>
      </p:sp>
      <p:sp>
        <p:nvSpPr>
          <p:cNvPr id="19" name="Textfeld 18"/>
          <p:cNvSpPr txBox="1"/>
          <p:nvPr/>
        </p:nvSpPr>
        <p:spPr>
          <a:xfrm>
            <a:off x="8904019" y="3256585"/>
            <a:ext cx="1443464" cy="1938992"/>
          </a:xfrm>
          <a:prstGeom prst="rect">
            <a:avLst/>
          </a:prstGeom>
          <a:solidFill>
            <a:srgbClr val="FFFF00">
              <a:alpha val="30000"/>
            </a:srgbClr>
          </a:solidFill>
          <a:ln w="22225">
            <a:solidFill>
              <a:schemeClr val="tx1"/>
            </a:solidFill>
            <a:prstDash val="lgDash"/>
          </a:ln>
        </p:spPr>
        <p:txBody>
          <a:bodyPr wrap="square" rtlCol="0">
            <a:spAutoFit/>
          </a:bodyPr>
          <a:lstStyle/>
          <a:p>
            <a:pPr marL="171450" indent="-171450">
              <a:buClr>
                <a:srgbClr val="FF0000"/>
              </a:buClr>
              <a:buFont typeface="Arial"/>
              <a:buChar char="•"/>
            </a:pPr>
            <a:r>
              <a:rPr lang="en-GB" sz="1200"/>
              <a:t>Rarity</a:t>
            </a:r>
          </a:p>
          <a:p>
            <a:pPr marL="171450" indent="-171450">
              <a:buClr>
                <a:srgbClr val="FF0000"/>
              </a:buClr>
              <a:buFont typeface="Arial"/>
              <a:buChar char="•"/>
            </a:pPr>
            <a:r>
              <a:rPr lang="en-GB" sz="1200"/>
              <a:t>Conservation status</a:t>
            </a:r>
          </a:p>
          <a:p>
            <a:pPr marL="171450" indent="-171450">
              <a:buClr>
                <a:srgbClr val="FF0000"/>
              </a:buClr>
              <a:buFont typeface="Arial"/>
              <a:buChar char="•"/>
            </a:pPr>
            <a:r>
              <a:rPr lang="en-GB" sz="1200"/>
              <a:t>CITES listing</a:t>
            </a:r>
          </a:p>
          <a:p>
            <a:pPr marL="171450" indent="-171450">
              <a:buClr>
                <a:srgbClr val="FF0000"/>
              </a:buClr>
              <a:buFont typeface="Arial"/>
              <a:buChar char="•"/>
            </a:pPr>
            <a:r>
              <a:rPr lang="en-GB" sz="1200"/>
              <a:t>Distribution</a:t>
            </a:r>
          </a:p>
          <a:p>
            <a:pPr marL="171450" indent="-171450">
              <a:buClr>
                <a:srgbClr val="FF0000"/>
              </a:buClr>
              <a:buFont typeface="Arial"/>
              <a:buChar char="•"/>
            </a:pPr>
            <a:r>
              <a:rPr lang="en-GB" sz="1200"/>
              <a:t>Colour pattern, specific morphology</a:t>
            </a:r>
          </a:p>
          <a:p>
            <a:pPr marL="171450" indent="-171450">
              <a:buClr>
                <a:srgbClr val="FF0000"/>
              </a:buClr>
              <a:buFont typeface="Arial"/>
              <a:buChar char="•"/>
            </a:pPr>
            <a:r>
              <a:rPr lang="en-GB" sz="1200"/>
              <a:t>Value</a:t>
            </a:r>
          </a:p>
        </p:txBody>
      </p:sp>
      <p:sp>
        <p:nvSpPr>
          <p:cNvPr id="24" name="Rechteck 23"/>
          <p:cNvSpPr/>
          <p:nvPr/>
        </p:nvSpPr>
        <p:spPr>
          <a:xfrm>
            <a:off x="1981201" y="6378212"/>
            <a:ext cx="8139439" cy="379092"/>
          </a:xfrm>
          <a:prstGeom prst="rect">
            <a:avLst/>
          </a:prstGeom>
          <a:solidFill>
            <a:schemeClr val="tx1">
              <a:lumMod val="65000"/>
              <a:lumOff val="35000"/>
              <a:alpha val="62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a:t>Illegal  trade</a:t>
            </a:r>
          </a:p>
        </p:txBody>
      </p:sp>
      <p:sp>
        <p:nvSpPr>
          <p:cNvPr id="30" name="Pfeil nach unten 29"/>
          <p:cNvSpPr/>
          <p:nvPr/>
        </p:nvSpPr>
        <p:spPr>
          <a:xfrm>
            <a:off x="9428738" y="5195577"/>
            <a:ext cx="180084" cy="1182635"/>
          </a:xfrm>
          <a:prstGeom prst="downArrow">
            <a:avLst/>
          </a:prstGeom>
          <a:solidFill>
            <a:srgbClr val="FF0000">
              <a:alpha val="6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1" name="Pfeil nach unten 30"/>
          <p:cNvSpPr/>
          <p:nvPr/>
        </p:nvSpPr>
        <p:spPr>
          <a:xfrm>
            <a:off x="2395985" y="5195577"/>
            <a:ext cx="182115" cy="1182635"/>
          </a:xfrm>
          <a:prstGeom prst="downArrow">
            <a:avLst/>
          </a:prstGeom>
          <a:solidFill>
            <a:srgbClr val="FF0000">
              <a:alpha val="6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Titel 1">
            <a:extLst>
              <a:ext uri="{FF2B5EF4-FFF2-40B4-BE49-F238E27FC236}">
                <a16:creationId xmlns:a16="http://schemas.microsoft.com/office/drawing/2014/main" id="{53344AC9-CD9A-1E4D-8406-9550B0F3C58F}"/>
              </a:ext>
            </a:extLst>
          </p:cNvPr>
          <p:cNvSpPr txBox="1"/>
          <p:nvPr/>
        </p:nvSpPr>
        <p:spPr>
          <a:xfrm>
            <a:off x="407386" y="346756"/>
            <a:ext cx="9404723" cy="52569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de-DE" sz="2000" b="1"/>
              <a:t>(5) Scientific uncertainties prevail in legally traded species</a:t>
            </a:r>
            <a:br>
              <a:rPr lang="de-DE"/>
            </a:br>
          </a:p>
        </p:txBody>
      </p:sp>
    </p:spTree>
    <p:extLst>
      <p:ext uri="{BB962C8B-B14F-4D97-AF65-F5344CB8AC3E}">
        <p14:creationId xmlns:p14="http://schemas.microsoft.com/office/powerpoint/2010/main" val="13907867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Titel 7"/>
          <p:cNvSpPr>
            <a:spLocks noGrp="1"/>
          </p:cNvSpPr>
          <p:nvPr>
            <p:ph type="title"/>
          </p:nvPr>
        </p:nvSpPr>
        <p:spPr>
          <a:xfrm>
            <a:off x="1500875" y="533349"/>
            <a:ext cx="8928992" cy="417579"/>
          </a:xfrm>
        </p:spPr>
        <p:txBody>
          <a:bodyPr>
            <a:normAutofit/>
          </a:bodyPr>
          <a:lstStyle/>
          <a:p>
            <a:pPr algn="ctr"/>
            <a:r>
              <a:rPr lang="de-DE" sz="2000" err="1"/>
              <a:t>Evaluating extinction risk of </a:t>
            </a:r>
            <a:r>
              <a:rPr lang="de-DE" sz="2000" i="1" err="1"/>
              <a:t>Varanus macraei </a:t>
            </a:r>
            <a:endParaRPr lang="en-GB" sz="2000" i="1"/>
          </a:p>
        </p:txBody>
      </p:sp>
      <p:pic>
        <p:nvPicPr>
          <p:cNvPr id="4099" name="Picture 3" descr="C:\Users\auliya\AppData\Local\Temp\07-106c_Indonesia_elev_colour.png"/>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872708" y="1680967"/>
            <a:ext cx="8904703" cy="4226105"/>
          </a:xfrm>
          <a:prstGeom prst="rect">
            <a:avLst/>
          </a:prstGeom>
          <a:noFill/>
          <a:extLst>
            <a:ext uri="{909E8E84-426E-40dd-AFC4-6F175D3DCCD1}">
              <a14:hiddenFill xmlns:a14="http://schemas.microsoft.com/office/drawing/2010/main" xmlns="">
                <a:solidFill>
                  <a:srgbClr val="FFFFFF"/>
                </a:solidFill>
              </a14:hiddenFill>
            </a:ext>
          </a:extLst>
        </p:spPr>
      </p:pic>
      <p:sp>
        <p:nvSpPr>
          <p:cNvPr id="9" name="Textfeld 8"/>
          <p:cNvSpPr txBox="1"/>
          <p:nvPr/>
        </p:nvSpPr>
        <p:spPr>
          <a:xfrm>
            <a:off x="1872708" y="5968499"/>
            <a:ext cx="7200800" cy="138499"/>
          </a:xfrm>
          <a:prstGeom prst="rect">
            <a:avLst/>
          </a:prstGeom>
          <a:noFill/>
        </p:spPr>
        <p:txBody>
          <a:bodyPr wrap="square" lIns="0" tIns="0" rIns="0" bIns="0" rtlCol="0">
            <a:spAutoFit/>
          </a:bodyPr>
          <a:lstStyle/>
          <a:p>
            <a:r>
              <a:rPr lang="de-DE" sz="900"/>
              <a:t>Source: http://t1.gstatic.com/images?q=tbn:ANd9GcS9RcOAvBYd_vK1FaCSpdebmCFwF4_UexXjVpPk6lQmjkqBh5nOkzUr2g</a:t>
            </a:r>
            <a:endParaRPr lang="en-GB" sz="900" err="1"/>
          </a:p>
        </p:txBody>
      </p:sp>
      <p:sp>
        <p:nvSpPr>
          <p:cNvPr id="41" name="Textfeld 40"/>
          <p:cNvSpPr txBox="1"/>
          <p:nvPr/>
        </p:nvSpPr>
        <p:spPr>
          <a:xfrm>
            <a:off x="8112226" y="3101607"/>
            <a:ext cx="401515" cy="76944"/>
          </a:xfrm>
          <a:prstGeom prst="rect">
            <a:avLst/>
          </a:prstGeom>
          <a:noFill/>
        </p:spPr>
        <p:txBody>
          <a:bodyPr wrap="square" lIns="0" tIns="0" rIns="0" bIns="0" rtlCol="0">
            <a:spAutoFit/>
          </a:bodyPr>
          <a:lstStyle/>
          <a:p>
            <a:r>
              <a:rPr lang="de-DE" sz="500" i="1"/>
              <a:t>V. macraei</a:t>
            </a:r>
            <a:endParaRPr lang="en-GB" sz="500" i="1" err="1"/>
          </a:p>
        </p:txBody>
      </p:sp>
      <p:sp>
        <p:nvSpPr>
          <p:cNvPr id="44" name="Textfeld 43"/>
          <p:cNvSpPr txBox="1"/>
          <p:nvPr/>
        </p:nvSpPr>
        <p:spPr>
          <a:xfrm>
            <a:off x="7566510" y="1695355"/>
            <a:ext cx="576064" cy="76944"/>
          </a:xfrm>
          <a:prstGeom prst="rect">
            <a:avLst/>
          </a:prstGeom>
          <a:noFill/>
        </p:spPr>
        <p:txBody>
          <a:bodyPr wrap="square" lIns="0" tIns="0" rIns="0" bIns="0" rtlCol="0">
            <a:spAutoFit/>
          </a:bodyPr>
          <a:lstStyle/>
          <a:p>
            <a:r>
              <a:rPr lang="de-DE" sz="500" i="1"/>
              <a:t>V. lirungensis</a:t>
            </a:r>
            <a:endParaRPr lang="en-GB" sz="500" i="1" err="1"/>
          </a:p>
        </p:txBody>
      </p:sp>
      <p:cxnSp>
        <p:nvCxnSpPr>
          <p:cNvPr id="3" name="Gerade Verbindung mit Pfeil 2">
            <a:extLst>
              <a:ext uri="{FF2B5EF4-FFF2-40B4-BE49-F238E27FC236}">
                <a16:creationId xmlns:a16="http://schemas.microsoft.com/office/drawing/2014/main" id="{FC6BE176-46D4-D440-A63C-9B5140ECBA29}"/>
              </a:ext>
            </a:extLst>
          </p:cNvPr>
          <p:cNvCxnSpPr/>
          <p:nvPr/>
        </p:nvCxnSpPr>
        <p:spPr>
          <a:xfrm>
            <a:off x="8358475" y="3369165"/>
            <a:ext cx="266459" cy="8252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1" name="Grafik 1">
            <a:extLst>
              <a:ext uri="{FF2B5EF4-FFF2-40B4-BE49-F238E27FC236}">
                <a16:creationId xmlns:a16="http://schemas.microsoft.com/office/drawing/2014/main" id="{91C8F045-AC8B-5B43-B459-3E1BCDC6841F}"/>
              </a:ext>
            </a:extLst>
          </p:cNvPr>
          <p:cNvPicPr>
            <a:picLocks noChangeAspect="1"/>
          </p:cNvPicPr>
          <p:nvPr/>
        </p:nvPicPr>
        <p:blipFill>
          <a:blip r:embed="rId4">
            <a:extLst>
              <a:ext uri="{BEBA8EAE-BF5A-486C-A8C5-ECC9F3942E4B}">
                <a14:imgProps xmlns:a14="http://schemas.microsoft.com/office/drawing/2010/main">
                  <a14:imgLayer r:embed="rId5">
                    <a14:imgEffect>
                      <a14:saturation sat="213000"/>
                    </a14:imgEffect>
                    <a14:imgEffect>
                      <a14:brightnessContrast bright="-13000"/>
                    </a14:imgEffect>
                  </a14:imgLayer>
                </a14:imgProps>
              </a:ext>
              <a:ext uri="{28A0092B-C50C-407E-A947-70E740481C1C}">
                <a14:useLocalDpi xmlns:a14="http://schemas.microsoft.com/office/drawing/2010/main"/>
              </a:ext>
            </a:extLst>
          </a:blip>
          <a:srcRect r="10664" b="6600"/>
          <a:stretch>
            <a:fillRect/>
          </a:stretch>
        </p:blipFill>
        <p:spPr>
          <a:xfrm>
            <a:off x="-229594" y="3163512"/>
            <a:ext cx="2684983" cy="3766208"/>
          </a:xfrm>
          <a:prstGeom prst="rect">
            <a:avLst/>
          </a:prstGeom>
        </p:spPr>
      </p:pic>
    </p:spTree>
    <p:extLst>
      <p:ext uri="{BB962C8B-B14F-4D97-AF65-F5344CB8AC3E}">
        <p14:creationId xmlns:p14="http://schemas.microsoft.com/office/powerpoint/2010/main" val="7375082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p:cNvSpPr>
            <a:spLocks noGrp="1"/>
          </p:cNvSpPr>
          <p:nvPr>
            <p:ph type="title"/>
          </p:nvPr>
        </p:nvSpPr>
        <p:spPr>
          <a:xfrm>
            <a:off x="5516933" y="265478"/>
            <a:ext cx="5266062" cy="672075"/>
          </a:xfrm>
        </p:spPr>
        <p:txBody>
          <a:bodyPr/>
          <a:lstStyle/>
          <a:p>
            <a:r>
              <a:rPr lang="de-DE" sz="2000">
                <a:solidFill>
                  <a:schemeClr val="tx1"/>
                </a:solidFill>
              </a:rPr>
              <a:t>Live trade in </a:t>
            </a:r>
            <a:r>
              <a:rPr lang="de-DE" sz="2000" i="1">
                <a:solidFill>
                  <a:schemeClr val="tx1"/>
                </a:solidFill>
              </a:rPr>
              <a:t>Varanus macraei</a:t>
            </a:r>
            <a:endParaRPr lang="en-GB" sz="2000" i="1">
              <a:solidFill>
                <a:schemeClr val="tx1"/>
              </a:solidFill>
            </a:endParaRPr>
          </a:p>
        </p:txBody>
      </p:sp>
      <p:pic>
        <p:nvPicPr>
          <p:cNvPr id="3" name="Grafik 2"/>
          <p:cNvPicPr>
            <a:picLocks noChangeAspect="1"/>
          </p:cNvPicPr>
          <p:nvPr/>
        </p:nvPicPr>
        <p:blipFill>
          <a:blip r:embed="rId3">
            <a:alphaModFix amt="77000"/>
            <a:extLst>
              <a:ext uri="{28A0092B-C50C-407E-A947-70E740481C1C}">
                <a14:useLocalDpi xmlns:a14="http://schemas.microsoft.com/office/drawing/2010/main"/>
              </a:ext>
            </a:extLst>
          </a:blip>
          <a:stretch>
            <a:fillRect/>
          </a:stretch>
        </p:blipFill>
        <p:spPr>
          <a:xfrm>
            <a:off x="0" y="1019907"/>
            <a:ext cx="3640015" cy="4208335"/>
          </a:xfrm>
          <a:prstGeom prst="rect">
            <a:avLst/>
          </a:prstGeom>
          <a:ln>
            <a:solidFill>
              <a:schemeClr val="accent1"/>
            </a:solidFill>
          </a:ln>
        </p:spPr>
      </p:pic>
      <p:sp>
        <p:nvSpPr>
          <p:cNvPr id="11" name="Textfeld 10"/>
          <p:cNvSpPr txBox="1"/>
          <p:nvPr/>
        </p:nvSpPr>
        <p:spPr>
          <a:xfrm>
            <a:off x="77838" y="5272202"/>
            <a:ext cx="2779661" cy="153888"/>
          </a:xfrm>
          <a:prstGeom prst="rect">
            <a:avLst/>
          </a:prstGeom>
          <a:noFill/>
        </p:spPr>
        <p:txBody>
          <a:bodyPr wrap="square" lIns="0" tIns="0" rIns="0" bIns="0" rtlCol="0">
            <a:spAutoFit/>
          </a:bodyPr>
          <a:lstStyle/>
          <a:p>
            <a:r>
              <a:rPr lang="en-GB" sz="1000"/>
              <a:t>Adult </a:t>
            </a:r>
            <a:r>
              <a:rPr lang="en-GB" sz="1000" i="1"/>
              <a:t>V. macraei</a:t>
            </a:r>
            <a:r>
              <a:rPr lang="en-GB" sz="1000"/>
              <a:t>, Hamm, March 2006</a:t>
            </a:r>
          </a:p>
        </p:txBody>
      </p:sp>
      <p:graphicFrame>
        <p:nvGraphicFramePr>
          <p:cNvPr id="6" name="Diagramm 5">
            <a:extLst>
              <a:ext uri="{FF2B5EF4-FFF2-40B4-BE49-F238E27FC236}">
                <a16:creationId xmlns:a16="http://schemas.microsoft.com/office/drawing/2014/main" id="{7D5B153E-DFBA-8149-B837-9F0A75D2A5A2}"/>
              </a:ext>
            </a:extLst>
          </p:cNvPr>
          <p:cNvGraphicFramePr/>
          <p:nvPr>
            <p:extLst>
              <p:ext uri="{D42A27DB-BD31-4B8C-83A1-F6EECF244321}">
                <p14:modId xmlns:p14="http://schemas.microsoft.com/office/powerpoint/2010/main" val="2392509648"/>
              </p:ext>
            </p:extLst>
          </p:nvPr>
        </p:nvGraphicFramePr>
        <p:xfrm>
          <a:off x="4253132" y="1087462"/>
          <a:ext cx="6420729" cy="4064830"/>
        </p:xfrm>
        <a:graphic>
          <a:graphicData uri="http://schemas.openxmlformats.org/drawingml/2006/chart">
            <c:chart xmlns:c="http://schemas.openxmlformats.org/drawingml/2006/chart" r:id="rId4"/>
          </a:graphicData>
        </a:graphic>
      </p:graphicFrame>
      <p:sp>
        <p:nvSpPr>
          <p:cNvPr id="4" name="Textfeld 3">
            <a:extLst>
              <a:ext uri="{FF2B5EF4-FFF2-40B4-BE49-F238E27FC236}">
                <a16:creationId xmlns:a16="http://schemas.microsoft.com/office/drawing/2014/main" id="{BD2F98AA-361C-9447-85DE-C7B932C10B62}"/>
              </a:ext>
            </a:extLst>
          </p:cNvPr>
          <p:cNvSpPr txBox="1"/>
          <p:nvPr/>
        </p:nvSpPr>
        <p:spPr>
          <a:xfrm>
            <a:off x="4205542" y="5355050"/>
            <a:ext cx="6529863" cy="707886"/>
          </a:xfrm>
          <a:prstGeom prst="rect">
            <a:avLst/>
          </a:prstGeom>
          <a:noFill/>
        </p:spPr>
        <p:txBody>
          <a:bodyPr wrap="square" rtlCol="0">
            <a:spAutoFit/>
          </a:bodyPr>
          <a:lstStyle/>
          <a:p>
            <a:r>
              <a:rPr lang="en-GB" sz="1000"/>
              <a:t>Life exports of </a:t>
            </a:r>
            <a:r>
              <a:rPr lang="en-GB" sz="1000" i="1"/>
              <a:t>Varanus macraei</a:t>
            </a:r>
            <a:r>
              <a:rPr lang="en-GB" sz="1000"/>
              <a:t> reported by Indonesia (red) and imports reported by importing countries (yellow in the period 2003-2018. In 2013, Indonesia did not report any exports until 22 August 2017, where past-due export data for 2013 (209 live specimens) was documented. Source: https://trade.cites.org – accessed 27 June 2017-4 Sept. 2019].</a:t>
            </a:r>
            <a:endParaRPr lang="de-DE" sz="1000"/>
          </a:p>
        </p:txBody>
      </p:sp>
      <p:cxnSp>
        <p:nvCxnSpPr>
          <p:cNvPr id="10" name="Gerade Verbindung mit Pfeil 9">
            <a:extLst>
              <a:ext uri="{FF2B5EF4-FFF2-40B4-BE49-F238E27FC236}">
                <a16:creationId xmlns:a16="http://schemas.microsoft.com/office/drawing/2014/main" id="{0EF96C4D-E4AD-D04E-9616-435143B1A754}"/>
              </a:ext>
            </a:extLst>
          </p:cNvPr>
          <p:cNvCxnSpPr/>
          <p:nvPr/>
        </p:nvCxnSpPr>
        <p:spPr>
          <a:xfrm flipV="1">
            <a:off x="8367713" y="3962400"/>
            <a:ext cx="109537" cy="33813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678777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0CDFCFB3-45A8-454C-80C6-E0697306F60D}"/>
              </a:ext>
            </a:extLst>
          </p:cNvPr>
          <p:cNvSpPr>
            <a:spLocks noGrp="1"/>
          </p:cNvSpPr>
          <p:nvPr>
            <p:ph type="title"/>
          </p:nvPr>
        </p:nvSpPr>
        <p:spPr>
          <a:xfrm>
            <a:off x="646111" y="452718"/>
            <a:ext cx="9404723" cy="635418"/>
          </a:xfrm>
        </p:spPr>
        <p:txBody>
          <a:bodyPr/>
          <a:lstStyle/>
          <a:p>
            <a:r>
              <a:rPr lang="de-DE" sz="2000"/>
              <a:t>Legal trade of </a:t>
            </a:r>
            <a:r>
              <a:rPr lang="de-DE" sz="2000" i="1" err="1"/>
              <a:t>Varanus macraei </a:t>
            </a:r>
            <a:r>
              <a:rPr lang="de-DE" sz="2000" err="1"/>
              <a:t>is permitted (CITES App. II) despite the fact that there is no data on  ...</a:t>
            </a:r>
          </a:p>
        </p:txBody>
      </p:sp>
      <p:sp>
        <p:nvSpPr>
          <p:cNvPr id="3" name="Inhaltsplatzhalter 2">
            <a:extLst>
              <a:ext uri="{FF2B5EF4-FFF2-40B4-BE49-F238E27FC236}">
                <a16:creationId xmlns:a16="http://schemas.microsoft.com/office/drawing/2014/main" id="{864CCFCF-6E95-9F4F-BDC4-F9D9A54C4E53}"/>
              </a:ext>
            </a:extLst>
          </p:cNvPr>
          <p:cNvSpPr>
            <a:spLocks noGrp="1"/>
          </p:cNvSpPr>
          <p:nvPr>
            <p:ph idx="1"/>
          </p:nvPr>
        </p:nvSpPr>
        <p:spPr>
          <a:xfrm>
            <a:off x="544576" y="1913394"/>
            <a:ext cx="10363200" cy="3031212"/>
          </a:xfrm>
        </p:spPr>
        <p:txBody>
          <a:bodyPr>
            <a:normAutofit fontScale="70000" lnSpcReduction="20000"/>
          </a:bodyPr>
          <a:lstStyle/>
          <a:p>
            <a:r>
              <a:rPr lang="de-DE"/>
              <a:t>... the population status of the species, </a:t>
            </a:r>
          </a:p>
          <a:p>
            <a:r>
              <a:rPr lang="de-DE"/>
              <a:t>... actual annual off-take levels (seizures are reported),  </a:t>
            </a:r>
          </a:p>
          <a:p>
            <a:r>
              <a:rPr lang="de-DE"/>
              <a:t>... a sustainable or unsustainable trade through the making of an NDF</a:t>
            </a:r>
          </a:p>
          <a:p>
            <a:r>
              <a:rPr lang="de-DE"/>
              <a:t>... other threats (e.g., illegal logging) that may detrimentally impact the population </a:t>
            </a:r>
          </a:p>
          <a:p>
            <a:endParaRPr lang="de-DE"/>
          </a:p>
          <a:p>
            <a:pPr marL="0" indent="0">
              <a:buNone/>
            </a:pPr>
            <a:r>
              <a:rPr lang="de-DE" err="1"/>
              <a:t>and that</a:t>
            </a:r>
          </a:p>
          <a:p>
            <a:pPr marL="0" indent="0">
              <a:buNone/>
            </a:pPr>
            <a:r>
              <a:rPr lang="de-DE"/>
              <a:t> </a:t>
            </a:r>
          </a:p>
          <a:p>
            <a:r>
              <a:rPr lang="de-DE"/>
              <a:t>...  the species is not protected in Indonesia</a:t>
            </a:r>
          </a:p>
          <a:p>
            <a:r>
              <a:rPr lang="de-DE"/>
              <a:t>... very irregular and over years late reporting of annual export volumes through MA</a:t>
            </a:r>
          </a:p>
        </p:txBody>
      </p:sp>
      <p:sp>
        <p:nvSpPr>
          <p:cNvPr id="5" name="Textfeld 4">
            <a:extLst>
              <a:ext uri="{FF2B5EF4-FFF2-40B4-BE49-F238E27FC236}">
                <a16:creationId xmlns:a16="http://schemas.microsoft.com/office/drawing/2014/main" id="{70294DE8-22D5-D147-B728-8069949F5ECC}"/>
              </a:ext>
            </a:extLst>
          </p:cNvPr>
          <p:cNvSpPr txBox="1"/>
          <p:nvPr/>
        </p:nvSpPr>
        <p:spPr>
          <a:xfrm>
            <a:off x="646112" y="5401498"/>
            <a:ext cx="5555906" cy="558999"/>
          </a:xfrm>
          <a:prstGeom prst="rect">
            <a:avLst/>
          </a:prstGeom>
          <a:noFill/>
          <a:ln w="25400">
            <a:solidFill>
              <a:srgbClr val="FF0000"/>
            </a:solidFill>
          </a:ln>
        </p:spPr>
        <p:txBody>
          <a:bodyPr wrap="square" rtlCol="0">
            <a:spAutoFit/>
          </a:bodyPr>
          <a:lstStyle/>
          <a:p>
            <a:pPr>
              <a:lnSpc>
                <a:spcPct val="200000"/>
              </a:lnSpc>
            </a:pPr>
            <a:r>
              <a:rPr lang="de-DE" err="1"/>
              <a:t>What does this mean for conservation scientists? </a:t>
            </a:r>
          </a:p>
        </p:txBody>
      </p:sp>
      <p:pic>
        <p:nvPicPr>
          <p:cNvPr id="6" name="Grafik 5" descr="Varanus macraei, adult, at a trader on Java, Indonesia" title="Varanus macraei">
            <a:extLst>
              <a:ext uri="{FF2B5EF4-FFF2-40B4-BE49-F238E27FC236}">
                <a16:creationId xmlns:a16="http://schemas.microsoft.com/office/drawing/2014/main" id="{B289C6E0-4A89-544E-BFA3-0DFCBEE35BA6}"/>
              </a:ext>
            </a:extLst>
          </p:cNvPr>
          <p:cNvPicPr/>
          <p:nvPr/>
        </p:nvPicPr>
        <p:blipFill>
          <a:blip r:embed="rId2">
            <a:extLst>
              <a:ext uri="{BEBA8EAE-BF5A-486C-A8C5-ECC9F3942E4B}">
                <a14:imgProps xmlns:a14="http://schemas.microsoft.com/office/drawing/2010/main">
                  <a14:imgLayer r:embed="rId3">
                    <a14:imgEffect>
                      <a14:backgroundRemoval t="9924" b="98855" l="2108" r="100000">
                        <a14:foregroundMark x1="10118" y1="35878" x2="2445" y2="43893"/>
                        <a14:foregroundMark x1="2445" y1="43893" x2="9191" y2="53308"/>
                        <a14:foregroundMark x1="9191" y1="53308" x2="15936" y2="55344"/>
                        <a14:foregroundMark x1="5649" y1="40585" x2="6155" y2="40585"/>
                        <a14:foregroundMark x1="2277" y1="43257" x2="2108" y2="45802"/>
                        <a14:foregroundMark x1="71669" y1="25954" x2="76476" y2="30789"/>
                        <a14:foregroundMark x1="51939" y1="17303" x2="53626" y2="17176"/>
                        <a14:foregroundMark x1="92833" y1="40840" x2="99916" y2="41094"/>
                        <a14:foregroundMark x1="66442" y1="75064" x2="69646" y2="74427"/>
                        <a14:foregroundMark x1="37521" y1="68830" x2="48567" y2="75191"/>
                        <a14:backgroundMark x1="48820" y1="15776" x2="52698" y2="15394"/>
                        <a14:backgroundMark x1="2361" y1="42112" x2="5649" y2="38295"/>
                      </a14:backgroundRemoval>
                    </a14:imgEffect>
                  </a14:imgLayer>
                </a14:imgProps>
              </a:ext>
              <a:ext uri="{28A0092B-C50C-407E-A947-70E740481C1C}">
                <a14:useLocalDpi xmlns:a14="http://schemas.microsoft.com/office/drawing/2010/main"/>
              </a:ext>
            </a:extLst>
          </a:blip>
          <a:stretch>
            <a:fillRect/>
          </a:stretch>
        </p:blipFill>
        <p:spPr bwMode="auto">
          <a:xfrm>
            <a:off x="8717280" y="2741480"/>
            <a:ext cx="3474720" cy="2451163"/>
          </a:xfrm>
          <a:prstGeom prst="rect">
            <a:avLst/>
          </a:prstGeom>
          <a:noFill/>
          <a:ln>
            <a:noFill/>
          </a:ln>
        </p:spPr>
      </p:pic>
      <p:sp>
        <p:nvSpPr>
          <p:cNvPr id="7" name="Textfeld 6">
            <a:extLst>
              <a:ext uri="{FF2B5EF4-FFF2-40B4-BE49-F238E27FC236}">
                <a16:creationId xmlns:a16="http://schemas.microsoft.com/office/drawing/2014/main" id="{1F4BD0CC-129D-D545-ABEB-03603A0BC866}"/>
              </a:ext>
            </a:extLst>
          </p:cNvPr>
          <p:cNvSpPr txBox="1"/>
          <p:nvPr/>
        </p:nvSpPr>
        <p:spPr>
          <a:xfrm>
            <a:off x="10703221" y="4616605"/>
            <a:ext cx="1888405" cy="215444"/>
          </a:xfrm>
          <a:prstGeom prst="rect">
            <a:avLst/>
          </a:prstGeom>
          <a:noFill/>
        </p:spPr>
        <p:txBody>
          <a:bodyPr wrap="square" rtlCol="0">
            <a:spAutoFit/>
          </a:bodyPr>
          <a:lstStyle/>
          <a:p>
            <a:r>
              <a:rPr lang="de-DE" sz="800"/>
              <a:t>© André Koch</a:t>
            </a:r>
          </a:p>
        </p:txBody>
      </p:sp>
    </p:spTree>
    <p:extLst>
      <p:ext uri="{BB962C8B-B14F-4D97-AF65-F5344CB8AC3E}">
        <p14:creationId xmlns:p14="http://schemas.microsoft.com/office/powerpoint/2010/main" val="78717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Titel 1"/>
          <p:cNvSpPr>
            <a:spLocks noGrp="1"/>
          </p:cNvSpPr>
          <p:nvPr>
            <p:ph type="title"/>
          </p:nvPr>
        </p:nvSpPr>
        <p:spPr>
          <a:xfrm>
            <a:off x="427381" y="152959"/>
            <a:ext cx="9861991" cy="779735"/>
          </a:xfrm>
        </p:spPr>
        <p:txBody>
          <a:bodyPr/>
          <a:lstStyle/>
          <a:p>
            <a:r>
              <a:rPr lang="en-GB" sz="2000">
                <a:latin typeface="Arial"/>
              </a:rPr>
              <a:t>* Based on the huge amount of scientific uncertainties conservation scientists would</a:t>
            </a:r>
            <a:br>
              <a:rPr lang="en-GB" sz="2000">
                <a:latin typeface="Arial"/>
              </a:rPr>
            </a:br>
            <a:r>
              <a:rPr lang="en-GB" sz="2000">
                <a:latin typeface="Arial"/>
              </a:rPr>
              <a:t>need to model the extinction risk of a species</a:t>
            </a:r>
            <a:endParaRPr lang="en-GB" sz="2000">
              <a:solidFill>
                <a:schemeClr val="tx1"/>
              </a:solidFill>
              <a:latin typeface="Arial"/>
            </a:endParaRPr>
          </a:p>
        </p:txBody>
      </p:sp>
      <p:pic>
        <p:nvPicPr>
          <p:cNvPr id="5" name="Inhaltsplatzhalter 1" descr="Model_Population_ConstantOfftake_V02.png"/>
          <p:cNvPicPr>
            <a:picLocks noGrp="1" noChangeAspect="1"/>
          </p:cNvPicPr>
          <p:nvPr>
            <p:ph idx="1"/>
          </p:nvPr>
        </p:nvPicPr>
        <p:blipFill>
          <a:blip r:embed="rId3">
            <a:extLst>
              <a:ext uri="{28A0092B-C50C-407E-A947-70E740481C1C}">
                <a14:useLocalDpi xmlns:a14="http://schemas.microsoft.com/office/drawing/2010/main"/>
              </a:ext>
            </a:extLst>
          </a:blip>
          <a:srcRect t="-8571" b="-8571"/>
          <a:stretch>
            <a:fillRect/>
          </a:stretch>
        </p:blipFill>
        <p:spPr>
          <a:xfrm>
            <a:off x="1250091" y="1235495"/>
            <a:ext cx="9354961" cy="4387010"/>
          </a:xfrm>
        </p:spPr>
      </p:pic>
      <p:sp>
        <p:nvSpPr>
          <p:cNvPr id="2" name="Textfeld 1">
            <a:extLst>
              <a:ext uri="{FF2B5EF4-FFF2-40B4-BE49-F238E27FC236}">
                <a16:creationId xmlns:a16="http://schemas.microsoft.com/office/drawing/2014/main" id="{8DED2119-3095-0149-A617-36F71D8068D2}"/>
              </a:ext>
            </a:extLst>
          </p:cNvPr>
          <p:cNvSpPr txBox="1"/>
          <p:nvPr/>
        </p:nvSpPr>
        <p:spPr>
          <a:xfrm>
            <a:off x="427381" y="1089614"/>
            <a:ext cx="10296940" cy="369332"/>
          </a:xfrm>
          <a:prstGeom prst="rect">
            <a:avLst/>
          </a:prstGeom>
          <a:noFill/>
        </p:spPr>
        <p:txBody>
          <a:bodyPr wrap="square" rtlCol="0">
            <a:spAutoFit/>
          </a:bodyPr>
          <a:lstStyle/>
          <a:p>
            <a:r>
              <a:rPr lang="en-GB">
                <a:latin typeface="Arial"/>
              </a:rPr>
              <a:t>* One potential possibility would be a system dynamic approach (biological indicators), or </a:t>
            </a:r>
            <a:endParaRPr lang="de-DE"/>
          </a:p>
        </p:txBody>
      </p:sp>
      <p:sp>
        <p:nvSpPr>
          <p:cNvPr id="3" name="Rechteck 2">
            <a:extLst>
              <a:ext uri="{FF2B5EF4-FFF2-40B4-BE49-F238E27FC236}">
                <a16:creationId xmlns:a16="http://schemas.microsoft.com/office/drawing/2014/main" id="{5E44B02D-3BC1-1943-9F67-E0741DDEEAEF}"/>
              </a:ext>
            </a:extLst>
          </p:cNvPr>
          <p:cNvSpPr/>
          <p:nvPr/>
        </p:nvSpPr>
        <p:spPr>
          <a:xfrm>
            <a:off x="427381" y="5583720"/>
            <a:ext cx="9311075" cy="923330"/>
          </a:xfrm>
          <a:prstGeom prst="rect">
            <a:avLst/>
          </a:prstGeom>
        </p:spPr>
        <p:txBody>
          <a:bodyPr wrap="none">
            <a:spAutoFit/>
          </a:bodyPr>
          <a:lstStyle/>
          <a:p>
            <a:r>
              <a:rPr lang="en-US">
                <a:latin typeface="Arial"/>
              </a:rPr>
              <a:t>… apply a population viability analyses (PVA) that was originally used to assess </a:t>
            </a:r>
          </a:p>
          <a:p>
            <a:r>
              <a:rPr lang="en-US">
                <a:latin typeface="Arial"/>
              </a:rPr>
              <a:t>the extinction risk of threatened species, by applying the principles of population ecology. </a:t>
            </a:r>
          </a:p>
          <a:p>
            <a:r>
              <a:rPr lang="en-US">
                <a:latin typeface="Arial"/>
              </a:rPr>
              <a:t>, </a:t>
            </a:r>
            <a:endParaRPr lang="de-DE"/>
          </a:p>
        </p:txBody>
      </p:sp>
    </p:spTree>
    <p:extLst>
      <p:ext uri="{BB962C8B-B14F-4D97-AF65-F5344CB8AC3E}">
        <p14:creationId xmlns:p14="http://schemas.microsoft.com/office/powerpoint/2010/main" val="33494742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Abgerundetes Rechteck 2"/>
          <p:cNvSpPr/>
          <p:nvPr/>
        </p:nvSpPr>
        <p:spPr>
          <a:xfrm>
            <a:off x="2083649" y="252167"/>
            <a:ext cx="8424936" cy="6048672"/>
          </a:xfrm>
          <a:prstGeom prst="roundRect">
            <a:avLst/>
          </a:prstGeom>
          <a:solidFill>
            <a:schemeClr val="tx2">
              <a:alpha val="32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Oval 3"/>
          <p:cNvSpPr/>
          <p:nvPr/>
        </p:nvSpPr>
        <p:spPr>
          <a:xfrm>
            <a:off x="2394168" y="3220767"/>
            <a:ext cx="364923" cy="239015"/>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6" name="Straight Arrow Connector 5"/>
          <p:cNvCxnSpPr/>
          <p:nvPr/>
        </p:nvCxnSpPr>
        <p:spPr>
          <a:xfrm flipV="1">
            <a:off x="2775168" y="1904332"/>
            <a:ext cx="1063361" cy="122723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241763" y="619639"/>
            <a:ext cx="1143000" cy="646331"/>
          </a:xfrm>
          <a:prstGeom prst="rect">
            <a:avLst/>
          </a:prstGeom>
          <a:noFill/>
        </p:spPr>
        <p:txBody>
          <a:bodyPr wrap="square" rtlCol="0">
            <a:spAutoFit/>
          </a:bodyPr>
          <a:lstStyle/>
          <a:p>
            <a:pPr algn="ctr"/>
            <a:r>
              <a:rPr lang="en-US" i="1">
                <a:solidFill>
                  <a:prstClr val="black"/>
                </a:solidFill>
                <a:latin typeface="Calibri"/>
              </a:rPr>
              <a:t>Egg-</a:t>
            </a:r>
          </a:p>
          <a:p>
            <a:pPr algn="ctr"/>
            <a:r>
              <a:rPr lang="en-US" i="1">
                <a:solidFill>
                  <a:prstClr val="black"/>
                </a:solidFill>
                <a:latin typeface="Calibri"/>
              </a:rPr>
              <a:t>hatchling</a:t>
            </a:r>
          </a:p>
        </p:txBody>
      </p:sp>
      <p:cxnSp>
        <p:nvCxnSpPr>
          <p:cNvPr id="32" name="Straight Arrow Connector 31"/>
          <p:cNvCxnSpPr/>
          <p:nvPr/>
        </p:nvCxnSpPr>
        <p:spPr>
          <a:xfrm>
            <a:off x="2884255" y="3677049"/>
            <a:ext cx="845176" cy="120788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25" idx="0"/>
          </p:cNvCxnSpPr>
          <p:nvPr/>
        </p:nvCxnSpPr>
        <p:spPr>
          <a:xfrm flipH="1" flipV="1">
            <a:off x="3003763" y="3365698"/>
            <a:ext cx="5100662" cy="2975"/>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a:off x="4603965" y="5012391"/>
            <a:ext cx="565363" cy="219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030" name="Picture 6" descr="Male Symbol Clip Art"/>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8628869" y="5266042"/>
            <a:ext cx="173768" cy="174939"/>
          </a:xfrm>
          <a:prstGeom prst="rect">
            <a:avLst/>
          </a:prstGeom>
          <a:noFill/>
          <a:extLst>
            <a:ext uri="{909E8E84-426E-40dd-AFC4-6F175D3DCCD1}">
              <a14:hiddenFill xmlns:a14="http://schemas.microsoft.com/office/drawing/2010/main" xmlns="">
                <a:solidFill>
                  <a:srgbClr val="FFFFFF"/>
                </a:solidFill>
              </a14:hiddenFill>
            </a:ext>
          </a:extLst>
        </p:spPr>
      </p:pic>
      <p:pic>
        <p:nvPicPr>
          <p:cNvPr id="73" name="Picture 6" descr="Male Symbol Clip Art"/>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4375363" y="5101653"/>
            <a:ext cx="173768" cy="174939"/>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descr="Female Symbol 2 Clip Art"/>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4409873" y="1692355"/>
            <a:ext cx="126060" cy="214448"/>
          </a:xfrm>
          <a:prstGeom prst="rect">
            <a:avLst/>
          </a:prstGeom>
          <a:noFill/>
          <a:extLst>
            <a:ext uri="{909E8E84-426E-40dd-AFC4-6F175D3DCCD1}">
              <a14:hiddenFill xmlns:a14="http://schemas.microsoft.com/office/drawing/2010/main" xmlns="">
                <a:solidFill>
                  <a:srgbClr val="FFFFFF"/>
                </a:solidFill>
              </a14:hiddenFill>
            </a:ext>
          </a:extLst>
        </p:spPr>
      </p:pic>
      <p:pic>
        <p:nvPicPr>
          <p:cNvPr id="76" name="Picture 8" descr="Female Symbol 2 Clip Art"/>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8666903" y="1920953"/>
            <a:ext cx="126060" cy="214448"/>
          </a:xfrm>
          <a:prstGeom prst="rect">
            <a:avLst/>
          </a:prstGeom>
          <a:noFill/>
          <a:extLst>
            <a:ext uri="{909E8E84-426E-40dd-AFC4-6F175D3DCCD1}">
              <a14:hiddenFill xmlns:a14="http://schemas.microsoft.com/office/drawing/2010/main" xmlns="">
                <a:solidFill>
                  <a:srgbClr val="FFFFFF"/>
                </a:solidFill>
              </a14:hiddenFill>
            </a:ext>
          </a:extLst>
        </p:spPr>
      </p:pic>
      <p:sp>
        <p:nvSpPr>
          <p:cNvPr id="1031" name="Arc 1030"/>
          <p:cNvSpPr/>
          <p:nvPr/>
        </p:nvSpPr>
        <p:spPr>
          <a:xfrm rot="19201998">
            <a:off x="8864992" y="1268039"/>
            <a:ext cx="726907" cy="767820"/>
          </a:xfrm>
          <a:prstGeom prst="arc">
            <a:avLst>
              <a:gd name="adj1" fmla="val 16200000"/>
              <a:gd name="adj2" fmla="val 9718077"/>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cxnSp>
        <p:nvCxnSpPr>
          <p:cNvPr id="79" name="Straight Connector 78"/>
          <p:cNvCxnSpPr>
            <a:stCxn id="1031" idx="2"/>
          </p:cNvCxnSpPr>
          <p:nvPr/>
        </p:nvCxnSpPr>
        <p:spPr>
          <a:xfrm flipV="1">
            <a:off x="9034871" y="1904329"/>
            <a:ext cx="112067" cy="5738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a:endCxn id="1031" idx="2"/>
          </p:cNvCxnSpPr>
          <p:nvPr/>
        </p:nvCxnSpPr>
        <p:spPr>
          <a:xfrm flipH="1" flipV="1">
            <a:off x="9034873" y="1961714"/>
            <a:ext cx="18333" cy="8753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4" name="Arc 93"/>
          <p:cNvSpPr/>
          <p:nvPr/>
        </p:nvSpPr>
        <p:spPr>
          <a:xfrm rot="19201998">
            <a:off x="8864992" y="4660991"/>
            <a:ext cx="726907" cy="767820"/>
          </a:xfrm>
          <a:prstGeom prst="arc">
            <a:avLst>
              <a:gd name="adj1" fmla="val 16200000"/>
              <a:gd name="adj2" fmla="val 9718077"/>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cxnSp>
        <p:nvCxnSpPr>
          <p:cNvPr id="95" name="Straight Connector 94"/>
          <p:cNvCxnSpPr>
            <a:stCxn id="94" idx="2"/>
          </p:cNvCxnSpPr>
          <p:nvPr/>
        </p:nvCxnSpPr>
        <p:spPr>
          <a:xfrm flipV="1">
            <a:off x="9034871" y="5297283"/>
            <a:ext cx="112067" cy="5738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flipH="1" flipV="1">
            <a:off x="9022173" y="5333415"/>
            <a:ext cx="31033" cy="10879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80" name="Picture 6" descr="Male Symbol Clip Art"/>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6258722" y="5229314"/>
            <a:ext cx="173768" cy="174939"/>
          </a:xfrm>
          <a:prstGeom prst="rect">
            <a:avLst/>
          </a:prstGeom>
          <a:noFill/>
          <a:extLst>
            <a:ext uri="{909E8E84-426E-40dd-AFC4-6F175D3DCCD1}">
              <a14:hiddenFill xmlns:a14="http://schemas.microsoft.com/office/drawing/2010/main" xmlns="">
                <a:solidFill>
                  <a:srgbClr val="FFFFFF"/>
                </a:solidFill>
              </a14:hiddenFill>
            </a:ext>
          </a:extLst>
        </p:spPr>
      </p:pic>
      <p:pic>
        <p:nvPicPr>
          <p:cNvPr id="81" name="Picture 8" descr="Female Symbol 2 Clip Art"/>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405991" y="1844755"/>
            <a:ext cx="126060" cy="214448"/>
          </a:xfrm>
          <a:prstGeom prst="rect">
            <a:avLst/>
          </a:prstGeom>
          <a:noFill/>
          <a:extLst>
            <a:ext uri="{909E8E84-426E-40dd-AFC4-6F175D3DCCD1}">
              <a14:hiddenFill xmlns:a14="http://schemas.microsoft.com/office/drawing/2010/main" xmlns="">
                <a:solidFill>
                  <a:srgbClr val="FFFFFF"/>
                </a:solidFill>
              </a14:hiddenFill>
            </a:ext>
          </a:extLst>
        </p:spPr>
      </p:pic>
      <p:cxnSp>
        <p:nvCxnSpPr>
          <p:cNvPr id="83" name="Straight Arrow Connector 82"/>
          <p:cNvCxnSpPr/>
          <p:nvPr/>
        </p:nvCxnSpPr>
        <p:spPr>
          <a:xfrm>
            <a:off x="4680167" y="1586494"/>
            <a:ext cx="565363" cy="219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a:off x="6649539" y="4992495"/>
            <a:ext cx="565363" cy="219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a:off x="6725738" y="1566598"/>
            <a:ext cx="565363" cy="219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Arc 24"/>
          <p:cNvSpPr/>
          <p:nvPr/>
        </p:nvSpPr>
        <p:spPr>
          <a:xfrm>
            <a:off x="7620000" y="3362592"/>
            <a:ext cx="861032" cy="1544989"/>
          </a:xfrm>
          <a:prstGeom prst="arc">
            <a:avLst>
              <a:gd name="adj1" fmla="val 16441409"/>
              <a:gd name="adj2" fmla="val 2527753"/>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93" name="Rectangle 92"/>
          <p:cNvSpPr/>
          <p:nvPr/>
        </p:nvSpPr>
        <p:spPr>
          <a:xfrm>
            <a:off x="4714799" y="1184840"/>
            <a:ext cx="393157" cy="338554"/>
          </a:xfrm>
          <a:prstGeom prst="rect">
            <a:avLst/>
          </a:prstGeom>
        </p:spPr>
        <p:txBody>
          <a:bodyPr wrap="none">
            <a:spAutoFit/>
          </a:bodyPr>
          <a:lstStyle/>
          <a:p>
            <a:r>
              <a:rPr lang="az-Cyrl-AZ" sz="1600">
                <a:solidFill>
                  <a:prstClr val="black"/>
                </a:solidFill>
                <a:latin typeface="Calibri"/>
              </a:rPr>
              <a:t>Ф</a:t>
            </a:r>
            <a:r>
              <a:rPr lang="en-US" sz="1600">
                <a:solidFill>
                  <a:prstClr val="black"/>
                </a:solidFill>
                <a:latin typeface="Calibri"/>
              </a:rPr>
              <a:t>J</a:t>
            </a:r>
          </a:p>
        </p:txBody>
      </p:sp>
      <p:sp>
        <p:nvSpPr>
          <p:cNvPr id="97" name="Rectangle 96"/>
          <p:cNvSpPr/>
          <p:nvPr/>
        </p:nvSpPr>
        <p:spPr>
          <a:xfrm>
            <a:off x="4558663" y="4611630"/>
            <a:ext cx="511679" cy="338554"/>
          </a:xfrm>
          <a:prstGeom prst="rect">
            <a:avLst/>
          </a:prstGeom>
        </p:spPr>
        <p:txBody>
          <a:bodyPr wrap="none">
            <a:spAutoFit/>
          </a:bodyPr>
          <a:lstStyle/>
          <a:p>
            <a:r>
              <a:rPr lang="az-Cyrl-AZ" sz="1600">
                <a:solidFill>
                  <a:prstClr val="black"/>
                </a:solidFill>
                <a:latin typeface="Calibri"/>
              </a:rPr>
              <a:t>Ф</a:t>
            </a:r>
            <a:r>
              <a:rPr lang="en-US" sz="1600">
                <a:solidFill>
                  <a:prstClr val="black"/>
                </a:solidFill>
                <a:latin typeface="Calibri"/>
              </a:rPr>
              <a:t>J</a:t>
            </a:r>
            <a:r>
              <a:rPr lang="en-US" sz="1100">
                <a:solidFill>
                  <a:prstClr val="black"/>
                </a:solidFill>
                <a:latin typeface="Calibri"/>
              </a:rPr>
              <a:t>2</a:t>
            </a:r>
            <a:r>
              <a:rPr lang="en-US" sz="1600">
                <a:solidFill>
                  <a:prstClr val="black"/>
                </a:solidFill>
                <a:latin typeface="Calibri"/>
              </a:rPr>
              <a:t> </a:t>
            </a:r>
          </a:p>
        </p:txBody>
      </p:sp>
      <p:sp>
        <p:nvSpPr>
          <p:cNvPr id="99" name="Rectangle 98"/>
          <p:cNvSpPr/>
          <p:nvPr/>
        </p:nvSpPr>
        <p:spPr>
          <a:xfrm>
            <a:off x="8849661" y="868978"/>
            <a:ext cx="730100" cy="338554"/>
          </a:xfrm>
          <a:prstGeom prst="rect">
            <a:avLst/>
          </a:prstGeom>
        </p:spPr>
        <p:txBody>
          <a:bodyPr wrap="square">
            <a:spAutoFit/>
          </a:bodyPr>
          <a:lstStyle/>
          <a:p>
            <a:r>
              <a:rPr lang="az-Cyrl-AZ" sz="1600">
                <a:solidFill>
                  <a:prstClr val="black"/>
                </a:solidFill>
                <a:latin typeface="Calibri"/>
              </a:rPr>
              <a:t>Ф</a:t>
            </a:r>
            <a:r>
              <a:rPr lang="en-US" sz="1400">
                <a:solidFill>
                  <a:prstClr val="black"/>
                </a:solidFill>
                <a:latin typeface="Calibri"/>
              </a:rPr>
              <a:t>Ad</a:t>
            </a:r>
            <a:endParaRPr lang="en-US" sz="1600">
              <a:solidFill>
                <a:prstClr val="black"/>
              </a:solidFill>
              <a:latin typeface="Calibri"/>
            </a:endParaRPr>
          </a:p>
        </p:txBody>
      </p:sp>
      <p:sp>
        <p:nvSpPr>
          <p:cNvPr id="103" name="TextBox 102"/>
          <p:cNvSpPr txBox="1"/>
          <p:nvPr/>
        </p:nvSpPr>
        <p:spPr>
          <a:xfrm>
            <a:off x="4129543" y="2931748"/>
            <a:ext cx="2608023" cy="338554"/>
          </a:xfrm>
          <a:prstGeom prst="rect">
            <a:avLst/>
          </a:prstGeom>
          <a:noFill/>
        </p:spPr>
        <p:txBody>
          <a:bodyPr wrap="square" rtlCol="0">
            <a:spAutoFit/>
          </a:bodyPr>
          <a:lstStyle/>
          <a:p>
            <a:r>
              <a:rPr lang="en-US" sz="1600">
                <a:solidFill>
                  <a:prstClr val="black"/>
                </a:solidFill>
                <a:latin typeface="Calibri"/>
              </a:rPr>
              <a:t>F</a:t>
            </a:r>
            <a:r>
              <a:rPr lang="en-US" sz="1100">
                <a:solidFill>
                  <a:prstClr val="black"/>
                </a:solidFill>
                <a:latin typeface="Calibri"/>
              </a:rPr>
              <a:t>1</a:t>
            </a:r>
            <a:r>
              <a:rPr lang="en-US" sz="1600">
                <a:solidFill>
                  <a:prstClr val="black"/>
                </a:solidFill>
                <a:latin typeface="Calibri"/>
              </a:rPr>
              <a:t> = min(Nf ,Nm )*</a:t>
            </a:r>
            <a:r>
              <a:rPr lang="az-Cyrl-AZ" sz="1600">
                <a:solidFill>
                  <a:prstClr val="black"/>
                </a:solidFill>
                <a:latin typeface="Calibri"/>
              </a:rPr>
              <a:t>Ѡ</a:t>
            </a:r>
            <a:r>
              <a:rPr lang="en-US" sz="1100">
                <a:solidFill>
                  <a:prstClr val="black"/>
                </a:solidFill>
                <a:latin typeface="Calibri"/>
              </a:rPr>
              <a:t>1</a:t>
            </a:r>
            <a:r>
              <a:rPr lang="en-US" sz="1600">
                <a:solidFill>
                  <a:prstClr val="black"/>
                </a:solidFill>
                <a:latin typeface="Calibri"/>
              </a:rPr>
              <a:t>*h</a:t>
            </a:r>
            <a:endParaRPr lang="en-US" sz="1600">
              <a:solidFill>
                <a:srgbClr val="FF0000"/>
              </a:solidFill>
              <a:latin typeface="Calibri"/>
            </a:endParaRPr>
          </a:p>
        </p:txBody>
      </p:sp>
      <p:sp>
        <p:nvSpPr>
          <p:cNvPr id="104" name="Rectangle 103"/>
          <p:cNvSpPr/>
          <p:nvPr/>
        </p:nvSpPr>
        <p:spPr>
          <a:xfrm rot="3271614">
            <a:off x="2304344" y="4430545"/>
            <a:ext cx="1520561" cy="338554"/>
          </a:xfrm>
          <a:prstGeom prst="rect">
            <a:avLst/>
          </a:prstGeom>
        </p:spPr>
        <p:txBody>
          <a:bodyPr wrap="square">
            <a:spAutoFit/>
          </a:bodyPr>
          <a:lstStyle/>
          <a:p>
            <a:r>
              <a:rPr lang="en-US" sz="1600">
                <a:solidFill>
                  <a:prstClr val="black"/>
                </a:solidFill>
                <a:latin typeface="Calibri"/>
              </a:rPr>
              <a:t>(1-</a:t>
            </a:r>
            <a:r>
              <a:rPr lang="el-GR" sz="1600">
                <a:solidFill>
                  <a:prstClr val="black"/>
                </a:solidFill>
                <a:latin typeface="Calibri"/>
              </a:rPr>
              <a:t> σ </a:t>
            </a:r>
            <a:r>
              <a:rPr lang="en-US" sz="1600">
                <a:solidFill>
                  <a:prstClr val="black"/>
                </a:solidFill>
                <a:latin typeface="Calibri"/>
              </a:rPr>
              <a:t>)*</a:t>
            </a:r>
            <a:r>
              <a:rPr lang="az-Cyrl-AZ" sz="1600">
                <a:solidFill>
                  <a:prstClr val="black"/>
                </a:solidFill>
                <a:latin typeface="Calibri"/>
              </a:rPr>
              <a:t>Ф</a:t>
            </a:r>
            <a:r>
              <a:rPr lang="en-US" sz="1600">
                <a:solidFill>
                  <a:prstClr val="black"/>
                </a:solidFill>
                <a:latin typeface="Calibri"/>
              </a:rPr>
              <a:t>J</a:t>
            </a:r>
            <a:r>
              <a:rPr lang="en-US" sz="1100">
                <a:solidFill>
                  <a:prstClr val="black"/>
                </a:solidFill>
                <a:latin typeface="Calibri"/>
              </a:rPr>
              <a:t>1</a:t>
            </a:r>
            <a:r>
              <a:rPr lang="en-US" sz="1600">
                <a:solidFill>
                  <a:prstClr val="black"/>
                </a:solidFill>
                <a:latin typeface="Calibri"/>
              </a:rPr>
              <a:t> *h</a:t>
            </a:r>
          </a:p>
        </p:txBody>
      </p:sp>
      <p:sp>
        <p:nvSpPr>
          <p:cNvPr id="111" name="Rectangle 110"/>
          <p:cNvSpPr/>
          <p:nvPr/>
        </p:nvSpPr>
        <p:spPr>
          <a:xfrm>
            <a:off x="6642915" y="1124744"/>
            <a:ext cx="637614" cy="338554"/>
          </a:xfrm>
          <a:prstGeom prst="rect">
            <a:avLst/>
          </a:prstGeom>
        </p:spPr>
        <p:txBody>
          <a:bodyPr wrap="none">
            <a:spAutoFit/>
          </a:bodyPr>
          <a:lstStyle/>
          <a:p>
            <a:r>
              <a:rPr lang="az-Cyrl-AZ" sz="1600">
                <a:solidFill>
                  <a:prstClr val="black"/>
                </a:solidFill>
                <a:latin typeface="Calibri"/>
              </a:rPr>
              <a:t>Ф</a:t>
            </a:r>
            <a:r>
              <a:rPr lang="en-US" sz="1600">
                <a:solidFill>
                  <a:prstClr val="black"/>
                </a:solidFill>
                <a:latin typeface="Calibri"/>
              </a:rPr>
              <a:t>Sub</a:t>
            </a:r>
          </a:p>
        </p:txBody>
      </p:sp>
      <p:sp>
        <p:nvSpPr>
          <p:cNvPr id="113" name="Rectangle 112"/>
          <p:cNvSpPr/>
          <p:nvPr/>
        </p:nvSpPr>
        <p:spPr>
          <a:xfrm>
            <a:off x="6553204" y="4581128"/>
            <a:ext cx="637614" cy="338554"/>
          </a:xfrm>
          <a:prstGeom prst="rect">
            <a:avLst/>
          </a:prstGeom>
        </p:spPr>
        <p:txBody>
          <a:bodyPr wrap="none">
            <a:spAutoFit/>
          </a:bodyPr>
          <a:lstStyle/>
          <a:p>
            <a:r>
              <a:rPr lang="az-Cyrl-AZ" sz="1600">
                <a:solidFill>
                  <a:prstClr val="black"/>
                </a:solidFill>
                <a:latin typeface="Calibri"/>
              </a:rPr>
              <a:t>Ф</a:t>
            </a:r>
            <a:r>
              <a:rPr lang="en-US" sz="1600">
                <a:solidFill>
                  <a:prstClr val="black"/>
                </a:solidFill>
                <a:latin typeface="Calibri"/>
              </a:rPr>
              <a:t>Sub</a:t>
            </a:r>
          </a:p>
        </p:txBody>
      </p:sp>
      <p:sp>
        <p:nvSpPr>
          <p:cNvPr id="115" name="Arc 114"/>
          <p:cNvSpPr/>
          <p:nvPr/>
        </p:nvSpPr>
        <p:spPr>
          <a:xfrm rot="1083745">
            <a:off x="5477019" y="3305826"/>
            <a:ext cx="923414" cy="1573575"/>
          </a:xfrm>
          <a:prstGeom prst="arc">
            <a:avLst>
              <a:gd name="adj1" fmla="val 16441409"/>
              <a:gd name="adj2" fmla="val 2416281"/>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7" name="TextBox 26"/>
          <p:cNvSpPr txBox="1"/>
          <p:nvPr/>
        </p:nvSpPr>
        <p:spPr>
          <a:xfrm>
            <a:off x="6400805" y="3883224"/>
            <a:ext cx="767607" cy="338554"/>
          </a:xfrm>
          <a:prstGeom prst="rect">
            <a:avLst/>
          </a:prstGeom>
          <a:noFill/>
        </p:spPr>
        <p:txBody>
          <a:bodyPr wrap="square" rtlCol="0">
            <a:spAutoFit/>
          </a:bodyPr>
          <a:lstStyle/>
          <a:p>
            <a:r>
              <a:rPr lang="el-GR" sz="1600">
                <a:solidFill>
                  <a:prstClr val="black"/>
                </a:solidFill>
                <a:latin typeface="Calibri"/>
              </a:rPr>
              <a:t>ϒ</a:t>
            </a:r>
            <a:r>
              <a:rPr lang="en-US" sz="1600">
                <a:solidFill>
                  <a:prstClr val="black"/>
                </a:solidFill>
                <a:latin typeface="Calibri"/>
              </a:rPr>
              <a:t> sub</a:t>
            </a:r>
          </a:p>
        </p:txBody>
      </p:sp>
      <p:sp>
        <p:nvSpPr>
          <p:cNvPr id="117" name="TextBox 116"/>
          <p:cNvSpPr txBox="1"/>
          <p:nvPr/>
        </p:nvSpPr>
        <p:spPr>
          <a:xfrm>
            <a:off x="8448042" y="3857188"/>
            <a:ext cx="767607" cy="338554"/>
          </a:xfrm>
          <a:prstGeom prst="rect">
            <a:avLst/>
          </a:prstGeom>
          <a:noFill/>
        </p:spPr>
        <p:txBody>
          <a:bodyPr wrap="square" rtlCol="0">
            <a:spAutoFit/>
          </a:bodyPr>
          <a:lstStyle/>
          <a:p>
            <a:r>
              <a:rPr lang="el-GR" sz="1600">
                <a:solidFill>
                  <a:prstClr val="black"/>
                </a:solidFill>
                <a:latin typeface="Calibri"/>
              </a:rPr>
              <a:t>ϒ</a:t>
            </a:r>
            <a:r>
              <a:rPr lang="en-US" sz="1600">
                <a:solidFill>
                  <a:prstClr val="black"/>
                </a:solidFill>
                <a:latin typeface="Calibri"/>
              </a:rPr>
              <a:t> Ad</a:t>
            </a:r>
          </a:p>
        </p:txBody>
      </p:sp>
      <p:sp>
        <p:nvSpPr>
          <p:cNvPr id="118" name="TextBox 117"/>
          <p:cNvSpPr txBox="1"/>
          <p:nvPr/>
        </p:nvSpPr>
        <p:spPr>
          <a:xfrm>
            <a:off x="8447109" y="2605848"/>
            <a:ext cx="767607" cy="338554"/>
          </a:xfrm>
          <a:prstGeom prst="rect">
            <a:avLst/>
          </a:prstGeom>
          <a:noFill/>
        </p:spPr>
        <p:txBody>
          <a:bodyPr wrap="square" rtlCol="0">
            <a:spAutoFit/>
          </a:bodyPr>
          <a:lstStyle/>
          <a:p>
            <a:r>
              <a:rPr lang="el-GR" sz="1600">
                <a:solidFill>
                  <a:prstClr val="black"/>
                </a:solidFill>
                <a:latin typeface="Calibri"/>
              </a:rPr>
              <a:t>ϒ</a:t>
            </a:r>
            <a:r>
              <a:rPr lang="en-US" sz="1600">
                <a:solidFill>
                  <a:prstClr val="black"/>
                </a:solidFill>
                <a:latin typeface="Calibri"/>
              </a:rPr>
              <a:t> Ad</a:t>
            </a:r>
          </a:p>
        </p:txBody>
      </p:sp>
      <p:sp>
        <p:nvSpPr>
          <p:cNvPr id="126" name="Rectangle 125"/>
          <p:cNvSpPr/>
          <p:nvPr/>
        </p:nvSpPr>
        <p:spPr>
          <a:xfrm>
            <a:off x="8883421" y="5452646"/>
            <a:ext cx="730100" cy="338554"/>
          </a:xfrm>
          <a:prstGeom prst="rect">
            <a:avLst/>
          </a:prstGeom>
        </p:spPr>
        <p:txBody>
          <a:bodyPr wrap="square">
            <a:spAutoFit/>
          </a:bodyPr>
          <a:lstStyle/>
          <a:p>
            <a:r>
              <a:rPr lang="az-Cyrl-AZ" sz="1600">
                <a:solidFill>
                  <a:prstClr val="black"/>
                </a:solidFill>
                <a:latin typeface="Calibri"/>
              </a:rPr>
              <a:t>Ф</a:t>
            </a:r>
            <a:r>
              <a:rPr lang="en-US" sz="1400">
                <a:solidFill>
                  <a:prstClr val="black"/>
                </a:solidFill>
                <a:latin typeface="Calibri"/>
              </a:rPr>
              <a:t>Ad</a:t>
            </a:r>
            <a:endParaRPr lang="en-US" sz="1600">
              <a:solidFill>
                <a:prstClr val="black"/>
              </a:solidFill>
              <a:latin typeface="Calibri"/>
            </a:endParaRPr>
          </a:p>
        </p:txBody>
      </p:sp>
      <p:sp>
        <p:nvSpPr>
          <p:cNvPr id="136" name="Rectangle 135"/>
          <p:cNvSpPr/>
          <p:nvPr/>
        </p:nvSpPr>
        <p:spPr>
          <a:xfrm rot="18673228">
            <a:off x="2517991" y="2079056"/>
            <a:ext cx="1520561" cy="338554"/>
          </a:xfrm>
          <a:prstGeom prst="rect">
            <a:avLst/>
          </a:prstGeom>
        </p:spPr>
        <p:txBody>
          <a:bodyPr wrap="square">
            <a:spAutoFit/>
          </a:bodyPr>
          <a:lstStyle/>
          <a:p>
            <a:r>
              <a:rPr lang="el-GR" sz="1600">
                <a:solidFill>
                  <a:prstClr val="black"/>
                </a:solidFill>
                <a:latin typeface="Calibri"/>
              </a:rPr>
              <a:t>σ </a:t>
            </a:r>
            <a:r>
              <a:rPr lang="en-US" sz="1600">
                <a:solidFill>
                  <a:prstClr val="black"/>
                </a:solidFill>
                <a:latin typeface="Calibri"/>
              </a:rPr>
              <a:t>*</a:t>
            </a:r>
            <a:r>
              <a:rPr lang="az-Cyrl-AZ" sz="1600">
                <a:solidFill>
                  <a:prstClr val="black"/>
                </a:solidFill>
                <a:latin typeface="Calibri"/>
              </a:rPr>
              <a:t>Ф</a:t>
            </a:r>
            <a:r>
              <a:rPr lang="en-US" sz="1100">
                <a:solidFill>
                  <a:prstClr val="black"/>
                </a:solidFill>
                <a:latin typeface="Calibri"/>
              </a:rPr>
              <a:t>h</a:t>
            </a:r>
            <a:r>
              <a:rPr lang="en-US" sz="1600">
                <a:solidFill>
                  <a:prstClr val="black"/>
                </a:solidFill>
                <a:latin typeface="Calibri"/>
              </a:rPr>
              <a:t> *h</a:t>
            </a:r>
          </a:p>
        </p:txBody>
      </p:sp>
      <p:sp>
        <p:nvSpPr>
          <p:cNvPr id="53" name="Arc 52"/>
          <p:cNvSpPr/>
          <p:nvPr/>
        </p:nvSpPr>
        <p:spPr>
          <a:xfrm flipV="1">
            <a:off x="7772400" y="1844755"/>
            <a:ext cx="675640" cy="1538824"/>
          </a:xfrm>
          <a:prstGeom prst="arc">
            <a:avLst>
              <a:gd name="adj1" fmla="val 16441409"/>
              <a:gd name="adj2" fmla="val 2527753"/>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2" name="TextBox 11"/>
          <p:cNvSpPr txBox="1"/>
          <p:nvPr/>
        </p:nvSpPr>
        <p:spPr>
          <a:xfrm>
            <a:off x="3841963" y="356659"/>
            <a:ext cx="1349480" cy="369332"/>
          </a:xfrm>
          <a:prstGeom prst="rect">
            <a:avLst/>
          </a:prstGeom>
          <a:noFill/>
        </p:spPr>
        <p:txBody>
          <a:bodyPr wrap="square" rtlCol="0">
            <a:spAutoFit/>
          </a:bodyPr>
          <a:lstStyle/>
          <a:p>
            <a:r>
              <a:rPr lang="en-US" i="1">
                <a:solidFill>
                  <a:prstClr val="black"/>
                </a:solidFill>
                <a:latin typeface="Calibri"/>
              </a:rPr>
              <a:t>Juvenile</a:t>
            </a:r>
          </a:p>
        </p:txBody>
      </p:sp>
      <p:sp>
        <p:nvSpPr>
          <p:cNvPr id="61" name="TextBox 60"/>
          <p:cNvSpPr txBox="1"/>
          <p:nvPr/>
        </p:nvSpPr>
        <p:spPr>
          <a:xfrm>
            <a:off x="5405601" y="356659"/>
            <a:ext cx="1349480" cy="369332"/>
          </a:xfrm>
          <a:prstGeom prst="rect">
            <a:avLst/>
          </a:prstGeom>
          <a:noFill/>
        </p:spPr>
        <p:txBody>
          <a:bodyPr wrap="square" rtlCol="0">
            <a:spAutoFit/>
          </a:bodyPr>
          <a:lstStyle/>
          <a:p>
            <a:r>
              <a:rPr lang="en-US" i="1" err="1">
                <a:solidFill>
                  <a:prstClr val="black"/>
                </a:solidFill>
                <a:latin typeface="Calibri"/>
              </a:rPr>
              <a:t>Subadult</a:t>
            </a:r>
          </a:p>
        </p:txBody>
      </p:sp>
      <p:sp>
        <p:nvSpPr>
          <p:cNvPr id="62" name="TextBox 61"/>
          <p:cNvSpPr txBox="1"/>
          <p:nvPr/>
        </p:nvSpPr>
        <p:spPr>
          <a:xfrm>
            <a:off x="7794520" y="356659"/>
            <a:ext cx="1349480" cy="369332"/>
          </a:xfrm>
          <a:prstGeom prst="rect">
            <a:avLst/>
          </a:prstGeom>
          <a:noFill/>
        </p:spPr>
        <p:txBody>
          <a:bodyPr wrap="square" rtlCol="0">
            <a:spAutoFit/>
          </a:bodyPr>
          <a:lstStyle/>
          <a:p>
            <a:r>
              <a:rPr lang="en-US" i="1">
                <a:solidFill>
                  <a:prstClr val="black"/>
                </a:solidFill>
                <a:latin typeface="Calibri"/>
              </a:rPr>
              <a:t>Adult</a:t>
            </a:r>
          </a:p>
        </p:txBody>
      </p:sp>
      <p:sp>
        <p:nvSpPr>
          <p:cNvPr id="56" name="Arc 55"/>
          <p:cNvSpPr/>
          <p:nvPr/>
        </p:nvSpPr>
        <p:spPr>
          <a:xfrm rot="21149388" flipV="1">
            <a:off x="5507604" y="1844046"/>
            <a:ext cx="1007442" cy="1556572"/>
          </a:xfrm>
          <a:prstGeom prst="arc">
            <a:avLst>
              <a:gd name="adj1" fmla="val 16441409"/>
              <a:gd name="adj2" fmla="val 2416281"/>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7" name="TextBox 56"/>
          <p:cNvSpPr txBox="1"/>
          <p:nvPr/>
        </p:nvSpPr>
        <p:spPr>
          <a:xfrm>
            <a:off x="6629405" y="2469178"/>
            <a:ext cx="767607" cy="338554"/>
          </a:xfrm>
          <a:prstGeom prst="rect">
            <a:avLst/>
          </a:prstGeom>
          <a:noFill/>
        </p:spPr>
        <p:txBody>
          <a:bodyPr wrap="square" rtlCol="0">
            <a:spAutoFit/>
          </a:bodyPr>
          <a:lstStyle/>
          <a:p>
            <a:r>
              <a:rPr lang="el-GR" sz="1600">
                <a:solidFill>
                  <a:prstClr val="black"/>
                </a:solidFill>
                <a:latin typeface="Calibri"/>
              </a:rPr>
              <a:t>ϒ</a:t>
            </a:r>
            <a:r>
              <a:rPr lang="en-US" sz="1600">
                <a:solidFill>
                  <a:prstClr val="black"/>
                </a:solidFill>
                <a:latin typeface="Calibri"/>
              </a:rPr>
              <a:t> sub</a:t>
            </a:r>
          </a:p>
        </p:txBody>
      </p:sp>
      <p:pic>
        <p:nvPicPr>
          <p:cNvPr id="49" name="Picture 2" descr="http://cliparts.co/cliparts/Aib/bMX/AibbMXjeT.jpg"/>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7475995" y="867791"/>
            <a:ext cx="1164712" cy="1552949"/>
          </a:xfrm>
          <a:prstGeom prst="rect">
            <a:avLst/>
          </a:prstGeom>
          <a:noFill/>
          <a:extLst>
            <a:ext uri="{909E8E84-426E-40dd-AFC4-6F175D3DCCD1}">
              <a14:hiddenFill xmlns:a14="http://schemas.microsoft.com/office/drawing/2010/main" xmlns="">
                <a:solidFill>
                  <a:srgbClr val="FFFFFF"/>
                </a:solidFill>
              </a14:hiddenFill>
            </a:ext>
          </a:extLst>
        </p:spPr>
      </p:pic>
      <p:pic>
        <p:nvPicPr>
          <p:cNvPr id="50" name="Picture 2" descr="http://cliparts.co/cliparts/Aib/bMX/AibbMXjeT.jpg"/>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7341059" y="4330581"/>
            <a:ext cx="1287810" cy="1717080"/>
          </a:xfrm>
          <a:prstGeom prst="rect">
            <a:avLst/>
          </a:prstGeom>
          <a:noFill/>
          <a:extLst>
            <a:ext uri="{909E8E84-426E-40dd-AFC4-6F175D3DCCD1}">
              <a14:hiddenFill xmlns:a14="http://schemas.microsoft.com/office/drawing/2010/main" xmlns="">
                <a:solidFill>
                  <a:srgbClr val="FFFFFF"/>
                </a:solidFill>
              </a14:hiddenFill>
            </a:ext>
          </a:extLst>
        </p:spPr>
      </p:pic>
      <p:pic>
        <p:nvPicPr>
          <p:cNvPr id="51" name="Picture 2" descr="http://cliparts.co/cliparts/Aib/bMX/AibbMXjeT.jpg"/>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5438143" y="1096189"/>
            <a:ext cx="885345" cy="1180460"/>
          </a:xfrm>
          <a:prstGeom prst="rect">
            <a:avLst/>
          </a:prstGeom>
          <a:noFill/>
          <a:extLst>
            <a:ext uri="{909E8E84-426E-40dd-AFC4-6F175D3DCCD1}">
              <a14:hiddenFill xmlns:a14="http://schemas.microsoft.com/office/drawing/2010/main" xmlns="">
                <a:solidFill>
                  <a:srgbClr val="FFFFFF"/>
                </a:solidFill>
              </a14:hiddenFill>
            </a:ext>
          </a:extLst>
        </p:spPr>
      </p:pic>
      <p:pic>
        <p:nvPicPr>
          <p:cNvPr id="52" name="Picture 2" descr="http://cliparts.co/cliparts/Aib/bMX/AibbMXjeT.jpg"/>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5275377" y="4487235"/>
            <a:ext cx="930436" cy="1240581"/>
          </a:xfrm>
          <a:prstGeom prst="rect">
            <a:avLst/>
          </a:prstGeom>
          <a:noFill/>
          <a:extLst>
            <a:ext uri="{909E8E84-426E-40dd-AFC4-6F175D3DCCD1}">
              <a14:hiddenFill xmlns:a14="http://schemas.microsoft.com/office/drawing/2010/main" xmlns="">
                <a:solidFill>
                  <a:srgbClr val="FFFFFF"/>
                </a:solidFill>
              </a14:hiddenFill>
            </a:ext>
          </a:extLst>
        </p:spPr>
      </p:pic>
      <p:pic>
        <p:nvPicPr>
          <p:cNvPr id="54" name="Picture 2" descr="http://cliparts.co/cliparts/Aib/bMX/AibbMXjeT.jpg"/>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3928875" y="1142632"/>
            <a:ext cx="480998" cy="641331"/>
          </a:xfrm>
          <a:prstGeom prst="rect">
            <a:avLst/>
          </a:prstGeom>
          <a:noFill/>
          <a:extLst>
            <a:ext uri="{909E8E84-426E-40dd-AFC4-6F175D3DCCD1}">
              <a14:hiddenFill xmlns:a14="http://schemas.microsoft.com/office/drawing/2010/main" xmlns="">
                <a:solidFill>
                  <a:srgbClr val="FFFFFF"/>
                </a:solidFill>
              </a14:hiddenFill>
            </a:ext>
          </a:extLst>
        </p:spPr>
      </p:pic>
      <p:pic>
        <p:nvPicPr>
          <p:cNvPr id="55" name="Picture 2" descr="http://cliparts.co/cliparts/Aib/bMX/AibbMXjeT.jpg"/>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3835915" y="4604494"/>
            <a:ext cx="480998" cy="64133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7232197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AutoShape 2" descr="https://webmail.ufz.de/iwc/svc/wmap/attach/Plot_5K.png?token=2U619haQMP&amp;mbox=INBOX&amp;uid=46735&amp;number=2&amp;type=image&amp;subtype=png&amp;pi=mail_attachment&amp;process=html%2Cjs%2Clink%2Ctarget%2Cbinhex"/>
          <p:cNvSpPr>
            <a:spLocks noChangeAspect="1" noChangeArrowheads="1"/>
          </p:cNvSpPr>
          <p:nvPr/>
        </p:nvSpPr>
        <p:spPr bwMode="auto">
          <a:xfrm>
            <a:off x="1679575" y="-4002617"/>
            <a:ext cx="5886450" cy="83566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4079775" y="794125"/>
            <a:ext cx="4591951" cy="532629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6" name="Textfeld 5"/>
          <p:cNvSpPr txBox="1"/>
          <p:nvPr/>
        </p:nvSpPr>
        <p:spPr>
          <a:xfrm>
            <a:off x="8773181" y="2022905"/>
            <a:ext cx="3304938" cy="2092881"/>
          </a:xfrm>
          <a:prstGeom prst="rect">
            <a:avLst/>
          </a:prstGeom>
          <a:noFill/>
        </p:spPr>
        <p:txBody>
          <a:bodyPr wrap="square" lIns="0" tIns="0" rIns="0" bIns="0" rtlCol="0">
            <a:spAutoFit/>
          </a:bodyPr>
          <a:lstStyle/>
          <a:p>
            <a:r>
              <a:rPr lang="de-DE" sz="1400"/>
              <a:t>Background data:</a:t>
            </a:r>
          </a:p>
          <a:p>
            <a:endParaRPr lang="de-DE" sz="1400"/>
          </a:p>
          <a:p>
            <a:pPr marL="285750" indent="-285750">
              <a:buFont typeface="Arial" pitchFamily="34" charset="0"/>
              <a:buChar char="•"/>
            </a:pPr>
            <a:r>
              <a:rPr lang="de-DE" sz="1200"/>
              <a:t>Batanta Isl.: 453-455km²</a:t>
            </a:r>
          </a:p>
          <a:p>
            <a:pPr marL="285750" indent="-285750">
              <a:buFont typeface="Arial" pitchFamily="34" charset="0"/>
              <a:buChar char="•"/>
            </a:pPr>
            <a:endParaRPr lang="de-DE" sz="1200"/>
          </a:p>
          <a:p>
            <a:pPr marL="285750" indent="-285750">
              <a:buFont typeface="Arial" pitchFamily="34" charset="0"/>
              <a:buChar char="•"/>
            </a:pPr>
            <a:r>
              <a:rPr lang="de-DE" sz="1200"/>
              <a:t>Population size of approx. 5000 animals</a:t>
            </a:r>
          </a:p>
          <a:p>
            <a:pPr marL="285750" indent="-285750">
              <a:buFont typeface="Arial" pitchFamily="34" charset="0"/>
              <a:buChar char="•"/>
            </a:pPr>
            <a:endParaRPr lang="de-DE" sz="1200"/>
          </a:p>
          <a:p>
            <a:pPr marL="285750" indent="-285750">
              <a:buFont typeface="Arial" pitchFamily="34" charset="0"/>
              <a:buChar char="•"/>
            </a:pPr>
            <a:r>
              <a:rPr lang="de-DE" sz="1200" err="1"/>
              <a:t>pop. density approx. 0.125 individuals/ha</a:t>
            </a:r>
          </a:p>
          <a:p>
            <a:pPr marL="285750" indent="-285750">
              <a:buFont typeface="Arial" pitchFamily="34" charset="0"/>
              <a:buChar char="•"/>
            </a:pPr>
            <a:endParaRPr lang="de-DE" sz="1200"/>
          </a:p>
          <a:p>
            <a:pPr marL="285750" indent="-285750">
              <a:buFont typeface="Arial" pitchFamily="34" charset="0"/>
              <a:buChar char="•"/>
            </a:pPr>
            <a:r>
              <a:rPr lang="de-DE" sz="1200" err="1"/>
              <a:t>Reproductive biological data (based on captive-bred specimens)</a:t>
            </a:r>
            <a:endParaRPr lang="en-GB" sz="1200" err="1"/>
          </a:p>
        </p:txBody>
      </p:sp>
      <p:sp>
        <p:nvSpPr>
          <p:cNvPr id="5" name="Textfeld 4"/>
          <p:cNvSpPr txBox="1"/>
          <p:nvPr/>
        </p:nvSpPr>
        <p:spPr>
          <a:xfrm>
            <a:off x="2199286" y="188947"/>
            <a:ext cx="8352928" cy="615553"/>
          </a:xfrm>
          <a:prstGeom prst="rect">
            <a:avLst/>
          </a:prstGeom>
          <a:noFill/>
        </p:spPr>
        <p:txBody>
          <a:bodyPr wrap="square" lIns="0" tIns="0" rIns="0" bIns="0" rtlCol="0">
            <a:spAutoFit/>
          </a:bodyPr>
          <a:lstStyle/>
          <a:p>
            <a:pPr algn="ctr"/>
            <a:r>
              <a:rPr lang="de-DE" sz="2000" err="1"/>
              <a:t>Demographic PVA [population viability analyses] model </a:t>
            </a:r>
          </a:p>
          <a:p>
            <a:pPr algn="ctr"/>
            <a:endParaRPr lang="en-GB" sz="2000" err="1"/>
          </a:p>
        </p:txBody>
      </p:sp>
      <p:cxnSp>
        <p:nvCxnSpPr>
          <p:cNvPr id="9" name="Gerade Verbindung mit Pfeil 8"/>
          <p:cNvCxnSpPr/>
          <p:nvPr/>
        </p:nvCxnSpPr>
        <p:spPr bwMode="auto">
          <a:xfrm flipH="1">
            <a:off x="6126175" y="4213993"/>
            <a:ext cx="288032" cy="291221"/>
          </a:xfrm>
          <a:prstGeom prst="straightConnector1">
            <a:avLst/>
          </a:prstGeom>
          <a:noFill/>
          <a:ln w="9525" cap="flat" cmpd="sng" algn="ctr">
            <a:solidFill>
              <a:srgbClr val="00B0F0"/>
            </a:solidFill>
            <a:prstDash val="solid"/>
            <a:round/>
            <a:headEnd type="none" w="med" len="med"/>
            <a:tailEnd type="arrow"/>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cxnSp>
      <p:pic>
        <p:nvPicPr>
          <p:cNvPr id="2050"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5562211" y="3584451"/>
            <a:ext cx="371475" cy="40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Textfeld 9"/>
          <p:cNvSpPr txBox="1"/>
          <p:nvPr/>
        </p:nvSpPr>
        <p:spPr>
          <a:xfrm>
            <a:off x="5945306" y="3386939"/>
            <a:ext cx="1728192" cy="138499"/>
          </a:xfrm>
          <a:prstGeom prst="rect">
            <a:avLst/>
          </a:prstGeom>
          <a:noFill/>
        </p:spPr>
        <p:txBody>
          <a:bodyPr wrap="square" lIns="0" tIns="0" rIns="0" bIns="0" rtlCol="0">
            <a:spAutoFit/>
          </a:bodyPr>
          <a:lstStyle/>
          <a:p>
            <a:r>
              <a:rPr lang="de-DE" sz="900" err="1"/>
              <a:t>If </a:t>
            </a:r>
            <a:r>
              <a:rPr lang="de-DE" sz="900" err="1">
                <a:solidFill>
                  <a:schemeClr val="bg1"/>
                </a:solidFill>
              </a:rPr>
              <a:t>trade volumes increase</a:t>
            </a:r>
            <a:endParaRPr lang="en-GB" sz="900" err="1">
              <a:solidFill>
                <a:schemeClr val="bg1"/>
              </a:solidFill>
            </a:endParaRPr>
          </a:p>
        </p:txBody>
      </p:sp>
      <p:sp>
        <p:nvSpPr>
          <p:cNvPr id="14" name="Textfeld 13"/>
          <p:cNvSpPr txBox="1"/>
          <p:nvPr/>
        </p:nvSpPr>
        <p:spPr>
          <a:xfrm>
            <a:off x="6438749" y="4069521"/>
            <a:ext cx="2096098" cy="138499"/>
          </a:xfrm>
          <a:prstGeom prst="rect">
            <a:avLst/>
          </a:prstGeom>
          <a:noFill/>
        </p:spPr>
        <p:txBody>
          <a:bodyPr wrap="square" lIns="0" tIns="0" rIns="0" bIns="0" rtlCol="0">
            <a:spAutoFit/>
          </a:bodyPr>
          <a:lstStyle/>
          <a:p>
            <a:r>
              <a:rPr lang="de-DE" sz="900" err="1">
                <a:solidFill>
                  <a:schemeClr val="bg1"/>
                </a:solidFill>
              </a:rPr>
              <a:t>trade volumes remain unchanged</a:t>
            </a:r>
            <a:endParaRPr lang="en-GB" sz="900" err="1">
              <a:solidFill>
                <a:schemeClr val="bg1"/>
              </a:solidFill>
            </a:endParaRPr>
          </a:p>
        </p:txBody>
      </p:sp>
      <p:sp>
        <p:nvSpPr>
          <p:cNvPr id="15" name="Textfeld 14"/>
          <p:cNvSpPr txBox="1"/>
          <p:nvPr/>
        </p:nvSpPr>
        <p:spPr>
          <a:xfrm>
            <a:off x="5951984" y="1065658"/>
            <a:ext cx="1944216" cy="138499"/>
          </a:xfrm>
          <a:prstGeom prst="rect">
            <a:avLst/>
          </a:prstGeom>
          <a:noFill/>
        </p:spPr>
        <p:txBody>
          <a:bodyPr wrap="square" lIns="0" tIns="0" rIns="0" bIns="0" rtlCol="0">
            <a:spAutoFit/>
          </a:bodyPr>
          <a:lstStyle/>
          <a:p>
            <a:r>
              <a:rPr lang="de-DE" sz="900" err="1">
                <a:solidFill>
                  <a:schemeClr val="bg1"/>
                </a:solidFill>
              </a:rPr>
              <a:t>Indicating</a:t>
            </a:r>
            <a:r>
              <a:rPr lang="de-DE" sz="900"/>
              <a:t> </a:t>
            </a:r>
            <a:r>
              <a:rPr lang="de-DE" sz="900" err="1">
                <a:solidFill>
                  <a:schemeClr val="bg1"/>
                </a:solidFill>
              </a:rPr>
              <a:t>no harvest offtake</a:t>
            </a:r>
            <a:endParaRPr lang="en-GB" sz="900" err="1">
              <a:solidFill>
                <a:schemeClr val="bg1"/>
              </a:solidFill>
            </a:endParaRPr>
          </a:p>
        </p:txBody>
      </p:sp>
      <p:cxnSp>
        <p:nvCxnSpPr>
          <p:cNvPr id="12" name="Gerade Verbindung mit Pfeil 11"/>
          <p:cNvCxnSpPr/>
          <p:nvPr/>
        </p:nvCxnSpPr>
        <p:spPr bwMode="auto">
          <a:xfrm flipH="1">
            <a:off x="5754625" y="1220755"/>
            <a:ext cx="197361" cy="288032"/>
          </a:xfrm>
          <a:prstGeom prst="straightConnector1">
            <a:avLst/>
          </a:prstGeom>
          <a:noFill/>
          <a:ln w="9525" cap="flat" cmpd="sng" algn="ctr">
            <a:solidFill>
              <a:schemeClr val="bg1"/>
            </a:solidFill>
            <a:prstDash val="solid"/>
            <a:round/>
            <a:headEnd type="none" w="med" len="med"/>
            <a:tailEnd type="arrow"/>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cxnSp>
      <p:sp>
        <p:nvSpPr>
          <p:cNvPr id="13" name="Geschweifte Klammer links 12"/>
          <p:cNvSpPr/>
          <p:nvPr/>
        </p:nvSpPr>
        <p:spPr bwMode="auto">
          <a:xfrm rot="5400000">
            <a:off x="4774539" y="803369"/>
            <a:ext cx="347837" cy="690453"/>
          </a:xfrm>
          <a:prstGeom prst="leftBrac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vert="horz" wrap="square" lIns="0" tIns="0" rIns="0" bIns="0" numCol="1" rtlCol="0" anchor="t" anchorCtr="0" compatLnSpc="1">
            <a:prstTxWarp prst="textNoShape">
              <a:avLst/>
            </a:prstTxWarp>
          </a:bodyPr>
          <a:lstStyle/>
          <a:p>
            <a:pPr defTabSz="914400" fontAlgn="base">
              <a:spcBef>
                <a:spcPct val="20000"/>
              </a:spcBef>
              <a:spcAft>
                <a:spcPct val="0"/>
              </a:spcAft>
              <a:buClr>
                <a:schemeClr val="tx1"/>
              </a:buClr>
            </a:pPr>
            <a:endParaRPr lang="en-GB" sz="2600">
              <a:solidFill>
                <a:schemeClr val="bg1"/>
              </a:solidFill>
              <a:latin typeface="Arial" pitchFamily="34" charset="0"/>
            </a:endParaRPr>
          </a:p>
        </p:txBody>
      </p:sp>
      <p:sp>
        <p:nvSpPr>
          <p:cNvPr id="16" name="Textfeld 15"/>
          <p:cNvSpPr txBox="1"/>
          <p:nvPr/>
        </p:nvSpPr>
        <p:spPr>
          <a:xfrm>
            <a:off x="4443564" y="804500"/>
            <a:ext cx="1341479" cy="138499"/>
          </a:xfrm>
          <a:prstGeom prst="rect">
            <a:avLst/>
          </a:prstGeom>
          <a:noFill/>
        </p:spPr>
        <p:txBody>
          <a:bodyPr wrap="square" lIns="0" tIns="0" rIns="0" bIns="0" rtlCol="0">
            <a:spAutoFit/>
          </a:bodyPr>
          <a:lstStyle/>
          <a:p>
            <a:r>
              <a:rPr lang="de-DE" sz="900">
                <a:solidFill>
                  <a:schemeClr val="bg1"/>
                </a:solidFill>
              </a:rPr>
              <a:t>CITES-trade data</a:t>
            </a:r>
            <a:endParaRPr lang="en-GB" sz="900" err="1">
              <a:solidFill>
                <a:schemeClr val="bg1"/>
              </a:solidFill>
            </a:endParaRPr>
          </a:p>
        </p:txBody>
      </p:sp>
      <p:sp>
        <p:nvSpPr>
          <p:cNvPr id="17" name="Geschweifte Klammer links 16">
            <a:extLst>
              <a:ext uri="{FF2B5EF4-FFF2-40B4-BE49-F238E27FC236}">
                <a16:creationId xmlns:a16="http://schemas.microsoft.com/office/drawing/2014/main" id="{E6926D2A-F68B-A14B-A862-5E594C7F10A5}"/>
              </a:ext>
            </a:extLst>
          </p:cNvPr>
          <p:cNvSpPr/>
          <p:nvPr/>
        </p:nvSpPr>
        <p:spPr bwMode="auto">
          <a:xfrm rot="5400000">
            <a:off x="4860746" y="823453"/>
            <a:ext cx="347837" cy="690453"/>
          </a:xfrm>
          <a:prstGeom prst="leftBrace">
            <a:avLst/>
          </a:prstGeom>
          <a:noFill/>
          <a:ln w="9525" cap="flat" cmpd="sng" algn="ctr">
            <a:solidFill>
              <a:schemeClr val="bg1"/>
            </a:solidFill>
            <a:prstDash val="solid"/>
            <a:round/>
            <a:headEnd type="none" w="med" len="med"/>
            <a:tailEnd type="non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20000"/>
              </a:spcBef>
              <a:spcAft>
                <a:spcPct val="0"/>
              </a:spcAft>
              <a:buClr>
                <a:schemeClr val="tx1"/>
              </a:buClr>
              <a:buSzTx/>
              <a:buFont typeface="Wingdings" pitchFamily="2" charset="2"/>
              <a:buNone/>
            </a:pPr>
            <a:endParaRPr kumimoji="0" lang="en-GB" sz="2600" b="0" i="0" u="none" strike="noStrike" cap="none" normalizeH="0" baseline="0">
              <a:ln>
                <a:noFill/>
              </a:ln>
              <a:solidFill>
                <a:schemeClr val="bg1"/>
              </a:solidFill>
              <a:effectLst/>
              <a:latin typeface="Arial" pitchFamily="34" charset="0"/>
            </a:endParaRPr>
          </a:p>
        </p:txBody>
      </p:sp>
      <p:pic>
        <p:nvPicPr>
          <p:cNvPr id="4" name="Grafik 3">
            <a:extLst>
              <a:ext uri="{FF2B5EF4-FFF2-40B4-BE49-F238E27FC236}">
                <a16:creationId xmlns:a16="http://schemas.microsoft.com/office/drawing/2014/main" id="{EFD76E87-E423-544F-AB02-8B85C8E0264C}"/>
              </a:ext>
            </a:extLst>
          </p:cNvPr>
          <p:cNvPicPr>
            <a:picLocks noChangeAspect="1"/>
          </p:cNvPicPr>
          <p:nvPr/>
        </p:nvPicPr>
        <p:blipFill>
          <a:blip r:embed="rId5">
            <a:extLst>
              <a:ext uri="{BEBA8EAE-BF5A-486C-A8C5-ECC9F3942E4B}">
                <a14:imgProps xmlns:a14="http://schemas.microsoft.com/office/drawing/2010/main">
                  <a14:imgLayer r:embed="rId6">
                    <a14:imgEffect>
                      <a14:saturation sat="184000"/>
                    </a14:imgEffect>
                    <a14:imgEffect>
                      <a14:brightnessContrast bright="19000"/>
                    </a14:imgEffect>
                  </a14:imgLayer>
                </a14:imgProps>
              </a:ext>
              <a:ext uri="{28A0092B-C50C-407E-A947-70E740481C1C}">
                <a14:useLocalDpi xmlns:a14="http://schemas.microsoft.com/office/drawing/2010/main"/>
              </a:ext>
            </a:extLst>
          </a:blip>
          <a:stretch>
            <a:fillRect/>
          </a:stretch>
        </p:blipFill>
        <p:spPr>
          <a:xfrm>
            <a:off x="9354" y="1779090"/>
            <a:ext cx="4058394" cy="3142362"/>
          </a:xfrm>
          <a:prstGeom prst="rect">
            <a:avLst/>
          </a:prstGeom>
        </p:spPr>
      </p:pic>
      <p:sp>
        <p:nvSpPr>
          <p:cNvPr id="2" name="Textfeld 1">
            <a:extLst>
              <a:ext uri="{FF2B5EF4-FFF2-40B4-BE49-F238E27FC236}">
                <a16:creationId xmlns:a16="http://schemas.microsoft.com/office/drawing/2014/main" id="{9539F435-5068-6548-82BD-8467C0318FB5}"/>
              </a:ext>
            </a:extLst>
          </p:cNvPr>
          <p:cNvSpPr txBox="1"/>
          <p:nvPr/>
        </p:nvSpPr>
        <p:spPr>
          <a:xfrm>
            <a:off x="129209" y="5009322"/>
            <a:ext cx="3816626" cy="246221"/>
          </a:xfrm>
          <a:prstGeom prst="rect">
            <a:avLst/>
          </a:prstGeom>
          <a:noFill/>
        </p:spPr>
        <p:txBody>
          <a:bodyPr wrap="square" rtlCol="0">
            <a:spAutoFit/>
          </a:bodyPr>
          <a:lstStyle/>
          <a:p>
            <a:r>
              <a:rPr lang="de-DE" sz="1000"/>
              <a:t>Reptile farm, Indonesia. </a:t>
            </a:r>
          </a:p>
        </p:txBody>
      </p:sp>
      <p:sp>
        <p:nvSpPr>
          <p:cNvPr id="7" name="Textfeld 6">
            <a:extLst>
              <a:ext uri="{FF2B5EF4-FFF2-40B4-BE49-F238E27FC236}">
                <a16:creationId xmlns:a16="http://schemas.microsoft.com/office/drawing/2014/main" id="{15162D9C-D664-ED41-BCF8-82524C8116CB}"/>
              </a:ext>
            </a:extLst>
          </p:cNvPr>
          <p:cNvSpPr txBox="1"/>
          <p:nvPr/>
        </p:nvSpPr>
        <p:spPr>
          <a:xfrm>
            <a:off x="1679575" y="6207594"/>
            <a:ext cx="7653268" cy="646331"/>
          </a:xfrm>
          <a:prstGeom prst="rect">
            <a:avLst/>
          </a:prstGeom>
          <a:noFill/>
        </p:spPr>
        <p:txBody>
          <a:bodyPr wrap="square" rtlCol="0">
            <a:spAutoFit/>
          </a:bodyPr>
          <a:lstStyle/>
          <a:p>
            <a:r>
              <a:rPr lang="de-DE" sz="1200"/>
              <a:t>Note: 27 Nov.,2019, a specimen of </a:t>
            </a:r>
            <a:r>
              <a:rPr lang="de-DE" sz="1200" i="1" err="1"/>
              <a:t>V.macraei </a:t>
            </a:r>
            <a:r>
              <a:rPr lang="de-DE" sz="1200"/>
              <a:t>was offered for sale in Japan for 220 000 JPY (approx. 1800 EUR). In 2017, five  specimens were recorded at two retailers in Japan, for sale on average for approx. 1200 EUR. </a:t>
            </a:r>
          </a:p>
        </p:txBody>
      </p:sp>
    </p:spTree>
    <p:extLst>
      <p:ext uri="{BB962C8B-B14F-4D97-AF65-F5344CB8AC3E}">
        <p14:creationId xmlns:p14="http://schemas.microsoft.com/office/powerpoint/2010/main" val="31863868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BB41BA67-79EB-294D-B904-AFA50A168FA9}"/>
              </a:ext>
            </a:extLst>
          </p:cNvPr>
          <p:cNvSpPr>
            <a:spLocks noGrp="1"/>
          </p:cNvSpPr>
          <p:nvPr>
            <p:ph type="title"/>
          </p:nvPr>
        </p:nvSpPr>
        <p:spPr>
          <a:xfrm>
            <a:off x="646111" y="452718"/>
            <a:ext cx="9404723" cy="515926"/>
          </a:xfrm>
        </p:spPr>
        <p:txBody>
          <a:bodyPr/>
          <a:lstStyle/>
          <a:p>
            <a:r>
              <a:rPr lang="de-DE" sz="2000" b="1"/>
              <a:t>(6) Mortalities</a:t>
            </a:r>
          </a:p>
        </p:txBody>
      </p:sp>
      <p:sp>
        <p:nvSpPr>
          <p:cNvPr id="5" name="Textfeld 4">
            <a:extLst>
              <a:ext uri="{FF2B5EF4-FFF2-40B4-BE49-F238E27FC236}">
                <a16:creationId xmlns:a16="http://schemas.microsoft.com/office/drawing/2014/main" id="{D4338621-E3AD-5747-A6D3-B143710E9889}"/>
              </a:ext>
            </a:extLst>
          </p:cNvPr>
          <p:cNvSpPr txBox="1"/>
          <p:nvPr/>
        </p:nvSpPr>
        <p:spPr>
          <a:xfrm>
            <a:off x="447261" y="918272"/>
            <a:ext cx="10903226" cy="1701620"/>
          </a:xfrm>
          <a:prstGeom prst="rect">
            <a:avLst/>
          </a:prstGeom>
          <a:noFill/>
        </p:spPr>
        <p:txBody>
          <a:bodyPr wrap="square" rtlCol="0">
            <a:spAutoFit/>
          </a:bodyPr>
          <a:lstStyle/>
          <a:p>
            <a:pPr algn="ctr">
              <a:lnSpc>
                <a:spcPct val="150000"/>
              </a:lnSpc>
            </a:pPr>
            <a:r>
              <a:rPr lang="de-DE"/>
              <a:t>*Intercontinental mortality rates are siltently tolerated, and data on mortalities  prior to export from the point of harvest to the exporters premises are lacking and and there is evidence that these far outweigh those of intercontinental flights.</a:t>
            </a:r>
            <a:br>
              <a:rPr lang="de-DE"/>
            </a:br>
          </a:p>
        </p:txBody>
      </p:sp>
      <p:pic>
        <p:nvPicPr>
          <p:cNvPr id="6" name="Grafik 5">
            <a:extLst>
              <a:ext uri="{FF2B5EF4-FFF2-40B4-BE49-F238E27FC236}">
                <a16:creationId xmlns:a16="http://schemas.microsoft.com/office/drawing/2014/main" id="{AC5D2B71-E48E-AE4A-BF3E-F087CE95BC5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418849"/>
            <a:ext cx="2487592" cy="1333194"/>
          </a:xfrm>
          <a:prstGeom prst="rect">
            <a:avLst/>
          </a:prstGeom>
        </p:spPr>
      </p:pic>
      <p:pic>
        <p:nvPicPr>
          <p:cNvPr id="8" name="Grafik 7">
            <a:extLst>
              <a:ext uri="{FF2B5EF4-FFF2-40B4-BE49-F238E27FC236}">
                <a16:creationId xmlns:a16="http://schemas.microsoft.com/office/drawing/2014/main" id="{C0652B08-C5D6-3E40-96D6-C87BB528360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55077" y="2414020"/>
            <a:ext cx="2487593" cy="1651918"/>
          </a:xfrm>
          <a:prstGeom prst="rect">
            <a:avLst/>
          </a:prstGeom>
        </p:spPr>
      </p:pic>
      <p:pic>
        <p:nvPicPr>
          <p:cNvPr id="10" name="Grafik 9">
            <a:extLst>
              <a:ext uri="{FF2B5EF4-FFF2-40B4-BE49-F238E27FC236}">
                <a16:creationId xmlns:a16="http://schemas.microsoft.com/office/drawing/2014/main" id="{A689F117-E83B-CF45-A5B1-BF7F1EBA5A5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7069" y="3752043"/>
            <a:ext cx="2470523" cy="1675323"/>
          </a:xfrm>
          <a:prstGeom prst="rect">
            <a:avLst/>
          </a:prstGeom>
        </p:spPr>
      </p:pic>
      <p:pic>
        <p:nvPicPr>
          <p:cNvPr id="12" name="Grafik 11">
            <a:extLst>
              <a:ext uri="{FF2B5EF4-FFF2-40B4-BE49-F238E27FC236}">
                <a16:creationId xmlns:a16="http://schemas.microsoft.com/office/drawing/2014/main" id="{C9C74538-DE6E-B94B-8AE7-1B80EBAE707D}"/>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663611" y="4065268"/>
            <a:ext cx="2470523" cy="1478453"/>
          </a:xfrm>
          <a:prstGeom prst="rect">
            <a:avLst/>
          </a:prstGeom>
        </p:spPr>
      </p:pic>
      <p:pic>
        <p:nvPicPr>
          <p:cNvPr id="1025" name="Picture 1" descr="page100image9224768">
            <a:extLst>
              <a:ext uri="{FF2B5EF4-FFF2-40B4-BE49-F238E27FC236}">
                <a16:creationId xmlns:a16="http://schemas.microsoft.com/office/drawing/2014/main" id="{2B334F7D-D155-CF48-89EE-5E2CF9D32BED}"/>
              </a:ext>
            </a:extLst>
          </p:cNvPr>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9834983" y="2414020"/>
            <a:ext cx="2375616" cy="3129701"/>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Textfeld 12">
            <a:extLst>
              <a:ext uri="{FF2B5EF4-FFF2-40B4-BE49-F238E27FC236}">
                <a16:creationId xmlns:a16="http://schemas.microsoft.com/office/drawing/2014/main" id="{E99481E7-5AF2-834D-AFDD-956B4994F1FE}"/>
              </a:ext>
            </a:extLst>
          </p:cNvPr>
          <p:cNvSpPr txBox="1"/>
          <p:nvPr/>
        </p:nvSpPr>
        <p:spPr>
          <a:xfrm>
            <a:off x="119269" y="6450680"/>
            <a:ext cx="11807687" cy="523220"/>
          </a:xfrm>
          <a:prstGeom prst="rect">
            <a:avLst/>
          </a:prstGeom>
          <a:noFill/>
        </p:spPr>
        <p:txBody>
          <a:bodyPr wrap="square" rtlCol="0">
            <a:spAutoFit/>
          </a:bodyPr>
          <a:lstStyle/>
          <a:p>
            <a:r>
              <a:rPr lang="de-DE" sz="1000"/>
              <a:t>Brown et al. (2011) A taxonomic revision of the Neotropical poison frog genus </a:t>
            </a:r>
            <a:r>
              <a:rPr lang="de-DE" sz="1000" i="1" err="1"/>
              <a:t>Ranitomeya</a:t>
            </a:r>
            <a:r>
              <a:rPr lang="de-DE" sz="1000"/>
              <a:t> (Amphibia: Dendrobatidae). Zootaxa 3083: 1–120</a:t>
            </a:r>
          </a:p>
          <a:p>
            <a:endParaRPr lang="de-DE"/>
          </a:p>
        </p:txBody>
      </p:sp>
      <p:sp>
        <p:nvSpPr>
          <p:cNvPr id="14" name="Textfeld 13">
            <a:extLst>
              <a:ext uri="{FF2B5EF4-FFF2-40B4-BE49-F238E27FC236}">
                <a16:creationId xmlns:a16="http://schemas.microsoft.com/office/drawing/2014/main" id="{2B8A0225-A2C5-5B45-A438-CC835D7E21FF}"/>
              </a:ext>
            </a:extLst>
          </p:cNvPr>
          <p:cNvSpPr txBox="1"/>
          <p:nvPr/>
        </p:nvSpPr>
        <p:spPr>
          <a:xfrm>
            <a:off x="119269" y="5678118"/>
            <a:ext cx="11936896" cy="523220"/>
          </a:xfrm>
          <a:prstGeom prst="rect">
            <a:avLst/>
          </a:prstGeom>
          <a:noFill/>
        </p:spPr>
        <p:txBody>
          <a:bodyPr wrap="square" rtlCol="0">
            <a:spAutoFit/>
          </a:bodyPr>
          <a:lstStyle/>
          <a:p>
            <a:r>
              <a:rPr lang="de-DE" sz="1400" err="1"/>
              <a:t>Left: Dead arrivals from Indonesia, winter import, Germany; centre: keeping conditions of wild specimens  at a middleman in Indonesia; right: Illegal traffic and mortalities of poison frogs in Peru.</a:t>
            </a:r>
          </a:p>
        </p:txBody>
      </p:sp>
    </p:spTree>
    <p:extLst>
      <p:ext uri="{BB962C8B-B14F-4D97-AF65-F5344CB8AC3E}">
        <p14:creationId xmlns:p14="http://schemas.microsoft.com/office/powerpoint/2010/main" val="39151409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Textfeld 5"/>
          <p:cNvSpPr txBox="1"/>
          <p:nvPr/>
        </p:nvSpPr>
        <p:spPr>
          <a:xfrm>
            <a:off x="847531" y="5814782"/>
            <a:ext cx="10707940" cy="923330"/>
          </a:xfrm>
          <a:prstGeom prst="rect">
            <a:avLst/>
          </a:prstGeom>
          <a:noFill/>
        </p:spPr>
        <p:txBody>
          <a:bodyPr wrap="square" rtlCol="0">
            <a:spAutoFit/>
          </a:bodyPr>
          <a:lstStyle/>
          <a:p>
            <a:r>
              <a:rPr lang="en-GB" sz="900"/>
              <a:t>de Buffrénil V (1995) Les élevages de Reptiles du Bénin, du Togo et du Ghana. Rapport d’étude réalisée pour le Secrétariat de la CITES, Juin 1995: 1–23.</a:t>
            </a:r>
          </a:p>
          <a:p>
            <a:endParaRPr lang="en-GB" sz="900"/>
          </a:p>
          <a:p>
            <a:r>
              <a:rPr lang="en-GB" sz="900" err="1"/>
              <a:t>Gorzula S, Nsiah WO, Oduro W (1997) Survey of the Status and Management of the Royal Python (</a:t>
            </a:r>
            <a:r>
              <a:rPr lang="en-GB" sz="900" i="1"/>
              <a:t>Python regius</a:t>
            </a:r>
            <a:r>
              <a:rPr lang="en-GB" sz="900"/>
              <a:t>) in Ghana. Part 1. Report to the Secretariat of the Convention on International Trade in Endangered Species of Wild Fauna and Flora (CITES). Geneva, Switzerland, 1-38. </a:t>
            </a:r>
          </a:p>
          <a:p>
            <a:endParaRPr lang="en-GB" sz="900"/>
          </a:p>
          <a:p>
            <a:r>
              <a:rPr lang="en-GB" sz="900"/>
              <a:t>Map Source: Western Africa: http://www.alearningfamily.com/main/wp-content/uploads/2019/08/AfricaWestPolitical.jpg</a:t>
            </a:r>
          </a:p>
        </p:txBody>
      </p:sp>
      <p:pic>
        <p:nvPicPr>
          <p:cNvPr id="12" name="Grafik 11">
            <a:extLst>
              <a:ext uri="{FF2B5EF4-FFF2-40B4-BE49-F238E27FC236}">
                <a16:creationId xmlns:a16="http://schemas.microsoft.com/office/drawing/2014/main" id="{0E25B117-870A-314D-B233-C3F6D5E871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32600" y="1353897"/>
            <a:ext cx="5199590" cy="3899693"/>
          </a:xfrm>
          <a:prstGeom prst="rect">
            <a:avLst/>
          </a:prstGeom>
        </p:spPr>
      </p:pic>
      <p:cxnSp>
        <p:nvCxnSpPr>
          <p:cNvPr id="35" name="Gerade Verbindung mit Pfeil 34">
            <a:extLst>
              <a:ext uri="{FF2B5EF4-FFF2-40B4-BE49-F238E27FC236}">
                <a16:creationId xmlns:a16="http://schemas.microsoft.com/office/drawing/2014/main" id="{2C36B448-28DE-E949-902F-5BC8F6E5543F}"/>
              </a:ext>
            </a:extLst>
          </p:cNvPr>
          <p:cNvCxnSpPr/>
          <p:nvPr/>
        </p:nvCxnSpPr>
        <p:spPr>
          <a:xfrm flipH="1" flipV="1">
            <a:off x="9794943" y="4021196"/>
            <a:ext cx="407919" cy="286793"/>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7" name="Gerade Verbindung mit Pfeil 36">
            <a:extLst>
              <a:ext uri="{FF2B5EF4-FFF2-40B4-BE49-F238E27FC236}">
                <a16:creationId xmlns:a16="http://schemas.microsoft.com/office/drawing/2014/main" id="{A0370D9C-D1D8-B94E-877C-66B416DFBCC5}"/>
              </a:ext>
            </a:extLst>
          </p:cNvPr>
          <p:cNvCxnSpPr/>
          <p:nvPr/>
        </p:nvCxnSpPr>
        <p:spPr>
          <a:xfrm flipV="1">
            <a:off x="10127723" y="4060322"/>
            <a:ext cx="234947" cy="66162"/>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Gerade Verbindung mit Pfeil 38">
            <a:extLst>
              <a:ext uri="{FF2B5EF4-FFF2-40B4-BE49-F238E27FC236}">
                <a16:creationId xmlns:a16="http://schemas.microsoft.com/office/drawing/2014/main" id="{F5247EE9-DB38-E64B-808E-F4E86FF4056B}"/>
              </a:ext>
            </a:extLst>
          </p:cNvPr>
          <p:cNvCxnSpPr/>
          <p:nvPr/>
        </p:nvCxnSpPr>
        <p:spPr>
          <a:xfrm flipV="1">
            <a:off x="10283298" y="4193728"/>
            <a:ext cx="311150" cy="66161"/>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0" name="Gerade Verbindung mit Pfeil 39">
            <a:extLst>
              <a:ext uri="{FF2B5EF4-FFF2-40B4-BE49-F238E27FC236}">
                <a16:creationId xmlns:a16="http://schemas.microsoft.com/office/drawing/2014/main" id="{421B943B-37C6-434E-B54D-4341B0D237BC}"/>
              </a:ext>
            </a:extLst>
          </p:cNvPr>
          <p:cNvCxnSpPr/>
          <p:nvPr/>
        </p:nvCxnSpPr>
        <p:spPr>
          <a:xfrm flipV="1">
            <a:off x="10103305" y="3644721"/>
            <a:ext cx="10903" cy="296460"/>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3" name="Gerade Verbindung mit Pfeil 42">
            <a:extLst>
              <a:ext uri="{FF2B5EF4-FFF2-40B4-BE49-F238E27FC236}">
                <a16:creationId xmlns:a16="http://schemas.microsoft.com/office/drawing/2014/main" id="{898B9E97-4206-AA44-8549-E43C739EA7C1}"/>
              </a:ext>
            </a:extLst>
          </p:cNvPr>
          <p:cNvCxnSpPr/>
          <p:nvPr/>
        </p:nvCxnSpPr>
        <p:spPr>
          <a:xfrm flipV="1">
            <a:off x="10362670" y="3605449"/>
            <a:ext cx="324380" cy="359607"/>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5" name="Gerade Verbindung mit Pfeil 44">
            <a:extLst>
              <a:ext uri="{FF2B5EF4-FFF2-40B4-BE49-F238E27FC236}">
                <a16:creationId xmlns:a16="http://schemas.microsoft.com/office/drawing/2014/main" id="{7C669249-9232-EF48-9D28-A6225C728FB1}"/>
              </a:ext>
            </a:extLst>
          </p:cNvPr>
          <p:cNvCxnSpPr/>
          <p:nvPr/>
        </p:nvCxnSpPr>
        <p:spPr>
          <a:xfrm flipH="1" flipV="1">
            <a:off x="9358648" y="3644721"/>
            <a:ext cx="785612" cy="406574"/>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7" name="Gerade Verbindung mit Pfeil 46">
            <a:extLst>
              <a:ext uri="{FF2B5EF4-FFF2-40B4-BE49-F238E27FC236}">
                <a16:creationId xmlns:a16="http://schemas.microsoft.com/office/drawing/2014/main" id="{04F3E67F-A7FE-C749-9466-B37E5F199DDA}"/>
              </a:ext>
            </a:extLst>
          </p:cNvPr>
          <p:cNvCxnSpPr/>
          <p:nvPr/>
        </p:nvCxnSpPr>
        <p:spPr>
          <a:xfrm flipH="1" flipV="1">
            <a:off x="9174051" y="3193961"/>
            <a:ext cx="940158" cy="771096"/>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7" name="Gerade Verbindung mit Pfeil 56">
            <a:extLst>
              <a:ext uri="{FF2B5EF4-FFF2-40B4-BE49-F238E27FC236}">
                <a16:creationId xmlns:a16="http://schemas.microsoft.com/office/drawing/2014/main" id="{8B517939-81D5-2941-9048-B96BCBDC9C37}"/>
              </a:ext>
            </a:extLst>
          </p:cNvPr>
          <p:cNvCxnSpPr/>
          <p:nvPr/>
        </p:nvCxnSpPr>
        <p:spPr>
          <a:xfrm flipV="1">
            <a:off x="10144260" y="4362190"/>
            <a:ext cx="643943" cy="53415"/>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30" name="Grafik 29">
            <a:extLst>
              <a:ext uri="{FF2B5EF4-FFF2-40B4-BE49-F238E27FC236}">
                <a16:creationId xmlns:a16="http://schemas.microsoft.com/office/drawing/2014/main" id="{8204D31B-4E02-D94F-AD0D-F41DDF303AF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7951" l="165" r="100000">
                        <a14:foregroundMark x1="20826" y1="28893" x2="14050" y2="34016"/>
                        <a14:foregroundMark x1="9421" y1="40574" x2="8430" y2="42623"/>
                        <a14:foregroundMark x1="6777" y1="46926" x2="6116" y2="58197"/>
                        <a14:foregroundMark x1="6116" y1="58197" x2="21488" y2="75615"/>
                        <a14:foregroundMark x1="71405" y1="22336" x2="77355" y2="25410"/>
                        <a14:foregroundMark x1="76529" y1="24795" x2="80992" y2="27869"/>
                        <a14:foregroundMark x1="86281" y1="33197" x2="88099" y2="35041"/>
                        <a14:foregroundMark x1="80496" y1="27049" x2="81157" y2="27664"/>
                        <a14:foregroundMark x1="88099" y1="35041" x2="89752" y2="39549"/>
                        <a14:foregroundMark x1="81322" y1="28689" x2="85455" y2="31557"/>
                        <a14:backgroundMark x1="496" y1="11066" x2="0" y2="44262"/>
                        <a14:backgroundMark x1="8926" y1="38934" x2="0" y2="44262"/>
                        <a14:backgroundMark x1="9091" y1="38934" x2="22645" y2="20492"/>
                        <a14:backgroundMark x1="22645" y1="20492" x2="19504" y2="8607"/>
                        <a14:backgroundMark x1="19504" y1="8607" x2="8760" y2="7992"/>
                        <a14:backgroundMark x1="8760" y1="7992" x2="992" y2="10656"/>
                        <a14:backgroundMark x1="89752" y1="39549" x2="90248" y2="45492"/>
                        <a14:backgroundMark x1="89091" y1="33197" x2="89256" y2="34426"/>
                        <a14:backgroundMark x1="90248" y1="45492" x2="85455" y2="55943"/>
                        <a14:backgroundMark x1="85455" y1="55943" x2="92893" y2="64549"/>
                        <a14:backgroundMark x1="92893" y1="64344" x2="99835" y2="64344"/>
                        <a14:backgroundMark x1="35537" y1="98770" x2="34380" y2="99795"/>
                        <a14:backgroundMark x1="331" y1="99795" x2="331" y2="99795"/>
                        <a14:backgroundMark x1="826" y1="87910" x2="331" y2="99590"/>
                        <a14:backgroundMark x1="0" y1="84631" x2="38347" y2="96311"/>
                        <a14:backgroundMark x1="38347" y1="96516" x2="34215" y2="99795"/>
                        <a14:backgroundMark x1="331" y1="90164" x2="14545" y2="99795"/>
                        <a14:backgroundMark x1="0" y1="86066" x2="165" y2="89959"/>
                        <a14:backgroundMark x1="37521" y1="96311" x2="37190" y2="96926"/>
                        <a14:backgroundMark x1="38678" y1="96721" x2="41653" y2="97541"/>
                        <a14:backgroundMark x1="49752" y1="96721" x2="58017" y2="94672"/>
                        <a14:backgroundMark x1="55207" y1="95082" x2="50083" y2="96721"/>
                        <a14:backgroundMark x1="50909" y1="95492" x2="55041" y2="94467"/>
                        <a14:backgroundMark x1="86116" y1="30738" x2="87438" y2="31762"/>
                        <a14:backgroundMark x1="81653" y1="27049" x2="82149" y2="27459"/>
                        <a14:backgroundMark x1="9421" y1="38934" x2="8595" y2="38730"/>
                        <a14:backgroundMark x1="7273" y1="42008" x2="5785" y2="46516"/>
                        <a14:backgroundMark x1="4132" y1="86270" x2="3471" y2="86066"/>
                        <a14:backgroundMark x1="1653" y1="84426" x2="331" y2="80533"/>
                        <a14:backgroundMark x1="3802" y1="85246" x2="6446" y2="86885"/>
                        <a14:backgroundMark x1="18512" y1="90369" x2="30248" y2="94877"/>
                        <a14:backgroundMark x1="25620" y1="91598" x2="28264" y2="93033"/>
                        <a14:backgroundMark x1="34215" y1="95287" x2="41818" y2="97541"/>
                      </a14:backgroundRemoval>
                    </a14:imgEffect>
                  </a14:imgLayer>
                </a14:imgProps>
              </a:ext>
              <a:ext uri="{28A0092B-C50C-407E-A947-70E740481C1C}">
                <a14:useLocalDpi xmlns:a14="http://schemas.microsoft.com/office/drawing/2010/main"/>
              </a:ext>
            </a:extLst>
          </a:blip>
          <a:stretch>
            <a:fillRect/>
          </a:stretch>
        </p:blipFill>
        <p:spPr>
          <a:xfrm>
            <a:off x="0" y="1851081"/>
            <a:ext cx="3867699" cy="3122014"/>
          </a:xfrm>
          <a:prstGeom prst="rect">
            <a:avLst/>
          </a:prstGeom>
        </p:spPr>
      </p:pic>
      <p:sp>
        <p:nvSpPr>
          <p:cNvPr id="32" name="Titel 1">
            <a:extLst>
              <a:ext uri="{FF2B5EF4-FFF2-40B4-BE49-F238E27FC236}">
                <a16:creationId xmlns:a16="http://schemas.microsoft.com/office/drawing/2014/main" id="{5A525046-E2A1-AA49-885B-BA869FDA2EC0}"/>
              </a:ext>
            </a:extLst>
          </p:cNvPr>
          <p:cNvSpPr>
            <a:spLocks noGrp="1"/>
          </p:cNvSpPr>
          <p:nvPr>
            <p:ph type="title"/>
          </p:nvPr>
        </p:nvSpPr>
        <p:spPr>
          <a:xfrm>
            <a:off x="646111" y="452718"/>
            <a:ext cx="9404723" cy="500428"/>
          </a:xfrm>
        </p:spPr>
        <p:txBody>
          <a:bodyPr/>
          <a:lstStyle/>
          <a:p>
            <a:r>
              <a:rPr lang="de-DE" sz="2000" b="1"/>
              <a:t>(7) Origin/source reporting issues</a:t>
            </a:r>
          </a:p>
        </p:txBody>
      </p:sp>
      <p:sp>
        <p:nvSpPr>
          <p:cNvPr id="11" name="Textfeld 10">
            <a:extLst>
              <a:ext uri="{FF2B5EF4-FFF2-40B4-BE49-F238E27FC236}">
                <a16:creationId xmlns:a16="http://schemas.microsoft.com/office/drawing/2014/main" id="{C0CEAD5C-10CC-604B-B2B6-54C9F10D0FD0}"/>
              </a:ext>
            </a:extLst>
          </p:cNvPr>
          <p:cNvSpPr txBox="1"/>
          <p:nvPr/>
        </p:nvSpPr>
        <p:spPr>
          <a:xfrm>
            <a:off x="3544478" y="1980927"/>
            <a:ext cx="3074737" cy="2585323"/>
          </a:xfrm>
          <a:prstGeom prst="rect">
            <a:avLst/>
          </a:prstGeom>
          <a:noFill/>
        </p:spPr>
        <p:txBody>
          <a:bodyPr wrap="square" rtlCol="0">
            <a:spAutoFit/>
          </a:bodyPr>
          <a:lstStyle/>
          <a:p>
            <a:pPr algn="ctr"/>
            <a:r>
              <a:rPr lang="de-DE"/>
              <a:t>Exports of ball pythons from  Western Africa</a:t>
            </a:r>
          </a:p>
          <a:p>
            <a:endParaRPr lang="de-DE"/>
          </a:p>
          <a:p>
            <a:endParaRPr lang="de-DE"/>
          </a:p>
          <a:p>
            <a:r>
              <a:rPr lang="de-DE"/>
              <a:t>*the misreporting of sources documented and countries of origin (cross-border trade) have been reported.  </a:t>
            </a:r>
          </a:p>
        </p:txBody>
      </p:sp>
      <p:sp>
        <p:nvSpPr>
          <p:cNvPr id="15" name="Textfeld 14">
            <a:extLst>
              <a:ext uri="{FF2B5EF4-FFF2-40B4-BE49-F238E27FC236}">
                <a16:creationId xmlns:a16="http://schemas.microsoft.com/office/drawing/2014/main" id="{5569315C-14AD-3141-9CAE-8C5C26B5C6F0}"/>
              </a:ext>
            </a:extLst>
          </p:cNvPr>
          <p:cNvSpPr txBox="1"/>
          <p:nvPr/>
        </p:nvSpPr>
        <p:spPr>
          <a:xfrm>
            <a:off x="148924" y="4791925"/>
            <a:ext cx="4199708" cy="276999"/>
          </a:xfrm>
          <a:prstGeom prst="rect">
            <a:avLst/>
          </a:prstGeom>
          <a:noFill/>
        </p:spPr>
        <p:txBody>
          <a:bodyPr wrap="square" rtlCol="0">
            <a:spAutoFit/>
          </a:bodyPr>
          <a:lstStyle/>
          <a:p>
            <a:r>
              <a:rPr lang="de-DE" sz="1200" i="1"/>
              <a:t>Python regius</a:t>
            </a:r>
            <a:r>
              <a:rPr lang="de-DE" sz="1200"/>
              <a:t>, Togo</a:t>
            </a:r>
          </a:p>
        </p:txBody>
      </p:sp>
    </p:spTree>
    <p:extLst>
      <p:ext uri="{BB962C8B-B14F-4D97-AF65-F5344CB8AC3E}">
        <p14:creationId xmlns:p14="http://schemas.microsoft.com/office/powerpoint/2010/main" val="40050576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78CE5160-05B0-F845-8C0B-1E5A06F89D4F}"/>
              </a:ext>
            </a:extLst>
          </p:cNvPr>
          <p:cNvSpPr>
            <a:spLocks noGrp="1"/>
          </p:cNvSpPr>
          <p:nvPr>
            <p:ph type="title"/>
          </p:nvPr>
        </p:nvSpPr>
        <p:spPr>
          <a:xfrm>
            <a:off x="646111" y="452718"/>
            <a:ext cx="9404723" cy="527670"/>
          </a:xfrm>
        </p:spPr>
        <p:txBody>
          <a:bodyPr/>
          <a:lstStyle/>
          <a:p>
            <a:r>
              <a:rPr lang="de-DE" sz="2000"/>
              <a:t>Wild or captive bred</a:t>
            </a:r>
          </a:p>
        </p:txBody>
      </p:sp>
      <p:pic>
        <p:nvPicPr>
          <p:cNvPr id="5" name="Inhaltsplatzhalter 4">
            <a:extLst>
              <a:ext uri="{FF2B5EF4-FFF2-40B4-BE49-F238E27FC236}">
                <a16:creationId xmlns:a16="http://schemas.microsoft.com/office/drawing/2014/main" id="{00203ED6-A475-6440-9FC8-7DCDE4165EC9}"/>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6096000" y="488980"/>
            <a:ext cx="4199708" cy="5599612"/>
          </a:xfrm>
        </p:spPr>
      </p:pic>
      <p:sp>
        <p:nvSpPr>
          <p:cNvPr id="6" name="Textfeld 5">
            <a:extLst>
              <a:ext uri="{FF2B5EF4-FFF2-40B4-BE49-F238E27FC236}">
                <a16:creationId xmlns:a16="http://schemas.microsoft.com/office/drawing/2014/main" id="{5569315C-14AD-3141-9CAE-8C5C26B5C6F0}"/>
              </a:ext>
            </a:extLst>
          </p:cNvPr>
          <p:cNvSpPr txBox="1"/>
          <p:nvPr/>
        </p:nvSpPr>
        <p:spPr>
          <a:xfrm>
            <a:off x="6014118" y="6128530"/>
            <a:ext cx="4199708" cy="461665"/>
          </a:xfrm>
          <a:prstGeom prst="rect">
            <a:avLst/>
          </a:prstGeom>
          <a:noFill/>
        </p:spPr>
        <p:txBody>
          <a:bodyPr wrap="square" rtlCol="0">
            <a:spAutoFit/>
          </a:bodyPr>
          <a:lstStyle/>
          <a:p>
            <a:r>
              <a:rPr lang="de-DE" sz="1200"/>
              <a:t>Adult </a:t>
            </a:r>
            <a:r>
              <a:rPr lang="de-DE" sz="1200" i="1"/>
              <a:t>Morelia viridis </a:t>
            </a:r>
            <a:r>
              <a:rPr lang="de-DE" sz="1200" err="1"/>
              <a:t>offered as captive-born specimens from Indonesia at the Hamm fair, Germany</a:t>
            </a:r>
          </a:p>
        </p:txBody>
      </p:sp>
      <p:sp>
        <p:nvSpPr>
          <p:cNvPr id="8" name="Textfeld 7">
            <a:extLst>
              <a:ext uri="{FF2B5EF4-FFF2-40B4-BE49-F238E27FC236}">
                <a16:creationId xmlns:a16="http://schemas.microsoft.com/office/drawing/2014/main" id="{83948958-87C5-6543-83B6-A1A91E4D6650}"/>
              </a:ext>
            </a:extLst>
          </p:cNvPr>
          <p:cNvSpPr txBox="1"/>
          <p:nvPr/>
        </p:nvSpPr>
        <p:spPr>
          <a:xfrm>
            <a:off x="84841" y="6088592"/>
            <a:ext cx="5816338" cy="507831"/>
          </a:xfrm>
          <a:prstGeom prst="rect">
            <a:avLst/>
          </a:prstGeom>
          <a:noFill/>
        </p:spPr>
        <p:txBody>
          <a:bodyPr wrap="square" rtlCol="0">
            <a:spAutoFit/>
          </a:bodyPr>
          <a:lstStyle/>
          <a:p>
            <a:r>
              <a:rPr lang="de-DE" sz="900"/>
              <a:t>Lyons, J.A., Natusch, D.J., 2011. Wildlife laundering through breeding farms: illegal harvest, population declines and a means of regulating the trade of green pythons (</a:t>
            </a:r>
            <a:r>
              <a:rPr lang="de-DE" sz="900" i="1"/>
              <a:t>Morelia viridis</a:t>
            </a:r>
            <a:r>
              <a:rPr lang="de-DE" sz="900"/>
              <a:t>) from Indonesia. Biol. Conserv. 144, 3073–3081. http://dx.doi.org/ 10.1016/j.biocon.2011.10.002.</a:t>
            </a:r>
          </a:p>
        </p:txBody>
      </p:sp>
      <p:sp>
        <p:nvSpPr>
          <p:cNvPr id="9" name="Textfeld 8">
            <a:extLst>
              <a:ext uri="{FF2B5EF4-FFF2-40B4-BE49-F238E27FC236}">
                <a16:creationId xmlns:a16="http://schemas.microsoft.com/office/drawing/2014/main" id="{FE173AB9-9ECA-D949-8045-1D8031E7AC4E}"/>
              </a:ext>
            </a:extLst>
          </p:cNvPr>
          <p:cNvSpPr txBox="1"/>
          <p:nvPr/>
        </p:nvSpPr>
        <p:spPr>
          <a:xfrm>
            <a:off x="782425" y="1385740"/>
            <a:ext cx="4566047" cy="3369449"/>
          </a:xfrm>
          <a:prstGeom prst="rect">
            <a:avLst/>
          </a:prstGeom>
          <a:noFill/>
        </p:spPr>
        <p:txBody>
          <a:bodyPr wrap="square" rtlCol="0">
            <a:spAutoFit/>
          </a:bodyPr>
          <a:lstStyle/>
          <a:p>
            <a:pPr marL="285750" indent="-285750">
              <a:lnSpc>
                <a:spcPct val="150000"/>
              </a:lnSpc>
              <a:buFont typeface="Wingdings" pitchFamily="2" charset="2"/>
              <a:buChar char="v"/>
            </a:pPr>
            <a:r>
              <a:rPr lang="de-DE" sz="1600" err="1"/>
              <a:t>Nationally protected species are  laundered as farmed individuals, according to Indonesian legislation these are supposed to be captive-bred (F2)</a:t>
            </a:r>
          </a:p>
          <a:p>
            <a:pPr marL="285750" indent="-285750">
              <a:lnSpc>
                <a:spcPct val="150000"/>
              </a:lnSpc>
              <a:buFont typeface="Wingdings" pitchFamily="2" charset="2"/>
              <a:buChar char="v"/>
            </a:pPr>
            <a:endParaRPr lang="de-DE" sz="1600"/>
          </a:p>
          <a:p>
            <a:pPr marL="285750" indent="-285750">
              <a:lnSpc>
                <a:spcPct val="150000"/>
              </a:lnSpc>
              <a:buFont typeface="Wingdings" pitchFamily="2" charset="2"/>
              <a:buChar char="v"/>
            </a:pPr>
            <a:r>
              <a:rPr lang="de-DE" sz="1600" err="1"/>
              <a:t>Collectors know when species in demand hatch in the wild; these are captured and laundered as captive-bred e.g., </a:t>
            </a:r>
            <a:r>
              <a:rPr lang="de-DE" sz="1600" i="1" err="1"/>
              <a:t>Chlamydosaurus kingii</a:t>
            </a:r>
          </a:p>
        </p:txBody>
      </p:sp>
    </p:spTree>
    <p:extLst>
      <p:ext uri="{BB962C8B-B14F-4D97-AF65-F5344CB8AC3E}">
        <p14:creationId xmlns:p14="http://schemas.microsoft.com/office/powerpoint/2010/main" val="12219442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76A1D569-9AB8-CB4C-B357-B7A6F7FDA4AC}"/>
              </a:ext>
            </a:extLst>
          </p:cNvPr>
          <p:cNvSpPr>
            <a:spLocks noGrp="1"/>
          </p:cNvSpPr>
          <p:nvPr>
            <p:ph type="title"/>
          </p:nvPr>
        </p:nvSpPr>
        <p:spPr/>
        <p:txBody>
          <a:bodyPr/>
          <a:lstStyle/>
          <a:p>
            <a:r>
              <a:rPr lang="de-DE" sz="2000" b="1"/>
              <a:t>(8) Diseases</a:t>
            </a:r>
          </a:p>
        </p:txBody>
      </p:sp>
      <p:sp>
        <p:nvSpPr>
          <p:cNvPr id="3" name="Inhaltsplatzhalter 2">
            <a:extLst>
              <a:ext uri="{FF2B5EF4-FFF2-40B4-BE49-F238E27FC236}">
                <a16:creationId xmlns:a16="http://schemas.microsoft.com/office/drawing/2014/main" id="{D31C9E37-9D7D-0042-9B56-D83423DCE585}"/>
              </a:ext>
            </a:extLst>
          </p:cNvPr>
          <p:cNvSpPr>
            <a:spLocks noGrp="1"/>
          </p:cNvSpPr>
          <p:nvPr>
            <p:ph idx="1"/>
          </p:nvPr>
        </p:nvSpPr>
        <p:spPr>
          <a:xfrm>
            <a:off x="646111" y="1331260"/>
            <a:ext cx="8946541" cy="2175512"/>
          </a:xfrm>
        </p:spPr>
        <p:txBody>
          <a:bodyPr/>
          <a:lstStyle/>
          <a:p>
            <a:pPr marL="0" indent="0">
              <a:buNone/>
            </a:pPr>
            <a:r>
              <a:rPr lang="de-DE" err="1"/>
              <a:t>Amphibians</a:t>
            </a:r>
          </a:p>
          <a:p>
            <a:r>
              <a:rPr lang="de-DE"/>
              <a:t>Global (fungal) amphibian diseases (e.g., ranavirus, Bd, Bsal)</a:t>
            </a:r>
          </a:p>
          <a:p>
            <a:pPr lvl="1"/>
            <a:r>
              <a:rPr lang="de-DE"/>
              <a:t>International trade contributes to the spread of these diseases</a:t>
            </a:r>
          </a:p>
          <a:p>
            <a:pPr lvl="1"/>
            <a:r>
              <a:rPr lang="de-DE"/>
              <a:t>Cross-infection remains one main issue, and standardized hygiene protocols  yet need to be implemented</a:t>
            </a:r>
          </a:p>
          <a:p>
            <a:endParaRPr lang="de-DE"/>
          </a:p>
        </p:txBody>
      </p:sp>
      <p:sp>
        <p:nvSpPr>
          <p:cNvPr id="4" name="Inhaltsplatzhalter 2">
            <a:extLst>
              <a:ext uri="{FF2B5EF4-FFF2-40B4-BE49-F238E27FC236}">
                <a16:creationId xmlns:a16="http://schemas.microsoft.com/office/drawing/2014/main" id="{873EEEA0-36FF-A64C-AA44-DD7FDE94264A}"/>
              </a:ext>
            </a:extLst>
          </p:cNvPr>
          <p:cNvSpPr txBox="1"/>
          <p:nvPr/>
        </p:nvSpPr>
        <p:spPr>
          <a:xfrm>
            <a:off x="646110" y="3443929"/>
            <a:ext cx="8946541" cy="180051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ct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Font typeface="Wingdings 3" charset="2"/>
              <a:buNone/>
            </a:pPr>
            <a:r>
              <a:rPr lang="de-DE" err="1"/>
              <a:t>Reptiles</a:t>
            </a:r>
          </a:p>
          <a:p>
            <a:r>
              <a:rPr lang="de-DE" err="1"/>
              <a:t>Diseases and their spread with reptiles traded intercontinentally are slowly becoming a more popular topic in conservation science</a:t>
            </a:r>
          </a:p>
          <a:p>
            <a:r>
              <a:rPr lang="de-DE" err="1"/>
              <a:t>Zoonotic diseases have been identified in the trade with tortoises. </a:t>
            </a:r>
          </a:p>
        </p:txBody>
      </p:sp>
      <p:sp>
        <p:nvSpPr>
          <p:cNvPr id="5" name="Textfeld 4">
            <a:extLst>
              <a:ext uri="{FF2B5EF4-FFF2-40B4-BE49-F238E27FC236}">
                <a16:creationId xmlns:a16="http://schemas.microsoft.com/office/drawing/2014/main" id="{96469AC4-0BDC-2445-BE9F-756C4A253343}"/>
              </a:ext>
            </a:extLst>
          </p:cNvPr>
          <p:cNvSpPr txBox="1"/>
          <p:nvPr/>
        </p:nvSpPr>
        <p:spPr>
          <a:xfrm>
            <a:off x="131976" y="5825765"/>
            <a:ext cx="11802358" cy="830997"/>
          </a:xfrm>
          <a:prstGeom prst="rect">
            <a:avLst/>
          </a:prstGeom>
          <a:noFill/>
        </p:spPr>
        <p:txBody>
          <a:bodyPr wrap="square" rtlCol="0">
            <a:spAutoFit/>
          </a:bodyPr>
          <a:lstStyle/>
          <a:p>
            <a:r>
              <a:rPr lang="de-DE" sz="1200" err="1"/>
              <a:t>Rowley et al. (2007) Survey for the amphibian chytrid </a:t>
            </a:r>
            <a:r>
              <a:rPr lang="de-DE" sz="1200" i="1" err="1"/>
              <a:t>Batrachochytrium dendrobatidis </a:t>
            </a:r>
            <a:r>
              <a:rPr lang="de-DE" sz="1200"/>
              <a:t>in Hong Kong in native amphibians and in the international amphibian trade. Diseases of aquatic organisms. 78: 87-95.</a:t>
            </a:r>
          </a:p>
          <a:p>
            <a:r>
              <a:rPr lang="de-DE" sz="1200"/>
              <a:t>Martel et al. (2014) Recent introduction of a chytrid fungus endangers Western Palearctic salamanders. Science 346: 630-631</a:t>
            </a:r>
          </a:p>
          <a:p>
            <a:r>
              <a:rPr lang="de-DE" sz="1200"/>
              <a:t>Bruce et al. (2018) Zoonotic potential of Salmonella enterica carried by pet tortoises. The Veterinary record. DOI:10.1136/vr.104457</a:t>
            </a:r>
          </a:p>
        </p:txBody>
      </p:sp>
      <p:pic>
        <p:nvPicPr>
          <p:cNvPr id="9" name="Grafik 8">
            <a:extLst>
              <a:ext uri="{FF2B5EF4-FFF2-40B4-BE49-F238E27FC236}">
                <a16:creationId xmlns:a16="http://schemas.microsoft.com/office/drawing/2014/main" id="{22E9CFB6-0C36-3746-866B-F9CAE9A73F1D}"/>
              </a:ext>
            </a:extLst>
          </p:cNvPr>
          <p:cNvPicPr>
            <a:picLocks noChangeAspect="1"/>
          </p:cNvPicPr>
          <p:nvPr/>
        </p:nvPicPr>
        <p:blipFill>
          <a:blip r:embed="rId2">
            <a:alphaModFix amt="39000"/>
            <a:extLst>
              <a:ext uri="{28A0092B-C50C-407E-A947-70E740481C1C}">
                <a14:useLocalDpi xmlns:a14="http://schemas.microsoft.com/office/drawing/2010/main"/>
              </a:ext>
            </a:extLst>
          </a:blip>
          <a:stretch>
            <a:fillRect/>
          </a:stretch>
        </p:blipFill>
        <p:spPr>
          <a:xfrm>
            <a:off x="0" y="0"/>
            <a:ext cx="12192000" cy="9144000"/>
          </a:xfrm>
          <a:prstGeom prst="rect">
            <a:avLst/>
          </a:prstGeom>
        </p:spPr>
      </p:pic>
    </p:spTree>
    <p:extLst>
      <p:ext uri="{BB962C8B-B14F-4D97-AF65-F5344CB8AC3E}">
        <p14:creationId xmlns:p14="http://schemas.microsoft.com/office/powerpoint/2010/main" val="3122928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7C9BE764-A438-4A4C-B903-54A6C4450063}"/>
              </a:ext>
            </a:extLst>
          </p:cNvPr>
          <p:cNvSpPr>
            <a:spLocks noGrp="1"/>
          </p:cNvSpPr>
          <p:nvPr>
            <p:ph type="title"/>
          </p:nvPr>
        </p:nvSpPr>
        <p:spPr/>
        <p:txBody>
          <a:bodyPr/>
          <a:lstStyle/>
          <a:p>
            <a:r>
              <a:rPr lang="de-DE" sz="2000" b="1"/>
              <a:t>(9) Illegal trade</a:t>
            </a:r>
          </a:p>
        </p:txBody>
      </p:sp>
      <p:sp>
        <p:nvSpPr>
          <p:cNvPr id="3" name="Inhaltsplatzhalter 2">
            <a:extLst>
              <a:ext uri="{FF2B5EF4-FFF2-40B4-BE49-F238E27FC236}">
                <a16:creationId xmlns:a16="http://schemas.microsoft.com/office/drawing/2014/main" id="{AE6CDF16-45A1-E34B-AAE7-E02828681194}"/>
              </a:ext>
            </a:extLst>
          </p:cNvPr>
          <p:cNvSpPr>
            <a:spLocks noGrp="1"/>
          </p:cNvSpPr>
          <p:nvPr>
            <p:ph idx="1"/>
          </p:nvPr>
        </p:nvSpPr>
        <p:spPr>
          <a:xfrm>
            <a:off x="575411" y="1152983"/>
            <a:ext cx="8681711" cy="5549475"/>
          </a:xfrm>
        </p:spPr>
        <p:txBody>
          <a:bodyPr>
            <a:normAutofit fontScale="47500" lnSpcReduction="20000"/>
          </a:bodyPr>
          <a:lstStyle/>
          <a:p>
            <a:r>
              <a:rPr lang="en-US"/>
              <a:t>Anecdotal information on the species’ distribution in West Kalimantan was first published by Auliya (2006). It is assumed that trade in the species was initially reported in </a:t>
            </a:r>
            <a:r>
              <a:rPr lang="en-US" b="1">
                <a:solidFill>
                  <a:schemeClr val="accent3">
                    <a:lumMod val="60000"/>
                    <a:lumOff val="40000"/>
                  </a:schemeClr>
                </a:solidFill>
              </a:rPr>
              <a:t>2012</a:t>
            </a:r>
            <a:r>
              <a:rPr lang="en-US"/>
              <a:t>, and there are indications (evidence cannot be provided) that live specimens offered for sale have been sourced from West Kalimantan. The first occurrence of the species in Indonesian Borneo was published online in September 2012 (Yaap et al. 2012). In their publication the authors note “Geographical coordinates were taken, however, due to the species’ rareness and its high conservation value; it cannot be ruled out, that pet reptile collectors and traders may misuse this additional information. We have therefore retained GIS data”. A few months after this discovery was published, in early 2013, requests from Indonesian nationals to co-authors of the study were received for more precise locality details of the species in West Kalimantan (in litt. 3 March 2013; to Auliya). </a:t>
            </a:r>
            <a:endParaRPr lang="de-DE"/>
          </a:p>
          <a:p>
            <a:r>
              <a:rPr lang="en-US" b="1">
                <a:solidFill>
                  <a:schemeClr val="accent3">
                    <a:lumMod val="60000"/>
                    <a:lumOff val="40000"/>
                  </a:schemeClr>
                </a:solidFill>
              </a:rPr>
              <a:t>In April 2013</a:t>
            </a:r>
            <a:r>
              <a:rPr lang="en-US"/>
              <a:t>, a new reptile zoo in Kawazu, Shizuoka, Japan, "i-Zoo”, displayed information and an image of a </a:t>
            </a:r>
            <a:r>
              <a:rPr lang="en-US" i="1" err="1"/>
              <a:t>Lanthanotus</a:t>
            </a:r>
            <a:r>
              <a:rPr lang="en-US"/>
              <a:t> feeding on an earthworm, and apparently a female and male specimen were maintained (in litt. 17-18 April 2013, to Auliya). According to an informant, these specimens originated from Sarawak, and this information was retrieved long before the issue was internationalized, which was ca. end of February 2013 (in litt. 3 September 2015 to Auliya) (also see http://izoo.co.jp/cando/pg129.html).   </a:t>
            </a:r>
            <a:endParaRPr lang="de-DE"/>
          </a:p>
          <a:p>
            <a:r>
              <a:rPr lang="en-US"/>
              <a:t>In early </a:t>
            </a:r>
            <a:r>
              <a:rPr lang="en-US" b="1">
                <a:solidFill>
                  <a:schemeClr val="accent3">
                    <a:lumMod val="60000"/>
                    <a:lumOff val="40000"/>
                  </a:schemeClr>
                </a:solidFill>
              </a:rPr>
              <a:t>June 2014</a:t>
            </a:r>
            <a:r>
              <a:rPr lang="en-US"/>
              <a:t>, a pair of the species was first offered in Hamm (</a:t>
            </a:r>
            <a:r>
              <a:rPr lang="en-US">
                <a:solidFill>
                  <a:schemeClr val="accent1">
                    <a:lumMod val="40000"/>
                    <a:lumOff val="60000"/>
                  </a:schemeClr>
                </a:solidFill>
              </a:rPr>
              <a:t>Germany</a:t>
            </a:r>
            <a:r>
              <a:rPr lang="en-US"/>
              <a:t>), the world’s largest reptile fair by two Czech nationals and by a German national (in litt., 3 June 2014 to Auliya). </a:t>
            </a:r>
            <a:endParaRPr lang="de-DE"/>
          </a:p>
          <a:p>
            <a:r>
              <a:rPr lang="en-US"/>
              <a:t>In </a:t>
            </a:r>
            <a:r>
              <a:rPr lang="en-US" b="1">
                <a:solidFill>
                  <a:schemeClr val="accent3">
                    <a:lumMod val="60000"/>
                    <a:lumOff val="40000"/>
                  </a:schemeClr>
                </a:solidFill>
              </a:rPr>
              <a:t>July 2014</a:t>
            </a:r>
            <a:r>
              <a:rPr lang="en-US"/>
              <a:t>, the species was displayed in Russia and France (in litt. 8 July 2014 to Auliya). </a:t>
            </a:r>
            <a:endParaRPr lang="de-DE"/>
          </a:p>
          <a:p>
            <a:r>
              <a:rPr lang="en-US"/>
              <a:t>In 2014, during a herpetological conference in </a:t>
            </a:r>
            <a:r>
              <a:rPr lang="en-US">
                <a:solidFill>
                  <a:schemeClr val="accent1">
                    <a:lumMod val="40000"/>
                    <a:lumOff val="60000"/>
                  </a:schemeClr>
                </a:solidFill>
              </a:rPr>
              <a:t>Germany</a:t>
            </a:r>
            <a:r>
              <a:rPr lang="en-US"/>
              <a:t>, a German national reported the discovery of more than 20 specimens; however according to rumors during that meeting, 36 live specimens were currently located in Germany (in litt. 9 Oct. 2014, to Auliya); at this stage this information could not be verified. Information provided in this presentation was planned to be published, and indeed was published by Langner (2017).  </a:t>
            </a:r>
            <a:endParaRPr lang="de-DE"/>
          </a:p>
          <a:p>
            <a:r>
              <a:rPr lang="en-US"/>
              <a:t>Near Kuala Lumpur, in Malaysia, several specimens were for sale; that are also available in Jakarta (in litt. 29 August 2015 to Auliya).  </a:t>
            </a:r>
            <a:endParaRPr lang="de-DE"/>
          </a:p>
          <a:p>
            <a:r>
              <a:rPr lang="en-US"/>
              <a:t>In </a:t>
            </a:r>
            <a:r>
              <a:rPr lang="en-US" b="1">
                <a:solidFill>
                  <a:schemeClr val="accent3">
                    <a:lumMod val="60000"/>
                    <a:lumOff val="40000"/>
                  </a:schemeClr>
                </a:solidFill>
              </a:rPr>
              <a:t>August 2015</a:t>
            </a:r>
            <a:r>
              <a:rPr lang="en-US"/>
              <a:t>, numerous individuals were spotted in West Kalimantan (Pontianak?) for sale; one specimen was distinctly dark almost black and sold to </a:t>
            </a:r>
            <a:r>
              <a:rPr lang="en-US">
                <a:solidFill>
                  <a:schemeClr val="accent1">
                    <a:lumMod val="40000"/>
                    <a:lumOff val="60000"/>
                  </a:schemeClr>
                </a:solidFill>
              </a:rPr>
              <a:t>Germany</a:t>
            </a:r>
            <a:r>
              <a:rPr lang="en-US"/>
              <a:t> (in litt., 30 August 2015 to Auliya).  </a:t>
            </a:r>
            <a:endParaRPr lang="de-DE"/>
          </a:p>
          <a:p>
            <a:r>
              <a:rPr lang="en-US"/>
              <a:t>In 2015, one adult and one juvenile were offered from Sarawak (in litt. 30 August 2015, to Auliya). </a:t>
            </a:r>
            <a:endParaRPr lang="de-DE"/>
          </a:p>
          <a:p>
            <a:r>
              <a:rPr lang="en-US" b="1">
                <a:solidFill>
                  <a:schemeClr val="accent3">
                    <a:lumMod val="60000"/>
                    <a:lumOff val="40000"/>
                  </a:schemeClr>
                </a:solidFill>
              </a:rPr>
              <a:t>December 2015</a:t>
            </a:r>
            <a:r>
              <a:rPr lang="en-US"/>
              <a:t>, 10 specimens were seized at Jakarta airport (WCS Wildlife Crimes Unit, January 2016).</a:t>
            </a:r>
            <a:endParaRPr lang="de-DE"/>
          </a:p>
          <a:p>
            <a:r>
              <a:rPr lang="en-US" b="1">
                <a:solidFill>
                  <a:schemeClr val="accent3">
                    <a:lumMod val="60000"/>
                    <a:lumOff val="40000"/>
                  </a:schemeClr>
                </a:solidFill>
              </a:rPr>
              <a:t>In March 2016</a:t>
            </a:r>
            <a:r>
              <a:rPr lang="en-US"/>
              <a:t>, a seizure of 17 specimens was reported from Supadio airport, Pontianak, West Kalimantan (Indonesia). [http://regional.kompas.com/read/2016/03/15/17180021/Paket.Bertuliskan.Mie.Ramen.Isinya.Biawak.Tak.Bertelinga – date accessed 20 March 2016]</a:t>
            </a:r>
            <a:endParaRPr lang="de-DE"/>
          </a:p>
          <a:p>
            <a:r>
              <a:rPr lang="en-US"/>
              <a:t>According to the TRAFFIC Newsletter </a:t>
            </a:r>
            <a:r>
              <a:rPr lang="en-US" b="1">
                <a:solidFill>
                  <a:schemeClr val="accent3">
                    <a:lumMod val="60000"/>
                    <a:lumOff val="40000"/>
                  </a:schemeClr>
                </a:solidFill>
              </a:rPr>
              <a:t>February 2016</a:t>
            </a:r>
            <a:r>
              <a:rPr lang="en-US"/>
              <a:t>, the Earless Monitor has been reported from nine countries outside its range, such as USA, </a:t>
            </a:r>
            <a:r>
              <a:rPr lang="en-US">
                <a:solidFill>
                  <a:schemeClr val="accent1">
                    <a:lumMod val="40000"/>
                    <a:lumOff val="60000"/>
                  </a:schemeClr>
                </a:solidFill>
              </a:rPr>
              <a:t>Germany</a:t>
            </a:r>
            <a:r>
              <a:rPr lang="en-US"/>
              <a:t>, Japan, </a:t>
            </a:r>
            <a:r>
              <a:rPr lang="en-US">
                <a:solidFill>
                  <a:schemeClr val="accent1">
                    <a:lumMod val="40000"/>
                    <a:lumOff val="60000"/>
                  </a:schemeClr>
                </a:solidFill>
              </a:rPr>
              <a:t>United Kingdom</a:t>
            </a:r>
            <a:r>
              <a:rPr lang="en-US"/>
              <a:t>, Hong Kong, </a:t>
            </a:r>
            <a:r>
              <a:rPr lang="en-US">
                <a:solidFill>
                  <a:schemeClr val="accent1">
                    <a:lumMod val="40000"/>
                    <a:lumOff val="60000"/>
                  </a:schemeClr>
                </a:solidFill>
              </a:rPr>
              <a:t>Czech Republic, France</a:t>
            </a:r>
            <a:r>
              <a:rPr lang="en-US"/>
              <a:t>, Ukraine and Russia.  </a:t>
            </a:r>
            <a:endParaRPr lang="de-DE"/>
          </a:p>
          <a:p>
            <a:r>
              <a:rPr lang="en-US"/>
              <a:t>In </a:t>
            </a:r>
            <a:r>
              <a:rPr lang="en-US" b="1">
                <a:solidFill>
                  <a:schemeClr val="accent3">
                    <a:lumMod val="60000"/>
                    <a:lumOff val="40000"/>
                  </a:schemeClr>
                </a:solidFill>
              </a:rPr>
              <a:t>Oct./Nov. 2017 </a:t>
            </a:r>
            <a:r>
              <a:rPr lang="en-US"/>
              <a:t>a seizure of one specimen of </a:t>
            </a:r>
            <a:r>
              <a:rPr lang="en-US" i="1"/>
              <a:t>L. borneensis</a:t>
            </a:r>
            <a:r>
              <a:rPr lang="en-US"/>
              <a:t> at Supadio International Airport, West Kalimantan Province, Indonesia</a:t>
            </a:r>
            <a:endParaRPr lang="de-DE"/>
          </a:p>
          <a:p>
            <a:pPr marL="0" indent="0">
              <a:buNone/>
            </a:pPr>
            <a:endParaRPr lang="de-DE"/>
          </a:p>
        </p:txBody>
      </p:sp>
      <p:pic>
        <p:nvPicPr>
          <p:cNvPr id="5" name="Grafik 4">
            <a:extLst>
              <a:ext uri="{FF2B5EF4-FFF2-40B4-BE49-F238E27FC236}">
                <a16:creationId xmlns:a16="http://schemas.microsoft.com/office/drawing/2014/main" id="{B0860A0E-6966-9E43-B6A0-08E76F2AAA0B}"/>
              </a:ext>
            </a:extLst>
          </p:cNvPr>
          <p:cNvPicPr>
            <a:picLocks noChangeAspect="1"/>
          </p:cNvPicPr>
          <p:nvPr/>
        </p:nvPicPr>
        <p:blipFill>
          <a:blip r:embed="rId2">
            <a:alphaModFix amt="48000"/>
            <a:extLst>
              <a:ext uri="{BEBA8EAE-BF5A-486C-A8C5-ECC9F3942E4B}">
                <a14:imgProps xmlns:a14="http://schemas.microsoft.com/office/drawing/2010/main">
                  <a14:imgLayer r:embed="rId3">
                    <a14:imgEffect>
                      <a14:brightnessContrast bright="33000" contrast="14000"/>
                    </a14:imgEffect>
                  </a14:imgLayer>
                </a14:imgProps>
              </a:ext>
              <a:ext uri="{28A0092B-C50C-407E-A947-70E740481C1C}">
                <a14:useLocalDpi xmlns:a14="http://schemas.microsoft.com/office/drawing/2010/main"/>
              </a:ext>
            </a:extLst>
          </a:blip>
          <a:stretch>
            <a:fillRect/>
          </a:stretch>
        </p:blipFill>
        <p:spPr>
          <a:xfrm rot="5400000">
            <a:off x="6748430" y="1477652"/>
            <a:ext cx="6858000" cy="3902697"/>
          </a:xfrm>
          <a:prstGeom prst="rect">
            <a:avLst/>
          </a:prstGeom>
        </p:spPr>
      </p:pic>
      <p:sp>
        <p:nvSpPr>
          <p:cNvPr id="6" name="Textfeld 5">
            <a:extLst>
              <a:ext uri="{FF2B5EF4-FFF2-40B4-BE49-F238E27FC236}">
                <a16:creationId xmlns:a16="http://schemas.microsoft.com/office/drawing/2014/main" id="{846E93A0-2127-F544-AC70-D7C6AF77577D}"/>
              </a:ext>
            </a:extLst>
          </p:cNvPr>
          <p:cNvSpPr txBox="1"/>
          <p:nvPr/>
        </p:nvSpPr>
        <p:spPr>
          <a:xfrm>
            <a:off x="10629916" y="6456237"/>
            <a:ext cx="2366127" cy="246221"/>
          </a:xfrm>
          <a:prstGeom prst="rect">
            <a:avLst/>
          </a:prstGeom>
          <a:noFill/>
        </p:spPr>
        <p:txBody>
          <a:bodyPr wrap="square" rtlCol="0">
            <a:spAutoFit/>
          </a:bodyPr>
          <a:lstStyle/>
          <a:p>
            <a:r>
              <a:rPr lang="de-DE" sz="1000"/>
              <a:t>         © Indraneil Das</a:t>
            </a:r>
          </a:p>
        </p:txBody>
      </p:sp>
    </p:spTree>
    <p:extLst>
      <p:ext uri="{BB962C8B-B14F-4D97-AF65-F5344CB8AC3E}">
        <p14:creationId xmlns:p14="http://schemas.microsoft.com/office/powerpoint/2010/main" val="22061845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5EC41D3B-7B41-6F4B-A97D-DA75E462A597}"/>
              </a:ext>
            </a:extLst>
          </p:cNvPr>
          <p:cNvSpPr>
            <a:spLocks noGrp="1"/>
          </p:cNvSpPr>
          <p:nvPr>
            <p:ph type="title"/>
          </p:nvPr>
        </p:nvSpPr>
        <p:spPr>
          <a:xfrm>
            <a:off x="500879" y="179341"/>
            <a:ext cx="9404723" cy="584230"/>
          </a:xfrm>
        </p:spPr>
        <p:txBody>
          <a:bodyPr/>
          <a:lstStyle/>
          <a:p>
            <a:r>
              <a:rPr lang="de-DE" sz="2000" b="1"/>
              <a:t>(10) Summarizing major issues/challenges</a:t>
            </a:r>
          </a:p>
        </p:txBody>
      </p:sp>
      <p:sp>
        <p:nvSpPr>
          <p:cNvPr id="3" name="Inhaltsplatzhalter 2">
            <a:extLst>
              <a:ext uri="{FF2B5EF4-FFF2-40B4-BE49-F238E27FC236}">
                <a16:creationId xmlns:a16="http://schemas.microsoft.com/office/drawing/2014/main" id="{AD8D3459-B605-F644-9CBC-F3CBE52046DC}"/>
              </a:ext>
            </a:extLst>
          </p:cNvPr>
          <p:cNvSpPr>
            <a:spLocks noGrp="1"/>
          </p:cNvSpPr>
          <p:nvPr>
            <p:ph idx="1"/>
          </p:nvPr>
        </p:nvSpPr>
        <p:spPr>
          <a:xfrm>
            <a:off x="500879" y="858973"/>
            <a:ext cx="8946541" cy="5578403"/>
          </a:xfrm>
        </p:spPr>
        <p:txBody>
          <a:bodyPr>
            <a:normAutofit fontScale="70000" lnSpcReduction="20000"/>
          </a:bodyPr>
          <a:lstStyle/>
          <a:p>
            <a:pPr lvl="0"/>
            <a:r>
              <a:rPr lang="en-US"/>
              <a:t>EU exploits the weak enforcement in the countries of origin/export</a:t>
            </a:r>
          </a:p>
          <a:p>
            <a:pPr lvl="0"/>
            <a:r>
              <a:rPr lang="en-US"/>
              <a:t>Non-CITES and nationally protected species entering the EU can not be seized</a:t>
            </a:r>
          </a:p>
          <a:p>
            <a:pPr lvl="0"/>
            <a:r>
              <a:rPr lang="en-US"/>
              <a:t>CITES Appendix II species that are threatened in the IUCN Red List are legally traded</a:t>
            </a:r>
          </a:p>
          <a:p>
            <a:r>
              <a:rPr lang="en-US"/>
              <a:t>CITES policies lack clear rules and advanced standards for data collection, analysis, and review; i.e. inconsistent reporting standards and submission of annual reports across CITES member States result in potential underreporting issues and undermine the reliability of data </a:t>
            </a:r>
          </a:p>
          <a:p>
            <a:r>
              <a:rPr lang="en-GB"/>
              <a:t>Many trade decisions are made on the basis of </a:t>
            </a:r>
            <a:r>
              <a:rPr lang="en-GB" i="1"/>
              <a:t>scientific uncertainties </a:t>
            </a:r>
            <a:r>
              <a:rPr lang="en-GB"/>
              <a:t>often without information on pop. status, (annual) pop. dynamics, pop. trends, information on abundance, carrying capacity, etc.</a:t>
            </a:r>
            <a:endParaRPr lang="en-US"/>
          </a:p>
          <a:p>
            <a:r>
              <a:rPr lang="en-US"/>
              <a:t>Many non-CITES species are threatened and involved in the international trade  </a:t>
            </a:r>
          </a:p>
          <a:p>
            <a:pPr lvl="0"/>
            <a:r>
              <a:rPr lang="en-US"/>
              <a:t>Endemic, range-restricted species are the most threatened by the international legal and illegal trade</a:t>
            </a:r>
          </a:p>
          <a:p>
            <a:r>
              <a:rPr lang="en-GB"/>
              <a:t>For some wide-ranging species harvest regimes are dynamic and complex complicating and disguising true harvest locations/origins</a:t>
            </a:r>
            <a:endParaRPr lang="en-US"/>
          </a:p>
          <a:p>
            <a:pPr lvl="0"/>
            <a:r>
              <a:rPr lang="en-US"/>
              <a:t>Trade is also permitted despite the knowledge of various other threats a species is exposed to e.g., habitat loss, pollution, climate change, … </a:t>
            </a:r>
          </a:p>
          <a:p>
            <a:pPr lvl="0"/>
            <a:r>
              <a:rPr lang="en-US"/>
              <a:t>Trade is extremely dynamic and adapts quickly to changes in the legal framework</a:t>
            </a:r>
          </a:p>
          <a:p>
            <a:pPr lvl="0"/>
            <a:r>
              <a:rPr lang="en-US"/>
              <a:t>Conservation science is challenged in order to identify the unsustainable use of species </a:t>
            </a:r>
          </a:p>
          <a:p>
            <a:pPr lvl="0"/>
            <a:r>
              <a:rPr lang="en-US"/>
              <a:t>Sources and in certain species the countries of origin documented in CITES export permits can often deceive law enforcement officials, thus a sustainable/traceable trade is not given!</a:t>
            </a:r>
          </a:p>
          <a:p>
            <a:pPr lvl="0"/>
            <a:r>
              <a:rPr lang="en-US"/>
              <a:t>There is no disease control of amphibians and reptiles crossing borders, and cross infection is highly likely at reptile fairs</a:t>
            </a:r>
          </a:p>
          <a:p>
            <a:endParaRPr lang="de-DE"/>
          </a:p>
        </p:txBody>
      </p:sp>
      <p:pic>
        <p:nvPicPr>
          <p:cNvPr id="4" name="Grafik 4">
            <a:extLst>
              <a:ext uri="{FF2B5EF4-FFF2-40B4-BE49-F238E27FC236}">
                <a16:creationId xmlns:a16="http://schemas.microsoft.com/office/drawing/2014/main" id="{21E3F335-6E96-2846-A302-460E224CC0D9}"/>
              </a:ext>
            </a:extLst>
          </p:cNvPr>
          <p:cNvPicPr>
            <a:picLocks noChangeAspect="1"/>
          </p:cNvPicPr>
          <p:nvPr/>
        </p:nvPicPr>
        <p:blipFill>
          <a:blip r:embed="rId2">
            <a:alphaModFix amt="95000"/>
            <a:extLst>
              <a:ext uri="{28A0092B-C50C-407E-A947-70E740481C1C}">
                <a14:useLocalDpi xmlns:a14="http://schemas.microsoft.com/office/drawing/2010/main"/>
              </a:ext>
            </a:extLst>
          </a:blip>
          <a:stretch>
            <a:fillRect/>
          </a:stretch>
        </p:blipFill>
        <p:spPr>
          <a:xfrm>
            <a:off x="9435197" y="4490525"/>
            <a:ext cx="2756803" cy="1588058"/>
          </a:xfrm>
          <a:prstGeom prst="rect">
            <a:avLst/>
          </a:prstGeom>
        </p:spPr>
      </p:pic>
      <p:sp>
        <p:nvSpPr>
          <p:cNvPr id="5" name="Textfeld 4">
            <a:extLst>
              <a:ext uri="{FF2B5EF4-FFF2-40B4-BE49-F238E27FC236}">
                <a16:creationId xmlns:a16="http://schemas.microsoft.com/office/drawing/2014/main" id="{6B0487E8-25F9-474F-950A-8A73B09B0C42}"/>
              </a:ext>
            </a:extLst>
          </p:cNvPr>
          <p:cNvSpPr txBox="1"/>
          <p:nvPr/>
        </p:nvSpPr>
        <p:spPr>
          <a:xfrm>
            <a:off x="7152081" y="6078583"/>
            <a:ext cx="4554583" cy="246221"/>
          </a:xfrm>
          <a:prstGeom prst="rect">
            <a:avLst/>
          </a:prstGeom>
          <a:noFill/>
        </p:spPr>
        <p:txBody>
          <a:bodyPr wrap="square" rtlCol="0">
            <a:spAutoFit/>
          </a:bodyPr>
          <a:lstStyle/>
          <a:p>
            <a:pPr algn="r"/>
            <a:r>
              <a:rPr lang="de-DE" sz="1000" i="1" err="1"/>
              <a:t>Varanus salvadorii</a:t>
            </a:r>
            <a:r>
              <a:rPr lang="de-DE" sz="1000"/>
              <a:t>, seized in Munich</a:t>
            </a:r>
          </a:p>
        </p:txBody>
      </p:sp>
    </p:spTree>
    <p:extLst>
      <p:ext uri="{BB962C8B-B14F-4D97-AF65-F5344CB8AC3E}">
        <p14:creationId xmlns:p14="http://schemas.microsoft.com/office/powerpoint/2010/main" val="22777824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el 1">
            <a:extLst>
              <a:ext uri="{FF2B5EF4-FFF2-40B4-BE49-F238E27FC236}">
                <a16:creationId xmlns:a16="http://schemas.microsoft.com/office/drawing/2014/main" id="{6AD18BA1-A340-4E47-9D1D-D1BD9396E50C}"/>
              </a:ext>
            </a:extLst>
          </p:cNvPr>
          <p:cNvSpPr>
            <a:spLocks noGrp="1"/>
          </p:cNvSpPr>
          <p:nvPr>
            <p:ph type="title"/>
          </p:nvPr>
        </p:nvSpPr>
        <p:spPr>
          <a:xfrm>
            <a:off x="646111" y="452719"/>
            <a:ext cx="9404723" cy="508816"/>
          </a:xfrm>
        </p:spPr>
        <p:txBody>
          <a:bodyPr/>
          <a:lstStyle/>
          <a:p>
            <a:r>
              <a:rPr lang="de-DE" sz="2000" b="1"/>
              <a:t>(11) Recommendations</a:t>
            </a:r>
          </a:p>
        </p:txBody>
      </p:sp>
      <p:sp>
        <p:nvSpPr>
          <p:cNvPr id="4" name="Inhaltsplatzhalter 3">
            <a:extLst>
              <a:ext uri="{FF2B5EF4-FFF2-40B4-BE49-F238E27FC236}">
                <a16:creationId xmlns:a16="http://schemas.microsoft.com/office/drawing/2014/main" id="{94722186-EB12-2C4A-B299-10AECCABB737}"/>
              </a:ext>
            </a:extLst>
          </p:cNvPr>
          <p:cNvSpPr txBox="1">
            <a:spLocks noGrp="1"/>
          </p:cNvSpPr>
          <p:nvPr>
            <p:ph idx="1"/>
          </p:nvPr>
        </p:nvSpPr>
        <p:spPr>
          <a:xfrm>
            <a:off x="646111" y="1468457"/>
            <a:ext cx="8946541" cy="4480714"/>
          </a:xfrm>
          <a:prstGeom prst="rect">
            <a:avLst/>
          </a:prstGeom>
          <a:noFill/>
        </p:spPr>
        <p:txBody>
          <a:bodyPr wrap="square" rtlCol="0">
            <a:spAutoFit/>
          </a:bodyPr>
          <a:lstStyle/>
          <a:p>
            <a:pPr>
              <a:lnSpc>
                <a:spcPct val="150000"/>
              </a:lnSpc>
            </a:pPr>
            <a:r>
              <a:rPr lang="de-DE" sz="1800"/>
              <a:t>The elaboration of a positive list of species that can be traded, taking into account the major issues (as aforementioned) as a precautionary measure to address consumer responsibility would potentially achieve a legal, sustainable, traceable and transparent trade with live amphibians and reptiles.</a:t>
            </a:r>
          </a:p>
          <a:p>
            <a:pPr>
              <a:lnSpc>
                <a:spcPct val="150000"/>
              </a:lnSpc>
            </a:pPr>
            <a:endParaRPr lang="de-DE" sz="1800"/>
          </a:p>
          <a:p>
            <a:pPr>
              <a:lnSpc>
                <a:spcPct val="150000"/>
              </a:lnSpc>
            </a:pPr>
            <a:r>
              <a:rPr lang="de-DE" sz="1800" err="1"/>
              <a:t>Nevertheless, governments, organisations and trade stakeholders need to be made financially more accountable to support conservation scientific oriented research (e.g., field studies on the population status of selected species and wildlife forensics).    </a:t>
            </a:r>
          </a:p>
        </p:txBody>
      </p:sp>
      <p:pic>
        <p:nvPicPr>
          <p:cNvPr id="5" name="Grafik 6">
            <a:extLst>
              <a:ext uri="{FF2B5EF4-FFF2-40B4-BE49-F238E27FC236}">
                <a16:creationId xmlns:a16="http://schemas.microsoft.com/office/drawing/2014/main" id="{E26CC843-72FF-1040-8154-9C3C80C98612}"/>
              </a:ext>
            </a:extLst>
          </p:cNvPr>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9320603" y="6128184"/>
            <a:ext cx="2879725" cy="735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Grafik 5">
            <a:extLst>
              <a:ext uri="{FF2B5EF4-FFF2-40B4-BE49-F238E27FC236}">
                <a16:creationId xmlns:a16="http://schemas.microsoft.com/office/drawing/2014/main" id="{C5D33836-3800-E14A-AB4D-DECB10FB259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6067514"/>
            <a:ext cx="847531" cy="790486"/>
          </a:xfrm>
          <a:prstGeom prst="rect">
            <a:avLst/>
          </a:prstGeom>
        </p:spPr>
      </p:pic>
      <p:pic>
        <p:nvPicPr>
          <p:cNvPr id="7" name="Grafik 6">
            <a:extLst>
              <a:ext uri="{FF2B5EF4-FFF2-40B4-BE49-F238E27FC236}">
                <a16:creationId xmlns:a16="http://schemas.microsoft.com/office/drawing/2014/main" id="{C61479A9-24F0-694B-AED4-CC1D804CE14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2400" y="6219914"/>
            <a:ext cx="847531" cy="790486"/>
          </a:xfrm>
          <a:prstGeom prst="rect">
            <a:avLst/>
          </a:prstGeom>
        </p:spPr>
      </p:pic>
    </p:spTree>
    <p:extLst>
      <p:ext uri="{BB962C8B-B14F-4D97-AF65-F5344CB8AC3E}">
        <p14:creationId xmlns:p14="http://schemas.microsoft.com/office/powerpoint/2010/main" val="37161166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 name="Grafik 4">
            <a:extLst>
              <a:ext uri="{FF2B5EF4-FFF2-40B4-BE49-F238E27FC236}">
                <a16:creationId xmlns:a16="http://schemas.microsoft.com/office/drawing/2014/main" id="{0FD9CA1E-E63F-3B4A-B13B-9A0002C3DBE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16000"/>
                    </a14:imgEffect>
                    <a14:imgEffect>
                      <a14:brightnessContrast bright="-33000"/>
                    </a14:imgEffect>
                  </a14:imgLayer>
                </a14:imgProps>
              </a:ext>
            </a:extLst>
          </a:blip>
          <a:stretch>
            <a:fillRect/>
          </a:stretch>
        </p:blipFill>
        <p:spPr>
          <a:xfrm>
            <a:off x="-866775" y="-586636"/>
            <a:ext cx="13058775" cy="7631222"/>
          </a:xfrm>
          <a:prstGeom prst="rect">
            <a:avLst/>
          </a:prstGeom>
        </p:spPr>
      </p:pic>
      <p:sp>
        <p:nvSpPr>
          <p:cNvPr id="6" name="Textfeld 5">
            <a:extLst>
              <a:ext uri="{FF2B5EF4-FFF2-40B4-BE49-F238E27FC236}">
                <a16:creationId xmlns:a16="http://schemas.microsoft.com/office/drawing/2014/main" id="{370E54A8-32BE-D34D-94F8-F3A0B0A95E07}"/>
              </a:ext>
            </a:extLst>
          </p:cNvPr>
          <p:cNvSpPr txBox="1"/>
          <p:nvPr/>
        </p:nvSpPr>
        <p:spPr>
          <a:xfrm>
            <a:off x="-214313" y="216425"/>
            <a:ext cx="10958513" cy="523220"/>
          </a:xfrm>
          <a:prstGeom prst="rect">
            <a:avLst/>
          </a:prstGeom>
          <a:noFill/>
        </p:spPr>
        <p:txBody>
          <a:bodyPr wrap="square" rtlCol="0">
            <a:spAutoFit/>
          </a:bodyPr>
          <a:lstStyle/>
          <a:p>
            <a:pPr algn="ctr"/>
            <a:r>
              <a:rPr lang="de-DE" sz="2800" err="1"/>
              <a:t>Thank you for your attention </a:t>
            </a:r>
          </a:p>
        </p:txBody>
      </p:sp>
      <p:sp>
        <p:nvSpPr>
          <p:cNvPr id="7" name="Textfeld 6">
            <a:extLst>
              <a:ext uri="{FF2B5EF4-FFF2-40B4-BE49-F238E27FC236}">
                <a16:creationId xmlns:a16="http://schemas.microsoft.com/office/drawing/2014/main" id="{B8748606-D141-2A4E-BF06-2A178B2A3324}"/>
              </a:ext>
            </a:extLst>
          </p:cNvPr>
          <p:cNvSpPr txBox="1"/>
          <p:nvPr/>
        </p:nvSpPr>
        <p:spPr>
          <a:xfrm>
            <a:off x="8629650" y="6015038"/>
            <a:ext cx="4907756" cy="646331"/>
          </a:xfrm>
          <a:prstGeom prst="rect">
            <a:avLst/>
          </a:prstGeom>
          <a:noFill/>
        </p:spPr>
        <p:txBody>
          <a:bodyPr wrap="square" rtlCol="0">
            <a:spAutoFit/>
          </a:bodyPr>
          <a:lstStyle/>
          <a:p>
            <a:r>
              <a:rPr lang="de-DE" sz="1200" i="1" err="1"/>
              <a:t>Platysternon megacephalum,</a:t>
            </a:r>
          </a:p>
          <a:p>
            <a:r>
              <a:rPr lang="de-DE" sz="1200"/>
              <a:t>at a trader in Japan, linked Czech </a:t>
            </a:r>
          </a:p>
          <a:p>
            <a:r>
              <a:rPr lang="de-DE" sz="1200" err="1"/>
              <a:t>and German nationals  </a:t>
            </a:r>
          </a:p>
        </p:txBody>
      </p:sp>
    </p:spTree>
    <p:extLst>
      <p:ext uri="{BB962C8B-B14F-4D97-AF65-F5344CB8AC3E}">
        <p14:creationId xmlns:p14="http://schemas.microsoft.com/office/powerpoint/2010/main" val="14090817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sld>
</file>

<file path=ppt/tags/tag1.xml><?xml version="1.0" encoding="utf-8"?>
<p:tagLst xmlns:p="http://schemas.openxmlformats.org/presentationml/2006/main">
  <p:tag name="AS_NET" val="4.0.30319.42000"/>
  <p:tag name="AS_OS" val="Microsoft Windows NT 6.2.9200.0"/>
  <p:tag name="AS_RELEASE_DATE" val="2017.01.13"/>
  <p:tag name="AS_TITLE" val="Aspose.Slides for .NET 4.0"/>
  <p:tag name="AS_VERSION" val="16.12.1.0"/>
</p:tagLst>
</file>

<file path=ppt/theme/_rels/theme1.xml.rels>&#65279;<?xml version="1.0" encoding="utf-8" standalone="yes"?><Relationships xmlns="http://schemas.openxmlformats.org/package/2006/relationships"><Relationship Id="rId1" Type="http://schemas.openxmlformats.org/officeDocument/2006/relationships/image" Target="../media/image5.jpeg" /></Relationships>
</file>

<file path=ppt/theme/theme1.xml><?xml version="1.0" encoding="utf-8"?>
<a:theme xmlns:r="http://schemas.openxmlformats.org/officeDocument/2006/relationships"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Arial"/>
        <a:cs typeface="Arial"/>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Arial"/>
        <a:cs typeface="Arial"/>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r:embed="rId1">
            <a:duotone>
              <a:schemeClr val="phClr">
                <a:shade val="69000"/>
                <a:hueMod val="108000"/>
                <a:satMod val="164000"/>
                <a:lumMod val="74000"/>
              </a:schemeClr>
              <a:schemeClr val="phClr">
                <a:tint val="96000"/>
                <a:hueMod val="88000"/>
                <a:satMod val="140000"/>
                <a:lumMod val="132000"/>
              </a:schemeClr>
            </a:duotone>
          </a:blip>
          <a:stretch>
            <a:fillRect/>
          </a:stretch>
        </a:blipFill>
      </a:bgFillStyleLst>
    </a:fmtScheme>
  </a:themeElements>
  <a:objectDefaults/>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r="http://schemas.openxmlformats.org/officeDocument/2006/relationships"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{901C2F8E-0219-9A49-9347-266E2FAA88B8}tf10001062</Template>
  <Company/>
  <PresentationFormat>Grand écran</PresentationFormat>
  <Paragraphs>236</Paragraphs>
  <Slides>31</Slides>
  <Notes>10</Notes>
  <HiddenSlides>0</HiddenSlides>
  <MMClips>0</MMClips>
  <ScaleCrop>0</ScaleCrop>
  <HeadingPairs>
    <vt:vector baseType="variant" size="4">
      <vt:variant>
        <vt:lpstr>Theme</vt:lpstr>
      </vt:variant>
      <vt:variant>
        <vt:i4>1</vt:i4>
      </vt:variant>
      <vt:variant>
        <vt:lpstr>Slide Titles</vt:lpstr>
      </vt:variant>
      <vt:variant>
        <vt:i4>31</vt:i4>
      </vt:variant>
    </vt:vector>
  </HeadingPairs>
  <TitlesOfParts>
    <vt:vector baseType="lpstr" size="32">
      <vt:lpstr>Ion</vt:lpstr>
      <vt:lpstr>Challenges for a legal, sustainable and traceable trade in live amphibians and reptiles into the EU</vt:lpstr>
      <vt:lpstr>Outline</vt:lpstr>
      <vt:lpstr>(1) Facts (issues, challenges) underlying the subject</vt:lpstr>
      <vt:lpstr>… further facts, issues</vt:lpstr>
      <vt:lpstr>Slide 5</vt:lpstr>
      <vt:lpstr>Convention on International Trade in Endangered Species of Wild Fauna and Flora, CITES</vt:lpstr>
      <vt:lpstr>CITES Species (incl. CoP18 species)</vt:lpstr>
      <vt:lpstr>      International reptile pet trade -  CITES II species </vt:lpstr>
      <vt:lpstr>CITES in the EU[European Wildlife Trade Regulation]</vt:lpstr>
      <vt:lpstr>(3) IUCN Red listed amphibians &amp; reptiles </vt:lpstr>
      <vt:lpstr>Slide 11</vt:lpstr>
      <vt:lpstr>IUCN Red List stats</vt:lpstr>
      <vt:lpstr>Examples of Non-CITES reptile species threatened and involved in international trade</vt:lpstr>
      <vt:lpstr>Slide 14</vt:lpstr>
      <vt:lpstr>(4) Triggers &amp; criteria of most-wanted species</vt:lpstr>
      <vt:lpstr>Rare and nationally protected species</vt:lpstr>
      <vt:lpstr>Influential components that direct international trade in wildlife</vt:lpstr>
      <vt:lpstr>Evaluating extinction risk of Varanus macraei </vt:lpstr>
      <vt:lpstr>Live trade in Varanus macraei</vt:lpstr>
      <vt:lpstr>Legal trade of Varanus macraei is permitted (CITES App. II) despite the fact that there is no data on  ...</vt:lpstr>
      <vt:lpstr>* Based on the huge amount of scientific uncertainties conservation scientists wouldneed to model the extinction risk of a species</vt:lpstr>
      <vt:lpstr>Slide 22</vt:lpstr>
      <vt:lpstr>Slide 23</vt:lpstr>
      <vt:lpstr>(6) Mortalities</vt:lpstr>
      <vt:lpstr>(7) Origin/source reporting issues</vt:lpstr>
      <vt:lpstr>Wild or captive bred</vt:lpstr>
      <vt:lpstr>(8) Diseases</vt:lpstr>
      <vt:lpstr>(9) Illegal trade</vt:lpstr>
      <vt:lpstr>(10) Summarizing major issues/challenges</vt:lpstr>
      <vt:lpstr>(11) Recommendations</vt:lpstr>
      <vt:lpstr>Slide 31</vt:lpstr>
    </vt:vector>
  </TitlesOfParts>
  <LinksUpToDate>0</LinksUpToDate>
  <SharedDoc>0</SharedDoc>
  <HyperlinksChanged>0</HyperlinksChanged>
  <Application>Aspose.Slides for .NET</Application>
  <AppVersion>16.1201</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Challenges for a legal, sustainable and traceable trade in live amphibians and reptiles into the EU</dc:title>
  <dc:creator>Mark Auliya</dc:creator>
  <cp:lastModifiedBy>Van Lochem David</cp:lastModifiedBy>
  <cp:revision>133</cp:revision>
  <dcterms:created xsi:type="dcterms:W3CDTF">2019-10-15T14:31:33Z</dcterms:created>
  <dcterms:modified xsi:type="dcterms:W3CDTF">2019-12-10T16:38:31Z</dcterms:modified>
</cp:coreProperties>
</file>