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8" r:id="rId2"/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8" r:id="rId12"/>
    <p:sldId id="317" r:id="rId13"/>
    <p:sldId id="319" r:id="rId14"/>
    <p:sldId id="320" r:id="rId15"/>
    <p:sldId id="321" r:id="rId16"/>
    <p:sldId id="340" r:id="rId17"/>
    <p:sldId id="341" r:id="rId18"/>
    <p:sldId id="322" r:id="rId19"/>
    <p:sldId id="323" r:id="rId20"/>
    <p:sldId id="324" r:id="rId21"/>
    <p:sldId id="325" r:id="rId22"/>
    <p:sldId id="326" r:id="rId23"/>
    <p:sldId id="331" r:id="rId24"/>
    <p:sldId id="329" r:id="rId25"/>
    <p:sldId id="330" r:id="rId26"/>
    <p:sldId id="328" r:id="rId27"/>
    <p:sldId id="327" r:id="rId28"/>
    <p:sldId id="332" r:id="rId29"/>
    <p:sldId id="336" r:id="rId30"/>
    <p:sldId id="333" r:id="rId31"/>
    <p:sldId id="334" r:id="rId32"/>
    <p:sldId id="335" r:id="rId33"/>
    <p:sldId id="337" r:id="rId34"/>
    <p:sldId id="338" r:id="rId35"/>
    <p:sldId id="339" r:id="rId36"/>
    <p:sldId id="305" r:id="rId37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4242"/>
    <a:srgbClr val="203F62"/>
    <a:srgbClr val="203562"/>
    <a:srgbClr val="D32918"/>
    <a:srgbClr val="156FB6"/>
    <a:srgbClr val="215928"/>
    <a:srgbClr val="808080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697" autoAdjust="0"/>
    <p:restoredTop sz="94684" autoAdjust="0"/>
  </p:normalViewPr>
  <p:slideViewPr>
    <p:cSldViewPr>
      <p:cViewPr varScale="1">
        <p:scale>
          <a:sx n="70" d="100"/>
          <a:sy n="70" d="100"/>
        </p:scale>
        <p:origin x="1136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16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2" d="100"/>
          <a:sy n="102" d="100"/>
        </p:scale>
        <p:origin x="-351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 smtClean="0"/>
              <a:t>titre essai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E5F72E-7305-477D-9904-EC107C02F69B}" type="datetimeFigureOut">
              <a:rPr lang="fr-BE" smtClean="0"/>
              <a:t>03-12-19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27EF7E-FA20-412C-9C90-7547D353EF01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09543463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fr-BE" smtClean="0"/>
              <a:t>titre essai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08B62B-71E3-433E-9358-435936D3F908}" type="datetimeFigureOut">
              <a:rPr lang="fr-BE" smtClean="0"/>
              <a:t>03-12-19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C9D651-943A-431A-8E43-76D6633E969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05415273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620688"/>
            <a:ext cx="9144000" cy="217824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>
          <a:xfrm>
            <a:off x="685800" y="724933"/>
            <a:ext cx="7772400" cy="1778731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Viral </a:t>
            </a:r>
            <a:r>
              <a:rPr lang="fr-FR" dirty="0" err="1" smtClean="0"/>
              <a:t>metagenomics</a:t>
            </a:r>
            <a:endParaRPr lang="fr-BE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 smtClean="0"/>
              <a:t>Modifiez le style des sous-titres du masque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C5576-D7F4-40B6-A9BA-A8E074D70152}" type="datetime1">
              <a:rPr lang="fr-BE" smtClean="0"/>
              <a:t>03-12-19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5405" y="2155810"/>
            <a:ext cx="1273190" cy="1273190"/>
          </a:xfrm>
          <a:prstGeom prst="rect">
            <a:avLst/>
          </a:prstGeom>
        </p:spPr>
      </p:pic>
      <p:sp>
        <p:nvSpPr>
          <p:cNvPr id="11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4311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504056"/>
          </a:xfr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424242"/>
                </a:solidFill>
              </a:defRPr>
            </a:lvl1pPr>
            <a:lvl2pPr>
              <a:defRPr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03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0" name="Espace réservé de la date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37DA3-7409-4C22-B925-026A256B010E}" type="datetime1">
              <a:rPr lang="fr-BE" smtClean="0"/>
              <a:t>03-12-19</a:t>
            </a:fld>
            <a:endParaRPr lang="fr-BE"/>
          </a:p>
        </p:txBody>
      </p:sp>
      <p:sp>
        <p:nvSpPr>
          <p:cNvPr id="22" name="Espace réservé du numéro de diapositive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31928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430587"/>
            <a:ext cx="9144000" cy="1374677"/>
          </a:xfrm>
          <a:prstGeom prst="rect">
            <a:avLst/>
          </a:prstGeom>
          <a:solidFill>
            <a:srgbClr val="203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ctr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9397E-E1C4-4844-B925-3D46F0A8B5F3}" type="datetime1">
              <a:rPr lang="fr-BE" smtClean="0"/>
              <a:t>03-12-19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5117925"/>
            <a:ext cx="1273190" cy="127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2647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D06A7-719A-460B-B281-D7C42ACDFA93}" type="datetime1">
              <a:rPr lang="fr-BE" smtClean="0"/>
              <a:t>03-12-19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03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2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936104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2051720" y="188640"/>
            <a:ext cx="66469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chemeClr val="bg1"/>
                </a:solidFill>
                <a:latin typeface="Futura PT Book" pitchFamily="34" charset="0"/>
              </a:rPr>
              <a:t>New approaches in the diagnosis of animal infectious diseases</a:t>
            </a:r>
            <a:endParaRPr lang="fr-BE" dirty="0" smtClean="0">
              <a:solidFill>
                <a:schemeClr val="bg1"/>
              </a:solidFill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91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C63C26-B695-43B2-8B24-3B4881F3BD52}" type="datetime1">
              <a:rPr lang="fr-BE" smtClean="0"/>
              <a:t>03-12-19</a:t>
            </a:fld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203F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056784" cy="792088"/>
          </a:xfrm>
        </p:spPr>
        <p:txBody>
          <a:bodyPr>
            <a:noAutofit/>
          </a:bodyPr>
          <a:lstStyle>
            <a:lvl1pPr algn="ctr">
              <a:defRPr sz="3600"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ZoneTexte 12"/>
          <p:cNvSpPr txBox="1"/>
          <p:nvPr userDrawn="1"/>
        </p:nvSpPr>
        <p:spPr>
          <a:xfrm>
            <a:off x="5436096" y="188640"/>
            <a:ext cx="32625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dirty="0" smtClean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21658273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56CD70-F3BA-4325-B4EA-66FEB9BF21B1}" type="datetime1">
              <a:rPr lang="fr-BE" smtClean="0"/>
              <a:t>03-12-19</a:t>
            </a:fld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ULiège</a:t>
            </a:r>
            <a:r>
              <a:rPr lang="fr-BE" dirty="0" smtClean="0"/>
              <a:t> – </a:t>
            </a:r>
            <a:r>
              <a:rPr lang="fr-BE" dirty="0" err="1" smtClean="0"/>
              <a:t>Faculty</a:t>
            </a:r>
            <a:r>
              <a:rPr lang="fr-BE" dirty="0" smtClean="0"/>
              <a:t> of </a:t>
            </a:r>
            <a:r>
              <a:rPr lang="fr-BE" dirty="0" err="1" smtClean="0"/>
              <a:t>Veterinary</a:t>
            </a:r>
            <a:r>
              <a:rPr lang="fr-BE" dirty="0" smtClean="0"/>
              <a:t> </a:t>
            </a:r>
            <a:r>
              <a:rPr lang="fr-BE" dirty="0" err="1" smtClean="0"/>
              <a:t>Medicine</a:t>
            </a:r>
            <a:r>
              <a:rPr lang="fr-BE" dirty="0" smtClean="0"/>
              <a:t> - FARAH</a:t>
            </a:r>
            <a:endParaRPr lang="fr-BE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043608" y="620688"/>
            <a:ext cx="7643192" cy="504056"/>
          </a:xfrm>
        </p:spPr>
        <p:txBody>
          <a:bodyPr>
            <a:noAutofit/>
          </a:bodyPr>
          <a:lstStyle>
            <a:lvl1pPr algn="r">
              <a:defRPr sz="2800"/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9" name="ZoneTexte 8"/>
          <p:cNvSpPr txBox="1"/>
          <p:nvPr userDrawn="1"/>
        </p:nvSpPr>
        <p:spPr>
          <a:xfrm>
            <a:off x="457200" y="14106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dirty="0" smtClean="0">
                <a:solidFill>
                  <a:schemeClr val="bg1"/>
                </a:solidFill>
              </a:rPr>
              <a:t>Pathogens discovery from imported meat seized at Brussels Airport (2017-2018).</a:t>
            </a:r>
            <a:endParaRPr lang="fr-BE" sz="1800" dirty="0" smtClean="0">
              <a:solidFill>
                <a:schemeClr val="bg1"/>
              </a:solidFill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191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1AEE5E-FFA9-41EA-B814-443FBC227080}" type="datetime1">
              <a:rPr lang="fr-BE" smtClean="0"/>
              <a:t>03-12-19</a:t>
            </a:fld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ULiège</a:t>
            </a:r>
            <a:r>
              <a:rPr lang="fr-BE" dirty="0" smtClean="0"/>
              <a:t> – </a:t>
            </a:r>
            <a:r>
              <a:rPr lang="fr-BE" dirty="0" err="1" smtClean="0"/>
              <a:t>Faculty</a:t>
            </a:r>
            <a:r>
              <a:rPr lang="fr-BE" dirty="0" smtClean="0"/>
              <a:t> of </a:t>
            </a:r>
            <a:r>
              <a:rPr lang="fr-BE" dirty="0" err="1" smtClean="0"/>
              <a:t>Veterinary</a:t>
            </a:r>
            <a:r>
              <a:rPr lang="fr-BE" dirty="0" smtClean="0"/>
              <a:t> </a:t>
            </a:r>
            <a:r>
              <a:rPr lang="fr-BE" dirty="0" err="1" smtClean="0"/>
              <a:t>Medicine</a:t>
            </a:r>
            <a:r>
              <a:rPr lang="fr-BE" dirty="0" smtClean="0"/>
              <a:t> - FARAH</a:t>
            </a:r>
            <a:endParaRPr lang="fr-BE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72521"/>
            <a:ext cx="1052223" cy="1052223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1400287"/>
            <a:ext cx="1763688" cy="4680520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10" name="ZoneTexte 9"/>
          <p:cNvSpPr txBox="1"/>
          <p:nvPr userDrawn="1"/>
        </p:nvSpPr>
        <p:spPr>
          <a:xfrm>
            <a:off x="457200" y="141067"/>
            <a:ext cx="856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b="1" smtClean="0">
                <a:solidFill>
                  <a:schemeClr val="bg1"/>
                </a:solidFill>
              </a:rPr>
              <a:t>Pathogens discovery from imported meat seized at Brussels Airport (2017-2018).</a:t>
            </a:r>
            <a:endParaRPr lang="fr-BE" sz="1800" dirty="0" smtClean="0">
              <a:solidFill>
                <a:schemeClr val="bg1"/>
              </a:solidFill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7939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467544" y="0"/>
            <a:ext cx="3024336" cy="1124744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94076"/>
            <a:ext cx="3008313" cy="46320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FC7F8-4538-48C5-9CA5-BA105F82F535}" type="datetime1">
              <a:rPr lang="fr-BE" smtClean="0"/>
              <a:t>03-12-19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" y="56523"/>
            <a:ext cx="924205" cy="924205"/>
          </a:xfrm>
          <a:prstGeom prst="rect">
            <a:avLst/>
          </a:prstGeom>
        </p:spPr>
      </p:pic>
      <p:sp>
        <p:nvSpPr>
          <p:cNvPr id="11" name="ZoneTexte 10"/>
          <p:cNvSpPr txBox="1"/>
          <p:nvPr userDrawn="1"/>
        </p:nvSpPr>
        <p:spPr>
          <a:xfrm>
            <a:off x="827585" y="332656"/>
            <a:ext cx="26642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>
                <a:solidFill>
                  <a:schemeClr val="bg1"/>
                </a:solidFill>
                <a:latin typeface="Futura PT Book" pitchFamily="34" charset="0"/>
              </a:rPr>
              <a:t>Viral </a:t>
            </a:r>
            <a:r>
              <a:rPr lang="fr-BE" dirty="0" err="1" smtClean="0">
                <a:solidFill>
                  <a:schemeClr val="bg1"/>
                </a:solidFill>
                <a:latin typeface="Futura PT Book" pitchFamily="34" charset="0"/>
              </a:rPr>
              <a:t>metagenomics</a:t>
            </a:r>
            <a:endParaRPr lang="fr-BE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2" name="ZoneTexte 11"/>
          <p:cNvSpPr txBox="1"/>
          <p:nvPr userDrawn="1"/>
        </p:nvSpPr>
        <p:spPr>
          <a:xfrm>
            <a:off x="467545" y="1124744"/>
            <a:ext cx="30243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Modifiez le style du titre</a:t>
            </a:r>
            <a:endParaRPr lang="fr-BE" b="1" dirty="0"/>
          </a:p>
        </p:txBody>
      </p:sp>
    </p:spTree>
    <p:extLst>
      <p:ext uri="{BB962C8B-B14F-4D97-AF65-F5344CB8AC3E}">
        <p14:creationId xmlns:p14="http://schemas.microsoft.com/office/powerpoint/2010/main" val="2977170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6309320"/>
            <a:ext cx="9144000" cy="557972"/>
          </a:xfrm>
          <a:prstGeom prst="rect">
            <a:avLst/>
          </a:prstGeom>
          <a:solidFill>
            <a:srgbClr val="4242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 dirty="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75529-1CAA-4BE7-A7F4-38FDBEDE57D7}" type="datetime1">
              <a:rPr lang="fr-BE" smtClean="0"/>
              <a:t>03-12-19</a:t>
            </a:fld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5847217"/>
            <a:ext cx="924205" cy="924205"/>
          </a:xfrm>
          <a:prstGeom prst="rect">
            <a:avLst/>
          </a:prstGeom>
        </p:spPr>
      </p:pic>
      <p:sp>
        <p:nvSpPr>
          <p:cNvPr id="13" name="ZoneTexte 12"/>
          <p:cNvSpPr txBox="1"/>
          <p:nvPr userDrawn="1"/>
        </p:nvSpPr>
        <p:spPr>
          <a:xfrm>
            <a:off x="827584" y="6407750"/>
            <a:ext cx="148776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100" dirty="0" smtClean="0">
                <a:solidFill>
                  <a:schemeClr val="bg1"/>
                </a:solidFill>
                <a:latin typeface="Futura PT Book" pitchFamily="34" charset="0"/>
              </a:rPr>
              <a:t>Titre de ma présentation</a:t>
            </a:r>
          </a:p>
        </p:txBody>
      </p:sp>
    </p:spTree>
    <p:extLst>
      <p:ext uri="{BB962C8B-B14F-4D97-AF65-F5344CB8AC3E}">
        <p14:creationId xmlns:p14="http://schemas.microsoft.com/office/powerpoint/2010/main" val="41418118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37DA3-7409-4C22-B925-026A256B010E}" type="datetime1">
              <a:rPr lang="fr-BE" smtClean="0"/>
              <a:t>03-12-19</a:t>
            </a:fld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912E67-8FD9-4FE9-858F-B1588788C029}" type="slidenum">
              <a:rPr lang="fr-BE" smtClean="0"/>
              <a:t>‹N°›</a:t>
            </a:fld>
            <a:endParaRPr lang="fr-BE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BE" dirty="0" err="1" smtClean="0"/>
              <a:t>ULg</a:t>
            </a:r>
            <a:r>
              <a:rPr lang="fr-BE" dirty="0" smtClean="0"/>
              <a:t> – Faculté de Médecine Vétérinaire - FARAH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295586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rgbClr val="42424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rgbClr val="42424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rgbClr val="42424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rgbClr val="42424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mmgarigliany@uliege.be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who.int/zoonoses/en/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07504" y="535272"/>
            <a:ext cx="8928992" cy="1778731"/>
          </a:xfrm>
        </p:spPr>
        <p:txBody>
          <a:bodyPr>
            <a:normAutofit fontScale="90000"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Pathogens discovery from imported meat seized at Brussels Airport (2017-2018).</a:t>
            </a:r>
            <a:endParaRPr lang="fr-B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2771800" y="6356350"/>
            <a:ext cx="3600400" cy="365125"/>
          </a:xfrm>
        </p:spPr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72120" y="5478808"/>
            <a:ext cx="8291100" cy="1017260"/>
          </a:xfrm>
        </p:spPr>
        <p:txBody>
          <a:bodyPr>
            <a:normAutofit fontScale="92500" lnSpcReduction="10000"/>
          </a:bodyPr>
          <a:lstStyle/>
          <a:p>
            <a:r>
              <a:rPr lang="fr-BE" dirty="0" err="1" smtClean="0"/>
              <a:t>Mutien</a:t>
            </a:r>
            <a:r>
              <a:rPr lang="fr-BE" dirty="0" smtClean="0"/>
              <a:t> Garigliany               </a:t>
            </a:r>
            <a:r>
              <a:rPr lang="fr-BE" dirty="0" err="1" smtClean="0"/>
              <a:t>Veterinary</a:t>
            </a:r>
            <a:r>
              <a:rPr lang="fr-BE" dirty="0" smtClean="0"/>
              <a:t> </a:t>
            </a:r>
            <a:r>
              <a:rPr lang="fr-BE" dirty="0" err="1" smtClean="0"/>
              <a:t>Pathology</a:t>
            </a:r>
            <a:endParaRPr lang="fr-BE" dirty="0" smtClean="0"/>
          </a:p>
          <a:p>
            <a:r>
              <a:rPr lang="fr-BE" sz="2400" dirty="0" smtClean="0">
                <a:hlinkClick r:id="rId2"/>
              </a:rPr>
              <a:t>mmgarigliany@uliege.be</a:t>
            </a:r>
            <a:r>
              <a:rPr lang="fr-BE" dirty="0" smtClean="0"/>
              <a:t> 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5616" y="3378299"/>
            <a:ext cx="2857500" cy="1905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931419"/>
            <a:ext cx="3243094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41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764704"/>
            <a:ext cx="5706337" cy="256948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531" y="3573016"/>
            <a:ext cx="6204269" cy="230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896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040897"/>
            <a:ext cx="4643180" cy="3440888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36712"/>
            <a:ext cx="3112594" cy="331100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952" y="799669"/>
            <a:ext cx="2284496" cy="211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609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1412776"/>
            <a:ext cx="6861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latin typeface="Futura PT Book" pitchFamily="34" charset="0"/>
              </a:rPr>
              <a:t>Objectives of the pilot </a:t>
            </a:r>
            <a:r>
              <a:rPr lang="fr-BE" sz="2400" b="1" dirty="0" err="1" smtClean="0">
                <a:latin typeface="Futura PT Book" pitchFamily="34" charset="0"/>
              </a:rPr>
              <a:t>study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Detect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potential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pathogens</a:t>
            </a:r>
            <a:r>
              <a:rPr lang="fr-BE" sz="2400" dirty="0" smtClean="0">
                <a:latin typeface="Futura PT Book" pitchFamily="34" charset="0"/>
              </a:rPr>
              <a:t> in the </a:t>
            </a:r>
            <a:r>
              <a:rPr lang="fr-BE" sz="2400" dirty="0" err="1" smtClean="0">
                <a:latin typeface="Futura PT Book" pitchFamily="34" charset="0"/>
              </a:rPr>
              <a:t>samples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collected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during</a:t>
            </a:r>
            <a:r>
              <a:rPr lang="fr-BE" sz="2400" dirty="0" smtClean="0">
                <a:latin typeface="Futura PT Book" pitchFamily="34" charset="0"/>
              </a:rPr>
              <a:t> the FPS Public Heath </a:t>
            </a:r>
            <a:r>
              <a:rPr lang="fr-BE" sz="2400" dirty="0" err="1" smtClean="0">
                <a:latin typeface="Futura PT Book" pitchFamily="34" charset="0"/>
              </a:rPr>
              <a:t>study</a:t>
            </a:r>
            <a:r>
              <a:rPr lang="fr-BE" sz="2400" dirty="0" smtClean="0">
                <a:latin typeface="Futura PT Book" pitchFamily="34" charset="0"/>
              </a:rPr>
              <a:t> on the identification of </a:t>
            </a:r>
            <a:r>
              <a:rPr lang="fr-BE" sz="2400" dirty="0" err="1" smtClean="0">
                <a:latin typeface="Futura PT Book" pitchFamily="34" charset="0"/>
              </a:rPr>
              <a:t>illegal</a:t>
            </a:r>
            <a:r>
              <a:rPr lang="fr-BE" sz="2400" dirty="0" smtClean="0">
                <a:latin typeface="Futura PT Book" pitchFamily="34" charset="0"/>
              </a:rPr>
              <a:t> CITES </a:t>
            </a:r>
            <a:r>
              <a:rPr lang="fr-BE" sz="2400" dirty="0" err="1" smtClean="0">
                <a:latin typeface="Futura PT Book" pitchFamily="34" charset="0"/>
              </a:rPr>
              <a:t>meat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samples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seized</a:t>
            </a:r>
            <a:r>
              <a:rPr lang="fr-BE" sz="2400" dirty="0" smtClean="0">
                <a:latin typeface="Futura PT Book" pitchFamily="34" charset="0"/>
              </a:rPr>
              <a:t> in </a:t>
            </a:r>
            <a:r>
              <a:rPr lang="fr-BE" sz="2400" dirty="0" err="1">
                <a:latin typeface="Futura PT Book" pitchFamily="34" charset="0"/>
              </a:rPr>
              <a:t>B</a:t>
            </a:r>
            <a:r>
              <a:rPr lang="fr-BE" sz="2400" dirty="0" err="1" smtClean="0">
                <a:latin typeface="Futura PT Book" pitchFamily="34" charset="0"/>
              </a:rPr>
              <a:t>elgian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airports</a:t>
            </a: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Using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i="1" dirty="0" smtClean="0">
                <a:latin typeface="Futura PT Book" pitchFamily="34" charset="0"/>
              </a:rPr>
              <a:t>de novo </a:t>
            </a:r>
            <a:r>
              <a:rPr lang="fr-BE" sz="2400" dirty="0" err="1" smtClean="0">
                <a:latin typeface="Futura PT Book" pitchFamily="34" charset="0"/>
              </a:rPr>
              <a:t>methods</a:t>
            </a:r>
            <a:r>
              <a:rPr lang="fr-BE" sz="2400" dirty="0" smtClean="0">
                <a:latin typeface="Futura PT Book" pitchFamily="34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Listing and </a:t>
            </a:r>
            <a:r>
              <a:rPr lang="fr-BE" sz="2400" dirty="0" err="1" smtClean="0">
                <a:latin typeface="Futura PT Book" pitchFamily="34" charset="0"/>
              </a:rPr>
              <a:t>risk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evaluation</a:t>
            </a:r>
            <a:endParaRPr lang="fr-BE" sz="2400" dirty="0" smtClean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12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1412776"/>
            <a:ext cx="68612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Samples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A total of 61 </a:t>
            </a:r>
            <a:r>
              <a:rPr lang="fr-BE" sz="2400" dirty="0" err="1" smtClean="0">
                <a:latin typeface="Futura PT Book" pitchFamily="34" charset="0"/>
              </a:rPr>
              <a:t>meat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samples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seized</a:t>
            </a:r>
            <a:r>
              <a:rPr lang="fr-BE" sz="2400" dirty="0" smtClean="0">
                <a:latin typeface="Futura PT Book" pitchFamily="34" charset="0"/>
              </a:rPr>
              <a:t> at Zaventem </a:t>
            </a:r>
            <a:r>
              <a:rPr lang="fr-BE" sz="2400" dirty="0" err="1" smtClean="0">
                <a:latin typeface="Futura PT Book" pitchFamily="34" charset="0"/>
              </a:rPr>
              <a:t>airport</a:t>
            </a:r>
            <a:r>
              <a:rPr lang="fr-BE" sz="2400" dirty="0" smtClean="0">
                <a:latin typeface="Futura PT Book" pitchFamily="34" charset="0"/>
              </a:rPr>
              <a:t> in 2017/2018 </a:t>
            </a:r>
            <a:r>
              <a:rPr lang="fr-BE" sz="2400" dirty="0" err="1" smtClean="0">
                <a:latin typeface="Futura PT Book" pitchFamily="34" charset="0"/>
              </a:rPr>
              <a:t>from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sub-Saharan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Africa</a:t>
            </a: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Collected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from</a:t>
            </a:r>
            <a:r>
              <a:rPr lang="fr-BE" sz="2400" dirty="0" smtClean="0">
                <a:latin typeface="Futura PT Book" pitchFamily="34" charset="0"/>
              </a:rPr>
              <a:t> « </a:t>
            </a:r>
            <a:r>
              <a:rPr lang="fr-BE" sz="2400" dirty="0" err="1" smtClean="0">
                <a:latin typeface="Futura PT Book" pitchFamily="34" charset="0"/>
              </a:rPr>
              <a:t>leaking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luggage</a:t>
            </a:r>
            <a:r>
              <a:rPr lang="fr-BE" sz="2400" dirty="0" smtClean="0">
                <a:latin typeface="Futura PT Book" pitchFamily="34" charset="0"/>
              </a:rPr>
              <a:t> » </a:t>
            </a:r>
            <a:r>
              <a:rPr lang="fr-BE" sz="2400" dirty="0" err="1" smtClean="0">
                <a:latin typeface="Futura PT Book" pitchFamily="34" charset="0"/>
              </a:rPr>
              <a:t>searches</a:t>
            </a:r>
            <a:r>
              <a:rPr lang="fr-BE" sz="2400" dirty="0" smtClean="0">
                <a:latin typeface="Futura PT Book" pitchFamily="34" charset="0"/>
              </a:rPr>
              <a:t> or </a:t>
            </a:r>
            <a:r>
              <a:rPr lang="fr-BE" sz="2400" dirty="0" err="1" smtClean="0">
                <a:latin typeface="Futura PT Book" pitchFamily="34" charset="0"/>
              </a:rPr>
              <a:t>during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systematic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controls</a:t>
            </a:r>
            <a:r>
              <a:rPr lang="fr-BE" sz="2400" dirty="0" smtClean="0">
                <a:latin typeface="Futura PT Book" pitchFamily="34" charset="0"/>
              </a:rPr>
              <a:t> («BACON actions»)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Species</a:t>
            </a:r>
            <a:r>
              <a:rPr lang="fr-BE" sz="2400" dirty="0" smtClean="0">
                <a:latin typeface="Futura PT Book" pitchFamily="34" charset="0"/>
              </a:rPr>
              <a:t> identification </a:t>
            </a:r>
            <a:r>
              <a:rPr lang="fr-BE" sz="2400" dirty="0" err="1" smtClean="0">
                <a:latin typeface="Futura PT Book" pitchFamily="34" charset="0"/>
              </a:rPr>
              <a:t>had</a:t>
            </a:r>
            <a:r>
              <a:rPr lang="fr-BE" sz="2400" dirty="0" smtClean="0">
                <a:latin typeface="Futura PT Book" pitchFamily="34" charset="0"/>
              </a:rPr>
              <a:t> been </a:t>
            </a:r>
            <a:r>
              <a:rPr lang="fr-BE" sz="2400" dirty="0" err="1" smtClean="0">
                <a:latin typeface="Futura PT Book" pitchFamily="34" charset="0"/>
              </a:rPr>
              <a:t>performed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molecularly</a:t>
            </a:r>
            <a:r>
              <a:rPr lang="fr-BE" sz="2400" dirty="0" smtClean="0">
                <a:latin typeface="Futura PT Book" pitchFamily="34" charset="0"/>
              </a:rPr>
              <a:t> (</a:t>
            </a:r>
            <a:r>
              <a:rPr lang="fr-BE" sz="2400" dirty="0" err="1" smtClean="0">
                <a:latin typeface="Futura PT Book" pitchFamily="34" charset="0"/>
              </a:rPr>
              <a:t>metabarcoding</a:t>
            </a:r>
            <a:r>
              <a:rPr lang="fr-BE" sz="2400" dirty="0" smtClean="0">
                <a:latin typeface="Futura PT Book" pitchFamily="34" charset="0"/>
              </a:rPr>
              <a:t>) or </a:t>
            </a:r>
            <a:r>
              <a:rPr lang="fr-BE" sz="2400" dirty="0" err="1" smtClean="0">
                <a:latin typeface="Futura PT Book" pitchFamily="34" charset="0"/>
              </a:rPr>
              <a:t>visually</a:t>
            </a: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Mix of </a:t>
            </a:r>
            <a:r>
              <a:rPr lang="fr-BE" sz="2400" dirty="0" err="1" smtClean="0">
                <a:latin typeface="Futura PT Book" pitchFamily="34" charset="0"/>
              </a:rPr>
              <a:t>bushmeat</a:t>
            </a:r>
            <a:r>
              <a:rPr lang="fr-BE" sz="2400" dirty="0" smtClean="0">
                <a:latin typeface="Futura PT Book" pitchFamily="34" charset="0"/>
              </a:rPr>
              <a:t> and </a:t>
            </a:r>
            <a:r>
              <a:rPr lang="fr-BE" sz="2400" dirty="0" err="1" smtClean="0">
                <a:latin typeface="Futura PT Book" pitchFamily="34" charset="0"/>
              </a:rPr>
              <a:t>domestic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meat</a:t>
            </a: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5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1412776"/>
            <a:ext cx="68612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latin typeface="Futura PT Book" pitchFamily="34" charset="0"/>
              </a:rPr>
              <a:t>List of </a:t>
            </a:r>
            <a:r>
              <a:rPr lang="fr-BE" sz="2400" b="1" dirty="0" err="1" smtClean="0">
                <a:latin typeface="Futura PT Book" pitchFamily="34" charset="0"/>
              </a:rPr>
              <a:t>biological</a:t>
            </a:r>
            <a:r>
              <a:rPr lang="fr-BE" sz="2400" b="1" dirty="0" smtClean="0">
                <a:latin typeface="Futura PT Book" pitchFamily="34" charset="0"/>
              </a:rPr>
              <a:t> agents </a:t>
            </a:r>
            <a:r>
              <a:rPr lang="fr-BE" sz="2400" b="1" dirty="0" err="1" smtClean="0">
                <a:latin typeface="Futura PT Book" pitchFamily="34" charset="0"/>
              </a:rPr>
              <a:t>considered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A </a:t>
            </a:r>
            <a:r>
              <a:rPr lang="fr-BE" sz="2400" dirty="0" err="1" smtClean="0">
                <a:latin typeface="Futura PT Book" pitchFamily="34" charset="0"/>
              </a:rPr>
              <a:t>list</a:t>
            </a:r>
            <a:r>
              <a:rPr lang="fr-BE" sz="2400" dirty="0" smtClean="0">
                <a:latin typeface="Futura PT Book" pitchFamily="34" charset="0"/>
              </a:rPr>
              <a:t> of key </a:t>
            </a:r>
            <a:r>
              <a:rPr lang="fr-BE" sz="2400" dirty="0" err="1" smtClean="0">
                <a:latin typeface="Futura PT Book" pitchFamily="34" charset="0"/>
              </a:rPr>
              <a:t>pathogens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was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established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based</a:t>
            </a:r>
            <a:r>
              <a:rPr lang="fr-BE" sz="2400" dirty="0" smtClean="0">
                <a:latin typeface="Futura PT Book" pitchFamily="34" charset="0"/>
              </a:rPr>
              <a:t> on the </a:t>
            </a:r>
            <a:r>
              <a:rPr lang="fr-BE" sz="2400" dirty="0" err="1" smtClean="0">
                <a:latin typeface="Futura PT Book" pitchFamily="34" charset="0"/>
              </a:rPr>
              <a:t>scientific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literature</a:t>
            </a:r>
            <a:r>
              <a:rPr lang="fr-BE" sz="2400" dirty="0" smtClean="0">
                <a:latin typeface="Futura PT Book" pitchFamily="34" charset="0"/>
              </a:rPr>
              <a:t> (</a:t>
            </a:r>
            <a:r>
              <a:rPr lang="fr-BE" sz="2400" dirty="0" err="1" smtClean="0">
                <a:latin typeface="Futura PT Book" pitchFamily="34" charset="0"/>
              </a:rPr>
              <a:t>Kurpiers</a:t>
            </a:r>
            <a:r>
              <a:rPr lang="fr-BE" sz="2400" dirty="0" smtClean="0">
                <a:latin typeface="Futura PT Book" pitchFamily="34" charset="0"/>
              </a:rPr>
              <a:t> et al., 2015; </a:t>
            </a:r>
            <a:r>
              <a:rPr lang="fr-BE" sz="2400" dirty="0" err="1" smtClean="0">
                <a:latin typeface="Futura PT Book" pitchFamily="34" charset="0"/>
              </a:rPr>
              <a:t>Cantlay</a:t>
            </a:r>
            <a:r>
              <a:rPr lang="fr-BE" sz="2400" dirty="0" smtClean="0">
                <a:latin typeface="Futura PT Book" pitchFamily="34" charset="0"/>
              </a:rPr>
              <a:t> et al., 2017)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It </a:t>
            </a:r>
            <a:r>
              <a:rPr lang="fr-BE" sz="2400" dirty="0" err="1" smtClean="0">
                <a:latin typeface="Futura PT Book" pitchFamily="34" charset="0"/>
              </a:rPr>
              <a:t>was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supplemented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using</a:t>
            </a:r>
            <a:r>
              <a:rPr lang="fr-BE" sz="2400" dirty="0" smtClean="0">
                <a:latin typeface="Futura PT Book" pitchFamily="34" charset="0"/>
              </a:rPr>
              <a:t> the </a:t>
            </a:r>
            <a:r>
              <a:rPr lang="fr-BE" sz="2400" dirty="0" err="1" smtClean="0">
                <a:latin typeface="Futura PT Book" pitchFamily="34" charset="0"/>
              </a:rPr>
              <a:t>list</a:t>
            </a:r>
            <a:r>
              <a:rPr lang="fr-BE" sz="2400" dirty="0" smtClean="0">
                <a:latin typeface="Futura PT Book" pitchFamily="34" charset="0"/>
              </a:rPr>
              <a:t> of OIE to </a:t>
            </a:r>
            <a:r>
              <a:rPr lang="fr-BE" sz="2400" dirty="0" err="1" smtClean="0">
                <a:latin typeface="Futura PT Book" pitchFamily="34" charset="0"/>
              </a:rPr>
              <a:t>include</a:t>
            </a:r>
            <a:r>
              <a:rPr lang="fr-BE" sz="2400" dirty="0" smtClean="0">
                <a:latin typeface="Futura PT Book" pitchFamily="34" charset="0"/>
              </a:rPr>
              <a:t> non </a:t>
            </a:r>
            <a:r>
              <a:rPr lang="fr-BE" sz="2400" dirty="0" err="1" smtClean="0">
                <a:latin typeface="Futura PT Book" pitchFamily="34" charset="0"/>
              </a:rPr>
              <a:t>zoonotic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pathogens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with</a:t>
            </a:r>
            <a:r>
              <a:rPr lang="fr-BE" sz="2400" dirty="0" smtClean="0">
                <a:latin typeface="Futura PT Book" pitchFamily="34" charset="0"/>
              </a:rPr>
              <a:t> a </a:t>
            </a:r>
            <a:r>
              <a:rPr lang="fr-BE" sz="2400" dirty="0" err="1" smtClean="0">
                <a:latin typeface="Futura PT Book" pitchFamily="34" charset="0"/>
              </a:rPr>
              <a:t>significant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economic</a:t>
            </a:r>
            <a:r>
              <a:rPr lang="fr-BE" sz="2400" dirty="0" smtClean="0">
                <a:latin typeface="Futura PT Book" pitchFamily="34" charset="0"/>
              </a:rPr>
              <a:t> impact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Viruses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dirty="0" err="1" smtClean="0">
                <a:latin typeface="Futura PT Book" pitchFamily="34" charset="0"/>
              </a:rPr>
              <a:t>bacteria</a:t>
            </a:r>
            <a:r>
              <a:rPr lang="fr-BE" sz="2400" dirty="0" smtClean="0">
                <a:latin typeface="Futura PT Book" pitchFamily="34" charset="0"/>
              </a:rPr>
              <a:t>, parasites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861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635204"/>
            <a:ext cx="686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latin typeface="Futura PT Book" pitchFamily="34" charset="0"/>
              </a:rPr>
              <a:t>List of </a:t>
            </a:r>
            <a:r>
              <a:rPr lang="fr-BE" sz="2400" b="1" dirty="0" err="1" smtClean="0">
                <a:latin typeface="Futura PT Book" pitchFamily="34" charset="0"/>
              </a:rPr>
              <a:t>biological</a:t>
            </a:r>
            <a:r>
              <a:rPr lang="fr-BE" sz="2400" b="1" dirty="0" smtClean="0">
                <a:latin typeface="Futura PT Book" pitchFamily="34" charset="0"/>
              </a:rPr>
              <a:t> agents </a:t>
            </a:r>
            <a:r>
              <a:rPr lang="fr-BE" sz="2400" b="1" dirty="0" err="1" smtClean="0">
                <a:latin typeface="Futura PT Book" pitchFamily="34" charset="0"/>
              </a:rPr>
              <a:t>considered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084263"/>
              </p:ext>
            </p:extLst>
          </p:nvPr>
        </p:nvGraphicFramePr>
        <p:xfrm>
          <a:off x="2555776" y="1196766"/>
          <a:ext cx="5760639" cy="51595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7523">
                  <a:extLst>
                    <a:ext uri="{9D8B030D-6E8A-4147-A177-3AD203B41FA5}">
                      <a16:colId xmlns:a16="http://schemas.microsoft.com/office/drawing/2014/main" val="1812791204"/>
                    </a:ext>
                  </a:extLst>
                </a:gridCol>
                <a:gridCol w="2803116">
                  <a:extLst>
                    <a:ext uri="{9D8B030D-6E8A-4147-A177-3AD203B41FA5}">
                      <a16:colId xmlns:a16="http://schemas.microsoft.com/office/drawing/2014/main" val="3010053127"/>
                    </a:ext>
                  </a:extLst>
                </a:gridCol>
              </a:tblGrid>
              <a:tr h="161237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VIRUSES</a:t>
                      </a:r>
                      <a:endParaRPr lang="fr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fr-BE" sz="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391856300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b"/>
                </a:tc>
                <a:extLst>
                  <a:ext uri="{0D108BD9-81ED-4DB2-BD59-A6C34878D82A}">
                    <a16:rowId xmlns:a16="http://schemas.microsoft.com/office/drawing/2014/main" val="201379070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African horse sickness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Infectious bursal disease virus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661039077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African swine fever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Japanese encephalitis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870838115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Aujeszky's disease virus (Suid Herpesvirus 1)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Lagos bat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872068654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Avian metapneumovirus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Lassa fever virus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986563244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Avian paramyxovirus-1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Lumpy skin disease virus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582788563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Avihepatovirus DHV-1 and DHV-3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Lymphocytic choriomeningitis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663749224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Bluetongue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Marburg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186864325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Bovine Herpesvirus-1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Mokola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268970073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Bovine leukaemia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Monkeypox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242567367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Bovine viral diarrhoea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Nairobi sheep disease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970824000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Caprine arthritis/encephalitis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Nipah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012751966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Cercopithecine herpesvirus-1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Orf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2933413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Classical swine fever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>
                          <a:effectLst/>
                        </a:rPr>
                        <a:t>Peste des petits ruminants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10951080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Cowpox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Porcine reproductive and respiratory syndrome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744692059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Crimean Congo haemorrhagic fever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Rabies/Lyssaviruses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70216783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Duvengahe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Reoviruses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801412442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Eastern Equine encephalitis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Rift Valley fever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29086003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Ebola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Rinderpest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59786333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Epizootic haemorrhagic disease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SARS Coronavirus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88032473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Equid herpesvirus-1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Sheep pox and goat pox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944273505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Equine infectious anaemia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Simian foamy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549542100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Equine viral arteritis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Simian type D retrovirus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660876365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Foot and mouth disease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Simian virus 40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39948856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Gallid Herpesvirus-1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Swine Coronavirus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653844078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Henipaviruses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Swine influenza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14453286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Hepatitis E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Venezuelan equine encephalitis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576440185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Influenza A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Visna-Maedi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4143434626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Human immunodeficiency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West Nile fever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4221389863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Human T-lymphotropic virus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Western Equine encephalitis virus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885244353"/>
                  </a:ext>
                </a:extLst>
              </a:tr>
              <a:tr h="161237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Infectious bronchitis virus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fr-BE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8805336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67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635204"/>
            <a:ext cx="686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latin typeface="Futura PT Book" pitchFamily="34" charset="0"/>
              </a:rPr>
              <a:t>List of </a:t>
            </a:r>
            <a:r>
              <a:rPr lang="fr-BE" sz="2400" b="1" dirty="0" err="1" smtClean="0">
                <a:latin typeface="Futura PT Book" pitchFamily="34" charset="0"/>
              </a:rPr>
              <a:t>biological</a:t>
            </a:r>
            <a:r>
              <a:rPr lang="fr-BE" sz="2400" b="1" dirty="0" smtClean="0">
                <a:latin typeface="Futura PT Book" pitchFamily="34" charset="0"/>
              </a:rPr>
              <a:t> agents </a:t>
            </a:r>
            <a:r>
              <a:rPr lang="fr-BE" sz="2400" b="1" dirty="0" err="1" smtClean="0">
                <a:latin typeface="Futura PT Book" pitchFamily="34" charset="0"/>
              </a:rPr>
              <a:t>considered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4559892"/>
              </p:ext>
            </p:extLst>
          </p:nvPr>
        </p:nvGraphicFramePr>
        <p:xfrm>
          <a:off x="3347864" y="1196744"/>
          <a:ext cx="3960440" cy="51596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3010053127"/>
                    </a:ext>
                  </a:extLst>
                </a:gridCol>
              </a:tblGrid>
              <a:tr h="1564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000" b="1" u="none" strike="noStrike" dirty="0">
                          <a:effectLst/>
                        </a:rPr>
                        <a:t>BACTERIA (Genus level only - 16S </a:t>
                      </a:r>
                      <a:r>
                        <a:rPr lang="en-GB" sz="1000" b="1" u="none" strike="noStrike" dirty="0" err="1">
                          <a:effectLst/>
                        </a:rPr>
                        <a:t>metagenetics</a:t>
                      </a:r>
                      <a:r>
                        <a:rPr lang="en-GB" sz="1000" b="1" u="none" strike="noStrike" dirty="0">
                          <a:effectLst/>
                        </a:rPr>
                        <a:t>)</a:t>
                      </a:r>
                      <a:endParaRPr lang="fr-BE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39185630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b"/>
                      <a:r>
                        <a:rPr lang="fr-BE" sz="1000" u="none" strike="noStrike" dirty="0">
                          <a:effectLst/>
                        </a:rPr>
                        <a:t> </a:t>
                      </a:r>
                      <a:endParaRPr lang="fr-BE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b"/>
                </a:tc>
                <a:extLst>
                  <a:ext uri="{0D108BD9-81ED-4DB2-BD59-A6C34878D82A}">
                    <a16:rowId xmlns:a16="http://schemas.microsoft.com/office/drawing/2014/main" val="201379070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Anaplasma spp.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661039077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Bacillus anthracis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87083811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Bartonella henselae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87206865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Brucella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98656324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Burkholderia mallei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58278856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Campylobacter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663749224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Chlamydia psittaci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18686432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Chlamydophila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26897007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Coxiella burnetii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242567367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Dermatophilus congolensis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97082400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Edwardsiella tarda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01275196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Ehrlichia ruminantium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2933413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Erysipelothrix rhusiopathiae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10951080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Escherichia coli (VTEC)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744692059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Francisella tularensis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70216783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Leptospira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801412442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Mycobacterium avium ssp. Paratuberculosis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2908600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Mycobacterium tuberculosis complex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597863338"/>
                  </a:ext>
                </a:extLst>
              </a:tr>
              <a:tr h="310101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M. agalactiae, M. capricolum ssp. Capricolum, M. mycoides subsp. Capri.,  M. putrefaciens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8803247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Mycoplasma capricolum subsp. Capripneumoniae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54954210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Mycoplasma gallisepticum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66087636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fr-BE" sz="1000" u="none" strike="noStrike">
                          <a:effectLst/>
                        </a:rPr>
                        <a:t>Mycoplasma mycoides subsp. Mycoides SC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39948856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Mycoplasma synoviae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653844078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Other Mycobacterium spp. </a:t>
                      </a:r>
                      <a:endParaRPr lang="fr-BE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1445328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Pasteurella spp.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576440185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Salmonella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4143434626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Shigella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422138986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Streptococcus spp. 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885244353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>
                          <a:effectLst/>
                        </a:rPr>
                        <a:t>Taylorella equigenitalis</a:t>
                      </a:r>
                      <a:endParaRPr lang="fr-BE" sz="10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880533620"/>
                  </a:ext>
                </a:extLst>
              </a:tr>
              <a:tr h="156436">
                <a:tc>
                  <a:txBody>
                    <a:bodyPr/>
                    <a:lstStyle/>
                    <a:p>
                      <a:pPr algn="l" fontAlgn="ctr"/>
                      <a:r>
                        <a:rPr lang="en-GB" sz="1000" u="none" strike="noStrike" dirty="0">
                          <a:effectLst/>
                        </a:rPr>
                        <a:t>Yersinia spp. </a:t>
                      </a:r>
                      <a:endParaRPr lang="fr-BE" sz="10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8330318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887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907704" y="635204"/>
            <a:ext cx="686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smtClean="0">
                <a:latin typeface="Futura PT Book" pitchFamily="34" charset="0"/>
              </a:rPr>
              <a:t>List of </a:t>
            </a:r>
            <a:r>
              <a:rPr lang="fr-BE" sz="2400" b="1" dirty="0" err="1" smtClean="0">
                <a:latin typeface="Futura PT Book" pitchFamily="34" charset="0"/>
              </a:rPr>
              <a:t>biological</a:t>
            </a:r>
            <a:r>
              <a:rPr lang="fr-BE" sz="2400" b="1" dirty="0" smtClean="0">
                <a:latin typeface="Futura PT Book" pitchFamily="34" charset="0"/>
              </a:rPr>
              <a:t> agents </a:t>
            </a:r>
            <a:r>
              <a:rPr lang="fr-BE" sz="2400" b="1" dirty="0" err="1" smtClean="0">
                <a:latin typeface="Futura PT Book" pitchFamily="34" charset="0"/>
              </a:rPr>
              <a:t>considered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  <p:graphicFrame>
        <p:nvGraphicFramePr>
          <p:cNvPr id="13" name="Tableau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8262364"/>
              </p:ext>
            </p:extLst>
          </p:nvPr>
        </p:nvGraphicFramePr>
        <p:xfrm>
          <a:off x="4462613" y="1443198"/>
          <a:ext cx="1751448" cy="417645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751448">
                  <a:extLst>
                    <a:ext uri="{9D8B030D-6E8A-4147-A177-3AD203B41FA5}">
                      <a16:colId xmlns:a16="http://schemas.microsoft.com/office/drawing/2014/main" val="3208981496"/>
                    </a:ext>
                  </a:extLst>
                </a:gridCol>
              </a:tblGrid>
              <a:tr h="17401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1" u="none" strike="noStrike" dirty="0">
                          <a:effectLst/>
                        </a:rPr>
                        <a:t>PARASITES</a:t>
                      </a:r>
                      <a:endParaRPr lang="fr-BE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391856300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b"/>
                      <a:endParaRPr lang="fr-BE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b"/>
                </a:tc>
                <a:extLst>
                  <a:ext uri="{0D108BD9-81ED-4DB2-BD59-A6C34878D82A}">
                    <a16:rowId xmlns:a16="http://schemas.microsoft.com/office/drawing/2014/main" val="2013790708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Ancylostoma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661039077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Anisakidae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870838115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Babesia spp. 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872068654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Balantidium coli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986563244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Cryptosporidium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582788563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Echinococcus granulosus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663749224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Echinococcus multilocularis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186864325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Entamoeba histolytica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268970073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Giardia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242567367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Gnasthoma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970824000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Oesophagostomum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012751966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Pentastomidia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29334138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Sarcocystis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109510808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Spirometra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744692059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Strongyloides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3702167838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Taenia solium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1801412442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Taenia spp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729086003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Theileria spp.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2597863338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Toxoplasmndiia g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88032473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Trichinella spp.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944273505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>
                          <a:effectLst/>
                        </a:rPr>
                        <a:t>Tritrichomonas fetus</a:t>
                      </a:r>
                      <a:endParaRPr lang="fr-BE" sz="11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549542100"/>
                  </a:ext>
                </a:extLst>
              </a:tr>
              <a:tr h="174019">
                <a:tc>
                  <a:txBody>
                    <a:bodyPr/>
                    <a:lstStyle/>
                    <a:p>
                      <a:pPr algn="l" fontAlgn="ctr"/>
                      <a:r>
                        <a:rPr lang="en-GB" sz="1100" u="none" strike="noStrike" dirty="0" err="1">
                          <a:effectLst/>
                        </a:rPr>
                        <a:t>Trypanosoma</a:t>
                      </a:r>
                      <a:r>
                        <a:rPr lang="en-GB" sz="1100" u="none" strike="noStrike" dirty="0">
                          <a:effectLst/>
                        </a:rPr>
                        <a:t> spp.</a:t>
                      </a:r>
                      <a:endParaRPr lang="fr-BE" sz="11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473" marR="2473" marT="2473" marB="0" anchor="ctr"/>
                </a:tc>
                <a:extLst>
                  <a:ext uri="{0D108BD9-81ED-4DB2-BD59-A6C34878D82A}">
                    <a16:rowId xmlns:a16="http://schemas.microsoft.com/office/drawing/2014/main" val="6608763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499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18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1484784"/>
            <a:ext cx="686126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Sample</a:t>
            </a:r>
            <a:r>
              <a:rPr lang="fr-BE" sz="2400" b="1" dirty="0" smtClean="0">
                <a:latin typeface="Futura PT Book" pitchFamily="34" charset="0"/>
              </a:rPr>
              <a:t> </a:t>
            </a:r>
            <a:r>
              <a:rPr lang="fr-BE" sz="2400" b="1" dirty="0" err="1" smtClean="0">
                <a:latin typeface="Futura PT Book" pitchFamily="34" charset="0"/>
              </a:rPr>
              <a:t>analysis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« </a:t>
            </a:r>
            <a:r>
              <a:rPr lang="fr-BE" sz="2400" i="1" dirty="0" smtClean="0">
                <a:latin typeface="Futura PT Book" pitchFamily="34" charset="0"/>
              </a:rPr>
              <a:t>De novo</a:t>
            </a:r>
            <a:r>
              <a:rPr lang="fr-BE" sz="2400" dirty="0" smtClean="0">
                <a:latin typeface="Futura PT Book" pitchFamily="34" charset="0"/>
              </a:rPr>
              <a:t> » </a:t>
            </a:r>
            <a:r>
              <a:rPr lang="fr-BE" sz="2400" dirty="0" err="1" smtClean="0">
                <a:latin typeface="Futura PT Book" pitchFamily="34" charset="0"/>
              </a:rPr>
              <a:t>analysis</a:t>
            </a: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Pools of </a:t>
            </a:r>
            <a:r>
              <a:rPr lang="fr-BE" sz="2400" dirty="0" err="1" smtClean="0">
                <a:latin typeface="Futura PT Book" pitchFamily="34" charset="0"/>
              </a:rPr>
              <a:t>samples</a:t>
            </a:r>
            <a:r>
              <a:rPr lang="fr-BE" sz="2400" dirty="0" smtClean="0">
                <a:latin typeface="Futura PT Book" pitchFamily="34" charset="0"/>
              </a:rPr>
              <a:t> (N=13)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16S </a:t>
            </a:r>
            <a:r>
              <a:rPr lang="fr-BE" sz="2400" dirty="0" err="1" smtClean="0">
                <a:latin typeface="Futura PT Book" pitchFamily="34" charset="0"/>
              </a:rPr>
              <a:t>rRNA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gene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metagenetic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analysis</a:t>
            </a:r>
            <a:r>
              <a:rPr lang="fr-BE" sz="2400" dirty="0" smtClean="0">
                <a:latin typeface="Futura PT Book" pitchFamily="34" charset="0"/>
              </a:rPr>
              <a:t> for </a:t>
            </a:r>
            <a:r>
              <a:rPr lang="fr-BE" sz="2400" b="1" dirty="0" err="1" smtClean="0">
                <a:latin typeface="Futura PT Book" pitchFamily="34" charset="0"/>
              </a:rPr>
              <a:t>bacteria</a:t>
            </a:r>
            <a:endParaRPr lang="fr-BE" sz="2400" b="1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Shotgun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metagenomics</a:t>
            </a:r>
            <a:r>
              <a:rPr lang="fr-BE" sz="2400" dirty="0" smtClean="0">
                <a:latin typeface="Futura PT Book" pitchFamily="34" charset="0"/>
              </a:rPr>
              <a:t> for </a:t>
            </a:r>
            <a:r>
              <a:rPr lang="fr-BE" sz="2400" b="1" dirty="0" err="1" smtClean="0">
                <a:latin typeface="Futura PT Book" pitchFamily="34" charset="0"/>
              </a:rPr>
              <a:t>viruses</a:t>
            </a:r>
            <a:r>
              <a:rPr lang="fr-BE" sz="2400" dirty="0" smtClean="0">
                <a:latin typeface="Futura PT Book" pitchFamily="34" charset="0"/>
              </a:rPr>
              <a:t> and </a:t>
            </a:r>
            <a:r>
              <a:rPr lang="fr-BE" sz="2400" b="1" dirty="0" smtClean="0">
                <a:latin typeface="Futura PT Book" pitchFamily="34" charset="0"/>
              </a:rPr>
              <a:t>parasites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893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19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1484784"/>
            <a:ext cx="686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Sample</a:t>
            </a:r>
            <a:r>
              <a:rPr lang="fr-BE" sz="2400" b="1" dirty="0" smtClean="0">
                <a:latin typeface="Futura PT Book" pitchFamily="34" charset="0"/>
              </a:rPr>
              <a:t> </a:t>
            </a:r>
            <a:r>
              <a:rPr lang="fr-BE" sz="2400" b="1" dirty="0" err="1" smtClean="0">
                <a:latin typeface="Futura PT Book" pitchFamily="34" charset="0"/>
              </a:rPr>
              <a:t>analysis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  <p:pic>
        <p:nvPicPr>
          <p:cNvPr id="14338" name="Picture 2" descr="Résultat de recherche d'images pour &quot;16s rrna sequencing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2060848"/>
            <a:ext cx="4752528" cy="379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ZoneTexte 8"/>
          <p:cNvSpPr txBox="1"/>
          <p:nvPr/>
        </p:nvSpPr>
        <p:spPr>
          <a:xfrm>
            <a:off x="6660232" y="5951199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Futura PT Book" pitchFamily="34" charset="0"/>
              </a:rPr>
              <a:t>Koh</a:t>
            </a:r>
            <a:r>
              <a:rPr lang="fr-BE" dirty="0" smtClean="0">
                <a:latin typeface="Futura PT Book" pitchFamily="34" charset="0"/>
              </a:rPr>
              <a:t> (2017)</a:t>
            </a:r>
          </a:p>
        </p:txBody>
      </p:sp>
    </p:spTree>
    <p:extLst>
      <p:ext uri="{BB962C8B-B14F-4D97-AF65-F5344CB8AC3E}">
        <p14:creationId xmlns:p14="http://schemas.microsoft.com/office/powerpoint/2010/main" val="168379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7704" y="1628800"/>
            <a:ext cx="677909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Growing awareness of European and National authorities on the issue of illegally imported </a:t>
            </a:r>
            <a:r>
              <a:rPr lang="en-US" sz="2400" dirty="0" err="1" smtClean="0">
                <a:latin typeface="Futura PT Book" pitchFamily="34" charset="0"/>
              </a:rPr>
              <a:t>bushmeat</a:t>
            </a:r>
            <a:endParaRPr lang="en-US" sz="2400" dirty="0" smtClean="0">
              <a:latin typeface="Futura PT Boo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Futura PT Boo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Several tons per month for many European airports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endParaRPr lang="en-US" sz="2400" dirty="0">
              <a:latin typeface="Futura PT Boo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It threatens the biodiversity in the countries of origin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52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1484784"/>
            <a:ext cx="68612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Sample</a:t>
            </a:r>
            <a:r>
              <a:rPr lang="fr-BE" sz="2400" b="1" dirty="0" smtClean="0">
                <a:latin typeface="Futura PT Book" pitchFamily="34" charset="0"/>
              </a:rPr>
              <a:t> </a:t>
            </a:r>
            <a:r>
              <a:rPr lang="fr-BE" sz="2400" b="1" dirty="0" err="1" smtClean="0">
                <a:latin typeface="Futura PT Book" pitchFamily="34" charset="0"/>
              </a:rPr>
              <a:t>analysis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7704" y="2492896"/>
            <a:ext cx="6919379" cy="3324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63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1484784"/>
            <a:ext cx="68612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Sample</a:t>
            </a:r>
            <a:r>
              <a:rPr lang="fr-BE" sz="2400" b="1" dirty="0" smtClean="0">
                <a:latin typeface="Futura PT Book" pitchFamily="34" charset="0"/>
              </a:rPr>
              <a:t> </a:t>
            </a:r>
            <a:r>
              <a:rPr lang="fr-BE" sz="2400" b="1" dirty="0" err="1" smtClean="0">
                <a:latin typeface="Futura PT Book" pitchFamily="34" charset="0"/>
              </a:rPr>
              <a:t>analysis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Targeted</a:t>
            </a:r>
            <a:r>
              <a:rPr lang="fr-BE" sz="2400" dirty="0" smtClean="0">
                <a:latin typeface="Futura PT Book" pitchFamily="34" charset="0"/>
              </a:rPr>
              <a:t> PCR </a:t>
            </a:r>
            <a:r>
              <a:rPr lang="fr-BE" sz="2400" dirty="0" err="1" smtClean="0">
                <a:latin typeface="Futura PT Book" pitchFamily="34" charset="0"/>
              </a:rPr>
              <a:t>will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used</a:t>
            </a:r>
            <a:r>
              <a:rPr lang="fr-BE" sz="2400" dirty="0" smtClean="0">
                <a:latin typeface="Futura PT Book" pitchFamily="34" charset="0"/>
              </a:rPr>
              <a:t> to </a:t>
            </a:r>
            <a:r>
              <a:rPr lang="fr-BE" sz="2400" dirty="0" err="1" smtClean="0">
                <a:latin typeface="Futura PT Book" pitchFamily="34" charset="0"/>
              </a:rPr>
              <a:t>identify</a:t>
            </a:r>
            <a:r>
              <a:rPr lang="fr-BE" sz="2400" dirty="0" smtClean="0">
                <a:latin typeface="Futura PT Book" pitchFamily="34" charset="0"/>
              </a:rPr>
              <a:t> the positive </a:t>
            </a:r>
            <a:r>
              <a:rPr lang="fr-BE" sz="2400" dirty="0" err="1" smtClean="0">
                <a:latin typeface="Futura PT Book" pitchFamily="34" charset="0"/>
              </a:rPr>
              <a:t>sample</a:t>
            </a:r>
            <a:r>
              <a:rPr lang="fr-BE" sz="2400" dirty="0" smtClean="0">
                <a:latin typeface="Futura PT Book" pitchFamily="34" charset="0"/>
              </a:rPr>
              <a:t>(s) </a:t>
            </a:r>
            <a:r>
              <a:rPr lang="fr-BE" sz="2400" dirty="0" err="1" smtClean="0">
                <a:latin typeface="Futura PT Book" pitchFamily="34" charset="0"/>
              </a:rPr>
              <a:t>within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each</a:t>
            </a:r>
            <a:r>
              <a:rPr lang="fr-BE" sz="2400" dirty="0" smtClean="0">
                <a:latin typeface="Futura PT Book" pitchFamily="34" charset="0"/>
              </a:rPr>
              <a:t> pool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If </a:t>
            </a:r>
            <a:r>
              <a:rPr lang="fr-BE" sz="2400" dirty="0" err="1" smtClean="0">
                <a:latin typeface="Futura PT Book" pitchFamily="34" charset="0"/>
              </a:rPr>
              <a:t>necessary</a:t>
            </a:r>
            <a:r>
              <a:rPr lang="fr-BE" sz="2400" dirty="0" smtClean="0">
                <a:latin typeface="Futura PT Book" pitchFamily="34" charset="0"/>
              </a:rPr>
              <a:t>, a partial </a:t>
            </a:r>
            <a:r>
              <a:rPr lang="fr-BE" sz="2400" dirty="0" err="1" smtClean="0">
                <a:latin typeface="Futura PT Book" pitchFamily="34" charset="0"/>
              </a:rPr>
              <a:t>sequencing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will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performed</a:t>
            </a:r>
            <a:r>
              <a:rPr lang="fr-BE" sz="2400" dirty="0" smtClean="0">
                <a:latin typeface="Futura PT Book" pitchFamily="34" charset="0"/>
              </a:rPr>
              <a:t> to </a:t>
            </a:r>
            <a:r>
              <a:rPr lang="fr-BE" sz="2400" dirty="0" err="1" smtClean="0">
                <a:latin typeface="Futura PT Book" pitchFamily="34" charset="0"/>
              </a:rPr>
              <a:t>allow</a:t>
            </a:r>
            <a:r>
              <a:rPr lang="fr-BE" sz="2400" dirty="0" smtClean="0">
                <a:latin typeface="Futura PT Book" pitchFamily="34" charset="0"/>
              </a:rPr>
              <a:t> the </a:t>
            </a:r>
            <a:r>
              <a:rPr lang="fr-BE" sz="2400" dirty="0" err="1" smtClean="0">
                <a:latin typeface="Futura PT Book" pitchFamily="34" charset="0"/>
              </a:rPr>
              <a:t>phylogenetic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analysis</a:t>
            </a:r>
            <a:r>
              <a:rPr lang="fr-BE" sz="2400" dirty="0" smtClean="0">
                <a:latin typeface="Futura PT Book" pitchFamily="34" charset="0"/>
              </a:rPr>
              <a:t> of the </a:t>
            </a:r>
            <a:r>
              <a:rPr lang="fr-BE" sz="2400" dirty="0" err="1" smtClean="0">
                <a:latin typeface="Futura PT Book" pitchFamily="34" charset="0"/>
              </a:rPr>
              <a:t>strain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detected</a:t>
            </a:r>
            <a:r>
              <a:rPr lang="fr-BE" sz="2400" dirty="0">
                <a:latin typeface="Futura PT Book" pitchFamily="34" charset="0"/>
              </a:rPr>
              <a:t> </a:t>
            </a:r>
            <a:r>
              <a:rPr lang="fr-BE" sz="2400" dirty="0" smtClean="0">
                <a:latin typeface="Futura PT Book" pitchFamily="34" charset="0"/>
              </a:rPr>
              <a:t>and </a:t>
            </a:r>
            <a:r>
              <a:rPr lang="fr-BE" sz="2400" dirty="0" err="1" smtClean="0">
                <a:latin typeface="Futura PT Book" pitchFamily="34" charset="0"/>
              </a:rPr>
              <a:t>track</a:t>
            </a:r>
            <a:r>
              <a:rPr lang="fr-BE" sz="2400" dirty="0" smtClean="0">
                <a:latin typeface="Futura PT Book" pitchFamily="34" charset="0"/>
              </a:rPr>
              <a:t> back </a:t>
            </a:r>
            <a:r>
              <a:rPr lang="fr-BE" sz="2400" dirty="0" err="1" smtClean="0">
                <a:latin typeface="Futura PT Book" pitchFamily="34" charset="0"/>
              </a:rPr>
              <a:t>its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origin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55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813" y="1124744"/>
            <a:ext cx="7214793" cy="4943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281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" t="-760" r="34017" b="760"/>
          <a:stretch/>
        </p:blipFill>
        <p:spPr>
          <a:xfrm>
            <a:off x="2627784" y="980728"/>
            <a:ext cx="5787979" cy="5118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38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6" r="15350"/>
          <a:stretch/>
        </p:blipFill>
        <p:spPr>
          <a:xfrm>
            <a:off x="2555776" y="1196752"/>
            <a:ext cx="5904656" cy="46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55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88" r="16138"/>
          <a:stretch/>
        </p:blipFill>
        <p:spPr>
          <a:xfrm>
            <a:off x="2915816" y="1124744"/>
            <a:ext cx="5328592" cy="467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700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1484784"/>
            <a:ext cx="6861266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Viruses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Out of the 59 </a:t>
            </a:r>
            <a:r>
              <a:rPr lang="fr-BE" sz="2400" dirty="0" err="1" smtClean="0">
                <a:latin typeface="Futura PT Book" pitchFamily="34" charset="0"/>
              </a:rPr>
              <a:t>viruses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listed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dirty="0" err="1" smtClean="0">
                <a:latin typeface="Futura PT Book" pitchFamily="34" charset="0"/>
              </a:rPr>
              <a:t>only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b="1" dirty="0" err="1" smtClean="0">
                <a:latin typeface="Futura PT Book" pitchFamily="34" charset="0"/>
              </a:rPr>
              <a:t>African</a:t>
            </a:r>
            <a:r>
              <a:rPr lang="fr-BE" sz="2400" b="1" dirty="0" smtClean="0">
                <a:latin typeface="Futura PT Book" pitchFamily="34" charset="0"/>
              </a:rPr>
              <a:t> </a:t>
            </a:r>
            <a:r>
              <a:rPr lang="fr-BE" sz="2400" b="1" dirty="0" err="1" smtClean="0">
                <a:latin typeface="Futura PT Book" pitchFamily="34" charset="0"/>
              </a:rPr>
              <a:t>Swine</a:t>
            </a:r>
            <a:r>
              <a:rPr lang="fr-BE" sz="2400" b="1" dirty="0" smtClean="0">
                <a:latin typeface="Futura PT Book" pitchFamily="34" charset="0"/>
              </a:rPr>
              <a:t> Fever virus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was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detected</a:t>
            </a:r>
            <a:r>
              <a:rPr lang="fr-BE" sz="2400" dirty="0" smtClean="0">
                <a:latin typeface="Futura PT Book" pitchFamily="34" charset="0"/>
              </a:rPr>
              <a:t> (pool Nr 8)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Long </a:t>
            </a:r>
            <a:r>
              <a:rPr lang="fr-BE" sz="2400" dirty="0" err="1" smtClean="0">
                <a:latin typeface="Futura PT Book" pitchFamily="34" charset="0"/>
              </a:rPr>
              <a:t>storage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period</a:t>
            </a:r>
            <a:r>
              <a:rPr lang="fr-BE" sz="2400" dirty="0" smtClean="0">
                <a:latin typeface="Futura PT Book" pitchFamily="34" charset="0"/>
              </a:rPr>
              <a:t> of </a:t>
            </a:r>
            <a:r>
              <a:rPr lang="fr-BE" sz="2400" dirty="0" err="1" smtClean="0">
                <a:latin typeface="Futura PT Book" pitchFamily="34" charset="0"/>
              </a:rPr>
              <a:t>leaking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luggage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before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sampling</a:t>
            </a:r>
            <a:r>
              <a:rPr lang="fr-BE" sz="2400" dirty="0" smtClean="0">
                <a:latin typeface="Futura PT Book" pitchFamily="34" charset="0"/>
              </a:rPr>
              <a:t> (</a:t>
            </a:r>
            <a:r>
              <a:rPr lang="fr-BE" sz="2400" dirty="0" err="1" smtClean="0">
                <a:latin typeface="Futura PT Book" pitchFamily="34" charset="0"/>
              </a:rPr>
              <a:t>most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viruses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were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lost</a:t>
            </a:r>
            <a:r>
              <a:rPr lang="fr-BE" sz="2400" dirty="0" smtClean="0">
                <a:latin typeface="Futura PT Book" pitchFamily="34" charset="0"/>
              </a:rPr>
              <a:t> in the </a:t>
            </a:r>
            <a:r>
              <a:rPr lang="fr-BE" sz="2400" dirty="0" err="1" smtClean="0">
                <a:latin typeface="Futura PT Book" pitchFamily="34" charset="0"/>
              </a:rPr>
              <a:t>meantime</a:t>
            </a:r>
            <a:r>
              <a:rPr lang="fr-BE" sz="2400" dirty="0" smtClean="0">
                <a:latin typeface="Futura PT Book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Targeted</a:t>
            </a:r>
            <a:r>
              <a:rPr lang="fr-BE" sz="2400" dirty="0" smtClean="0">
                <a:latin typeface="Futura PT Book" pitchFamily="34" charset="0"/>
              </a:rPr>
              <a:t> real time PCR </a:t>
            </a:r>
            <a:r>
              <a:rPr lang="fr-BE" sz="2400" dirty="0" err="1" smtClean="0">
                <a:latin typeface="Futura PT Book" pitchFamily="34" charset="0"/>
              </a:rPr>
              <a:t>allowed</a:t>
            </a:r>
            <a:r>
              <a:rPr lang="fr-BE" sz="2400" dirty="0" smtClean="0">
                <a:latin typeface="Futura PT Book" pitchFamily="34" charset="0"/>
              </a:rPr>
              <a:t> the identification of the ASFV positive </a:t>
            </a:r>
            <a:r>
              <a:rPr lang="fr-BE" sz="2400" dirty="0" err="1" smtClean="0">
                <a:latin typeface="Futura PT Book" pitchFamily="34" charset="0"/>
              </a:rPr>
              <a:t>sample</a:t>
            </a:r>
            <a:r>
              <a:rPr lang="fr-BE" sz="2400" dirty="0" smtClean="0">
                <a:latin typeface="Futura PT Book" pitchFamily="34" charset="0"/>
              </a:rPr>
              <a:t> </a:t>
            </a:r>
          </a:p>
          <a:p>
            <a:pPr algn="just"/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algn="just"/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823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14408" y="996154"/>
            <a:ext cx="686126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 smtClean="0">
                <a:latin typeface="Futura PT Book" pitchFamily="34" charset="0"/>
              </a:rPr>
              <a:t>Viruses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Sample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>
                <a:latin typeface="Futura PT Book" pitchFamily="34" charset="0"/>
              </a:rPr>
              <a:t>Nr </a:t>
            </a:r>
            <a:r>
              <a:rPr lang="fr-BE" sz="2400" dirty="0" smtClean="0">
                <a:latin typeface="Futura PT Book" pitchFamily="34" charset="0"/>
              </a:rPr>
              <a:t>L_070817_005; </a:t>
            </a:r>
            <a:r>
              <a:rPr lang="fr-BE" sz="2400" dirty="0" err="1" smtClean="0">
                <a:latin typeface="Futura PT Book" pitchFamily="34" charset="0"/>
              </a:rPr>
              <a:t>swine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sample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seized</a:t>
            </a:r>
            <a:r>
              <a:rPr lang="fr-BE" sz="2400" dirty="0" smtClean="0">
                <a:latin typeface="Futura PT Book" pitchFamily="34" charset="0"/>
              </a:rPr>
              <a:t> in a </a:t>
            </a:r>
            <a:r>
              <a:rPr lang="fr-BE" sz="2400" dirty="0" err="1" smtClean="0">
                <a:latin typeface="Futura PT Book" pitchFamily="34" charset="0"/>
              </a:rPr>
              <a:t>leaking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luggage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from</a:t>
            </a:r>
            <a:r>
              <a:rPr lang="fr-BE" sz="2400" dirty="0" smtClean="0">
                <a:latin typeface="Futura PT Book" pitchFamily="34" charset="0"/>
              </a:rPr>
              <a:t> Douala (</a:t>
            </a:r>
            <a:r>
              <a:rPr lang="fr-BE" sz="2400" dirty="0" err="1" smtClean="0">
                <a:latin typeface="Futura PT Book" pitchFamily="34" charset="0"/>
              </a:rPr>
              <a:t>Cameroon</a:t>
            </a:r>
            <a:r>
              <a:rPr lang="fr-BE" sz="2400" dirty="0" smtClean="0">
                <a:latin typeface="Futura PT Book" pitchFamily="34" charset="0"/>
              </a:rPr>
              <a:t>) on August 07, 2017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CT value: 28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algn="just"/>
            <a:r>
              <a:rPr lang="fr-BE" sz="2400" dirty="0" smtClean="0">
                <a:latin typeface="Futura PT Book" pitchFamily="34" charset="0"/>
              </a:rPr>
              <a:t>  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28" b="34907"/>
          <a:stretch/>
        </p:blipFill>
        <p:spPr>
          <a:xfrm>
            <a:off x="2411760" y="3836069"/>
            <a:ext cx="6084168" cy="25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86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28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782" y="738994"/>
            <a:ext cx="3204436" cy="6101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907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29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14408" y="996154"/>
            <a:ext cx="6861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latin typeface="Futura PT Book" pitchFamily="34" charset="0"/>
              </a:rPr>
              <a:t>Viruses: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Detection of relatively high amounts of ASFV DNA in this sample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This meat sample was determined as cooked by visual inspection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Although highly resistant in the environment, ASFV is inactivated at high t°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Isolation attempts are ongoing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algn="just"/>
            <a:r>
              <a:rPr lang="fr-BE" sz="2400" dirty="0" smtClean="0">
                <a:latin typeface="Futura PT Book" pitchFamily="34" charset="0"/>
              </a:rPr>
              <a:t>  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268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rs.els-cdn.com/content/image/1-s2.0-S0048969719318017-ga1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1903794"/>
            <a:ext cx="4896775" cy="382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7704" y="1052736"/>
            <a:ext cx="67790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latin typeface="Futura PT Boo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It threatens the biodiversity in the countries of origin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354947" y="5833764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Futura PT Book" pitchFamily="34" charset="0"/>
              </a:rPr>
              <a:t>Pruvot</a:t>
            </a:r>
            <a:r>
              <a:rPr lang="fr-BE" dirty="0" smtClean="0">
                <a:latin typeface="Futura PT Book" pitchFamily="34" charset="0"/>
              </a:rPr>
              <a:t> et al. (2019)</a:t>
            </a:r>
          </a:p>
        </p:txBody>
      </p:sp>
    </p:spTree>
    <p:extLst>
      <p:ext uri="{BB962C8B-B14F-4D97-AF65-F5344CB8AC3E}">
        <p14:creationId xmlns:p14="http://schemas.microsoft.com/office/powerpoint/2010/main" val="2965689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30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844824"/>
            <a:ext cx="6563353" cy="4412338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1969831" y="1196752"/>
            <a:ext cx="68612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dirty="0" smtClean="0">
                <a:latin typeface="Futura PT Book" pitchFamily="34" charset="0"/>
              </a:rPr>
              <a:t>Partial </a:t>
            </a:r>
            <a:r>
              <a:rPr lang="fr-BE" sz="2400" dirty="0" err="1" smtClean="0">
                <a:latin typeface="Futura PT Book" pitchFamily="34" charset="0"/>
              </a:rPr>
              <a:t>sequencing</a:t>
            </a:r>
            <a:r>
              <a:rPr lang="fr-BE" sz="2400" dirty="0" smtClean="0">
                <a:latin typeface="Futura PT Book" pitchFamily="34" charset="0"/>
              </a:rPr>
              <a:t> of mitochondrial DNA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algn="just"/>
            <a:r>
              <a:rPr lang="fr-BE" sz="2400" dirty="0" smtClean="0">
                <a:latin typeface="Futura PT Book" pitchFamily="34" charset="0"/>
              </a:rPr>
              <a:t>  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262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31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488489"/>
              </p:ext>
            </p:extLst>
          </p:nvPr>
        </p:nvGraphicFramePr>
        <p:xfrm>
          <a:off x="1979712" y="980728"/>
          <a:ext cx="6840761" cy="52443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8044">
                  <a:extLst>
                    <a:ext uri="{9D8B030D-6E8A-4147-A177-3AD203B41FA5}">
                      <a16:colId xmlns:a16="http://schemas.microsoft.com/office/drawing/2014/main" val="3820501326"/>
                    </a:ext>
                  </a:extLst>
                </a:gridCol>
                <a:gridCol w="359342">
                  <a:extLst>
                    <a:ext uri="{9D8B030D-6E8A-4147-A177-3AD203B41FA5}">
                      <a16:colId xmlns:a16="http://schemas.microsoft.com/office/drawing/2014/main" val="3664274131"/>
                    </a:ext>
                  </a:extLst>
                </a:gridCol>
                <a:gridCol w="469510">
                  <a:extLst>
                    <a:ext uri="{9D8B030D-6E8A-4147-A177-3AD203B41FA5}">
                      <a16:colId xmlns:a16="http://schemas.microsoft.com/office/drawing/2014/main" val="3007846488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796413125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274771599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3575849750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2621271649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3050865202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1351420097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430295959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94358213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844347587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1610635385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3272956997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3269956858"/>
                    </a:ext>
                  </a:extLst>
                </a:gridCol>
                <a:gridCol w="302605">
                  <a:extLst>
                    <a:ext uri="{9D8B030D-6E8A-4147-A177-3AD203B41FA5}">
                      <a16:colId xmlns:a16="http://schemas.microsoft.com/office/drawing/2014/main" val="2793570349"/>
                    </a:ext>
                  </a:extLst>
                </a:gridCol>
              </a:tblGrid>
              <a:tr h="5312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BACTERIA (Genus level only - 16S </a:t>
                      </a:r>
                      <a:r>
                        <a:rPr lang="en-GB" sz="900" dirty="0" err="1">
                          <a:effectLst/>
                        </a:rPr>
                        <a:t>metagenetics</a:t>
                      </a:r>
                      <a:r>
                        <a:rPr lang="en-GB" sz="900" dirty="0">
                          <a:effectLst/>
                        </a:rPr>
                        <a:t>)</a:t>
                      </a:r>
                      <a:endParaRPr lang="fr-BE" sz="9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>
                          <a:effectLst/>
                        </a:rPr>
                        <a:t>Zoonosis</a:t>
                      </a:r>
                      <a:endParaRPr lang="fr-BE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Source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1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2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3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4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5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6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7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8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9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10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11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12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POOL 13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vert="vert270" anchor="b"/>
                </a:tc>
                <a:extLst>
                  <a:ext uri="{0D108BD9-81ED-4DB2-BD59-A6C34878D82A}">
                    <a16:rowId xmlns:a16="http://schemas.microsoft.com/office/drawing/2014/main" val="643264500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85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431069962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Anaplasma spp.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692674530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Bacillus anthracis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Both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029335370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Bartonella henselae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192420823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Brucella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4033525858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Burkholderia mallei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107935790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Campylobacter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637005105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Chlamydia psittaci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753428535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Chlamydophila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347590701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Coxiella burnetii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4082994159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Dermatophilus congolensis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750340021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Edwardsiella tarda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737769339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Ehrlichia ruminantium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003195915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Erysipelothrix rhusiopathiae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4140149852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Escherichia coli (VTEC)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1183307729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Francisella tularensis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388447663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Leptospira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Both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3241818479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Mycobacterium avium ssp. Paratuberculosis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758631664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Mycobacterium tuberculosis complex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114228451"/>
                  </a:ext>
                </a:extLst>
              </a:tr>
              <a:tr h="41411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Mycoplasma agalactiae, M. capricolum ssp.</a:t>
                      </a:r>
                      <a:br>
                        <a:rPr lang="en-GB" sz="850">
                          <a:effectLst/>
                        </a:rPr>
                      </a:br>
                      <a:r>
                        <a:rPr lang="en-GB" sz="850">
                          <a:effectLst/>
                        </a:rPr>
                        <a:t>Capricolum, M. mycoides subsp. Capri.,  M. putrefaciens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916718224"/>
                  </a:ext>
                </a:extLst>
              </a:tr>
              <a:tr h="2760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Mycoplasma capricolum subsp. Capripneumoniae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783592128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Mycoplasma gallisepticum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843107122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50">
                          <a:effectLst/>
                        </a:rPr>
                        <a:t>Mycoplasma mycoides subsp. Mycoides SC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BE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832757374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Mycoplasma synoviae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1826747636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Other Mycobacterium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1363489589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Pasteurella spp.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1876431300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Salmonella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Both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1953161340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Shigella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1556821076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Streptococcus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2457193778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Taylorella equigenitalis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OIE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668106811"/>
                  </a:ext>
                </a:extLst>
              </a:tr>
              <a:tr h="1380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Yersinia spp. 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Yes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Cantlay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 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>
                          <a:effectLst/>
                        </a:rPr>
                        <a:t>+</a:t>
                      </a:r>
                      <a:endParaRPr lang="fr-BE" sz="8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850" dirty="0">
                          <a:effectLst/>
                        </a:rPr>
                        <a:t>+</a:t>
                      </a:r>
                      <a:endParaRPr lang="fr-BE" sz="8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382" marR="43382" marT="0" marB="0" anchor="b"/>
                </a:tc>
                <a:extLst>
                  <a:ext uri="{0D108BD9-81ED-4DB2-BD59-A6C34878D82A}">
                    <a16:rowId xmlns:a16="http://schemas.microsoft.com/office/drawing/2014/main" val="994081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0167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32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3323538"/>
              </p:ext>
            </p:extLst>
          </p:nvPr>
        </p:nvGraphicFramePr>
        <p:xfrm>
          <a:off x="1944078" y="1124744"/>
          <a:ext cx="6912765" cy="475252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22103">
                  <a:extLst>
                    <a:ext uri="{9D8B030D-6E8A-4147-A177-3AD203B41FA5}">
                      <a16:colId xmlns:a16="http://schemas.microsoft.com/office/drawing/2014/main" val="3988304425"/>
                    </a:ext>
                  </a:extLst>
                </a:gridCol>
                <a:gridCol w="385602">
                  <a:extLst>
                    <a:ext uri="{9D8B030D-6E8A-4147-A177-3AD203B41FA5}">
                      <a16:colId xmlns:a16="http://schemas.microsoft.com/office/drawing/2014/main" val="2745605042"/>
                    </a:ext>
                  </a:extLst>
                </a:gridCol>
                <a:gridCol w="511098">
                  <a:extLst>
                    <a:ext uri="{9D8B030D-6E8A-4147-A177-3AD203B41FA5}">
                      <a16:colId xmlns:a16="http://schemas.microsoft.com/office/drawing/2014/main" val="3850407430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341154619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404582361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474069483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901779357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2434305916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165006004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4093366960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025618612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3952823236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512026641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266020282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4179169739"/>
                    </a:ext>
                  </a:extLst>
                </a:gridCol>
                <a:gridCol w="261074">
                  <a:extLst>
                    <a:ext uri="{9D8B030D-6E8A-4147-A177-3AD203B41FA5}">
                      <a16:colId xmlns:a16="http://schemas.microsoft.com/office/drawing/2014/main" val="1531198216"/>
                    </a:ext>
                  </a:extLst>
                </a:gridCol>
              </a:tblGrid>
              <a:tr h="664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PARASITES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Zoonosis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Source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1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2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3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4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5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6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7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8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9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10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11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12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POOL 13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vert="vert270" anchor="b"/>
                </a:tc>
                <a:extLst>
                  <a:ext uri="{0D108BD9-81ED-4DB2-BD59-A6C34878D82A}">
                    <a16:rowId xmlns:a16="http://schemas.microsoft.com/office/drawing/2014/main" val="782470862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fr-BE" sz="100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3867330006"/>
                  </a:ext>
                </a:extLst>
              </a:tr>
              <a:tr h="1990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Ancylostoma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>
                          <a:effectLst/>
                        </a:rPr>
                        <a:t>spp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Yes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Cantlay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2881754805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Anisakidae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4057813550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Babesia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spp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1843500135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Balantidium coli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Both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4038047227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Cryptosporidium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2398109569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Echinococcus granulosus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3641568480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Echinococcus multilocularis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4222569497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Entamoeba histolytica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Both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2754529646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Giardia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Both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1937063095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Gnasthoma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3096643613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Oesophagostomum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739702765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Pentastomidia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1156529820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Sarcocystis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2099277556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Spirometra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2009045772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Strongyloides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Both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2851195897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Taenia solium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734501990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Taenia spp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3502410325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Theileria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spp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+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4085169914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smtClean="0">
                          <a:effectLst/>
                        </a:rPr>
                        <a:t>Toxoplasma </a:t>
                      </a:r>
                      <a:r>
                        <a:rPr lang="en-GB" sz="1000" dirty="0" err="1" smtClean="0">
                          <a:effectLst/>
                        </a:rPr>
                        <a:t>spp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3537617483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Trichinella</a:t>
                      </a:r>
                      <a:r>
                        <a:rPr lang="en-GB" sz="1000" dirty="0">
                          <a:effectLst/>
                        </a:rPr>
                        <a:t> </a:t>
                      </a:r>
                      <a:r>
                        <a:rPr lang="en-GB" sz="1000" dirty="0" err="1" smtClean="0">
                          <a:effectLst/>
                        </a:rPr>
                        <a:t>spp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Cantlay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3204248714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Tritrichomonas fetus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109395684"/>
                  </a:ext>
                </a:extLst>
              </a:tr>
              <a:tr h="1767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</a:rPr>
                        <a:t>Trypanosoma</a:t>
                      </a:r>
                      <a:r>
                        <a:rPr lang="en-GB" sz="1000" dirty="0">
                          <a:effectLst/>
                        </a:rPr>
                        <a:t> </a:t>
                      </a:r>
                      <a:r>
                        <a:rPr lang="en-GB" sz="1000" dirty="0" err="1" smtClean="0">
                          <a:effectLst/>
                        </a:rPr>
                        <a:t>spp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Yes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OIE</a:t>
                      </a:r>
                      <a:endParaRPr lang="fr-BE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 </a:t>
                      </a:r>
                      <a:endParaRPr lang="fr-BE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884" marR="59884" marT="0" marB="0" anchor="b"/>
                </a:tc>
                <a:extLst>
                  <a:ext uri="{0D108BD9-81ED-4DB2-BD59-A6C34878D82A}">
                    <a16:rowId xmlns:a16="http://schemas.microsoft.com/office/drawing/2014/main" val="10863412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020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33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914408" y="996154"/>
            <a:ext cx="6861266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BE" sz="2400" b="1" dirty="0" err="1">
                <a:latin typeface="Futura PT Book" pitchFamily="34" charset="0"/>
              </a:rPr>
              <a:t>B</a:t>
            </a:r>
            <a:r>
              <a:rPr lang="fr-BE" sz="2400" b="1" dirty="0" err="1" smtClean="0">
                <a:latin typeface="Futura PT Book" pitchFamily="34" charset="0"/>
              </a:rPr>
              <a:t>acteria</a:t>
            </a:r>
            <a:r>
              <a:rPr lang="fr-BE" sz="2400" b="1" dirty="0" smtClean="0">
                <a:latin typeface="Futura PT Book" pitchFamily="34" charset="0"/>
              </a:rPr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algn="just"/>
            <a:r>
              <a:rPr lang="fr-BE" sz="2400" dirty="0" err="1" smtClean="0">
                <a:latin typeface="Futura PT Book" pitchFamily="34" charset="0"/>
              </a:rPr>
              <a:t>Several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potentially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zoonotic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bacterial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genera</a:t>
            </a:r>
            <a:r>
              <a:rPr lang="fr-BE" sz="2400" dirty="0" smtClean="0">
                <a:latin typeface="Futura PT Book" pitchFamily="34" charset="0"/>
              </a:rPr>
              <a:t> have been </a:t>
            </a:r>
            <a:r>
              <a:rPr lang="fr-BE" sz="2400" dirty="0" err="1" smtClean="0">
                <a:latin typeface="Futura PT Book" pitchFamily="34" charset="0"/>
              </a:rPr>
              <a:t>identified</a:t>
            </a:r>
            <a:r>
              <a:rPr lang="fr-BE" sz="2400" dirty="0" smtClean="0">
                <a:latin typeface="Futura PT Book" pitchFamily="34" charset="0"/>
              </a:rPr>
              <a:t>:</a:t>
            </a:r>
          </a:p>
          <a:p>
            <a:pPr algn="just"/>
            <a:endParaRPr lang="fr-BE" sz="2400" dirty="0">
              <a:latin typeface="Futura PT Book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BE" sz="2400" i="1" dirty="0" smtClean="0">
                <a:latin typeface="Futura PT Book" pitchFamily="34" charset="0"/>
              </a:rPr>
              <a:t>Escherichia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i="1" dirty="0" smtClean="0">
                <a:latin typeface="Futura PT Book" pitchFamily="34" charset="0"/>
              </a:rPr>
              <a:t>Yersinia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i="1" dirty="0" smtClean="0">
                <a:latin typeface="Futura PT Book" pitchFamily="34" charset="0"/>
              </a:rPr>
              <a:t>Bacillus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i="1" dirty="0" smtClean="0">
                <a:latin typeface="Futura PT Book" pitchFamily="34" charset="0"/>
              </a:rPr>
              <a:t>Salmonella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i="1" dirty="0" err="1" smtClean="0">
                <a:latin typeface="Futura PT Book" pitchFamily="34" charset="0"/>
              </a:rPr>
              <a:t>Erysipelothrix</a:t>
            </a:r>
            <a:r>
              <a:rPr lang="fr-BE" sz="2400" i="1" dirty="0" smtClean="0">
                <a:latin typeface="Futura PT Book" pitchFamily="34" charset="0"/>
              </a:rPr>
              <a:t>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: </a:t>
            </a:r>
            <a:r>
              <a:rPr lang="fr-BE" sz="2400" dirty="0" err="1" smtClean="0">
                <a:latin typeface="Futura PT Book" pitchFamily="34" charset="0"/>
              </a:rPr>
              <a:t>risk</a:t>
            </a:r>
            <a:r>
              <a:rPr lang="fr-BE" sz="2400" dirty="0" smtClean="0">
                <a:latin typeface="Futura PT Book" pitchFamily="34" charset="0"/>
              </a:rPr>
              <a:t> of </a:t>
            </a:r>
            <a:r>
              <a:rPr lang="fr-BE" sz="2400" dirty="0" err="1" smtClean="0">
                <a:latin typeface="Futura PT Book" pitchFamily="34" charset="0"/>
              </a:rPr>
              <a:t>food</a:t>
            </a:r>
            <a:r>
              <a:rPr lang="fr-BE" sz="2400" dirty="0" smtClean="0">
                <a:latin typeface="Futura PT Book" pitchFamily="34" charset="0"/>
              </a:rPr>
              <a:t>-borne infection</a:t>
            </a:r>
          </a:p>
          <a:p>
            <a:pPr marL="342900" indent="-342900" algn="just">
              <a:buFontTx/>
              <a:buChar char="-"/>
            </a:pPr>
            <a:endParaRPr lang="fr-BE" sz="2400" dirty="0">
              <a:latin typeface="Futura PT Book" pitchFamily="34" charset="0"/>
            </a:endParaRPr>
          </a:p>
          <a:p>
            <a:pPr marL="342900" indent="-342900" algn="just">
              <a:buFontTx/>
              <a:buChar char="-"/>
            </a:pPr>
            <a:r>
              <a:rPr lang="fr-BE" sz="2400" dirty="0" err="1" smtClean="0">
                <a:latin typeface="Futura PT Book" pitchFamily="34" charset="0"/>
              </a:rPr>
              <a:t>Other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bacteria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dirty="0" err="1" smtClean="0">
                <a:latin typeface="Futura PT Book" pitchFamily="34" charset="0"/>
              </a:rPr>
              <a:t>altough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recognized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zoonotic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pathogens</a:t>
            </a:r>
            <a:r>
              <a:rPr lang="fr-BE" sz="2400" dirty="0" smtClean="0">
                <a:latin typeface="Futura PT Book" pitchFamily="34" charset="0"/>
              </a:rPr>
              <a:t>, are </a:t>
            </a:r>
            <a:r>
              <a:rPr lang="fr-BE" sz="2400" dirty="0" err="1" smtClean="0">
                <a:latin typeface="Futura PT Book" pitchFamily="34" charset="0"/>
              </a:rPr>
              <a:t>unlikely</a:t>
            </a:r>
            <a:r>
              <a:rPr lang="fr-BE" sz="2400" dirty="0" smtClean="0">
                <a:latin typeface="Futura PT Book" pitchFamily="34" charset="0"/>
              </a:rPr>
              <a:t> to </a:t>
            </a:r>
            <a:r>
              <a:rPr lang="fr-BE" sz="2400" dirty="0" err="1" smtClean="0">
                <a:latin typeface="Futura PT Book" pitchFamily="34" charset="0"/>
              </a:rPr>
              <a:t>be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transmitted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through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meat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consumption</a:t>
            </a:r>
            <a:r>
              <a:rPr lang="fr-BE" sz="2400" dirty="0" smtClean="0">
                <a:latin typeface="Futura PT Book" pitchFamily="34" charset="0"/>
              </a:rPr>
              <a:t>: </a:t>
            </a:r>
            <a:r>
              <a:rPr lang="fr-BE" sz="2400" i="1" dirty="0" smtClean="0">
                <a:latin typeface="Futura PT Book" pitchFamily="34" charset="0"/>
              </a:rPr>
              <a:t>Brucella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, </a:t>
            </a:r>
            <a:r>
              <a:rPr lang="fr-BE" sz="2400" i="1" dirty="0" err="1" smtClean="0">
                <a:latin typeface="Futura PT Book" pitchFamily="34" charset="0"/>
              </a:rPr>
              <a:t>Coxiella</a:t>
            </a:r>
            <a:r>
              <a:rPr lang="fr-BE" sz="2400" i="1" dirty="0" smtClean="0">
                <a:latin typeface="Futura PT Book" pitchFamily="34" charset="0"/>
              </a:rPr>
              <a:t> </a:t>
            </a:r>
            <a:r>
              <a:rPr lang="fr-BE" sz="2400" i="1" dirty="0" err="1" smtClean="0">
                <a:latin typeface="Futura PT Book" pitchFamily="34" charset="0"/>
              </a:rPr>
              <a:t>spp</a:t>
            </a:r>
            <a:r>
              <a:rPr lang="fr-BE" sz="2400" i="1" dirty="0" smtClean="0">
                <a:latin typeface="Futura PT Book" pitchFamily="34" charset="0"/>
              </a:rPr>
              <a:t>.</a:t>
            </a:r>
            <a:r>
              <a:rPr lang="fr-BE" sz="2400" dirty="0" smtClean="0">
                <a:latin typeface="Futura PT Book" pitchFamily="34" charset="0"/>
              </a:rPr>
              <a:t> </a:t>
            </a:r>
            <a:endParaRPr lang="fr-BE" sz="2400" dirty="0">
              <a:latin typeface="Futura PT Book" pitchFamily="34" charset="0"/>
            </a:endParaRPr>
          </a:p>
          <a:p>
            <a:pPr algn="just"/>
            <a:r>
              <a:rPr lang="fr-BE" sz="2400" dirty="0" smtClean="0">
                <a:latin typeface="Futura PT Book" pitchFamily="34" charset="0"/>
              </a:rPr>
              <a:t>  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305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Conclusions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4407" y="1340768"/>
            <a:ext cx="68612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This pilot </a:t>
            </a:r>
            <a:r>
              <a:rPr lang="fr-BE" sz="2400" dirty="0" err="1" smtClean="0">
                <a:latin typeface="Futura PT Book" pitchFamily="34" charset="0"/>
              </a:rPr>
              <a:t>study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confirms</a:t>
            </a:r>
            <a:r>
              <a:rPr lang="fr-BE" sz="2400" dirty="0" smtClean="0">
                <a:latin typeface="Futura PT Book" pitchFamily="34" charset="0"/>
              </a:rPr>
              <a:t> the </a:t>
            </a:r>
            <a:r>
              <a:rPr lang="fr-BE" sz="2400" dirty="0" err="1" smtClean="0">
                <a:latin typeface="Futura PT Book" pitchFamily="34" charset="0"/>
              </a:rPr>
              <a:t>risk</a:t>
            </a:r>
            <a:r>
              <a:rPr lang="fr-BE" sz="2400" dirty="0" smtClean="0">
                <a:latin typeface="Futura PT Book" pitchFamily="34" charset="0"/>
              </a:rPr>
              <a:t> of introduction of </a:t>
            </a:r>
            <a:r>
              <a:rPr lang="fr-BE" sz="2400" dirty="0" err="1" smtClean="0">
                <a:latin typeface="Futura PT Book" pitchFamily="34" charset="0"/>
              </a:rPr>
              <a:t>pathogens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through</a:t>
            </a:r>
            <a:r>
              <a:rPr lang="fr-BE" sz="2400" dirty="0" smtClean="0">
                <a:latin typeface="Futura PT Book" pitchFamily="34" charset="0"/>
              </a:rPr>
              <a:t> the </a:t>
            </a:r>
            <a:r>
              <a:rPr lang="fr-BE" sz="2400" dirty="0" err="1" smtClean="0">
                <a:latin typeface="Futura PT Book" pitchFamily="34" charset="0"/>
              </a:rPr>
              <a:t>illegal</a:t>
            </a:r>
            <a:r>
              <a:rPr lang="fr-BE" sz="2400" dirty="0" smtClean="0">
                <a:latin typeface="Futura PT Book" pitchFamily="34" charset="0"/>
              </a:rPr>
              <a:t> importation of </a:t>
            </a:r>
            <a:r>
              <a:rPr lang="fr-BE" sz="2400" dirty="0" err="1" smtClean="0">
                <a:latin typeface="Futura PT Book" pitchFamily="34" charset="0"/>
              </a:rPr>
              <a:t>meat</a:t>
            </a:r>
            <a:endParaRPr lang="fr-BE" sz="2400" dirty="0" smtClean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Zoonotic</a:t>
            </a:r>
            <a:r>
              <a:rPr lang="fr-BE" sz="2400" dirty="0" smtClean="0">
                <a:latin typeface="Futura PT Book" pitchFamily="34" charset="0"/>
              </a:rPr>
              <a:t> or </a:t>
            </a:r>
            <a:r>
              <a:rPr lang="fr-BE" sz="2400" dirty="0" err="1" smtClean="0">
                <a:latin typeface="Futura PT Book" pitchFamily="34" charset="0"/>
              </a:rPr>
              <a:t>epizootic</a:t>
            </a:r>
            <a:endParaRPr lang="fr-BE" sz="2400" dirty="0" smtClean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Huge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economic</a:t>
            </a:r>
            <a:r>
              <a:rPr lang="fr-BE" sz="2400" dirty="0" smtClean="0">
                <a:latin typeface="Futura PT Book" pitchFamily="34" charset="0"/>
              </a:rPr>
              <a:t> impact of the introduction of ASFV (</a:t>
            </a:r>
            <a:r>
              <a:rPr lang="fr-BE" sz="2400" dirty="0" err="1" smtClean="0">
                <a:latin typeface="Futura PT Book" pitchFamily="34" charset="0"/>
              </a:rPr>
              <a:t>estimated</a:t>
            </a:r>
            <a:r>
              <a:rPr lang="fr-BE" sz="2400" dirty="0" smtClean="0">
                <a:latin typeface="Futura PT Book" pitchFamily="34" charset="0"/>
              </a:rPr>
              <a:t> at </a:t>
            </a:r>
            <a:r>
              <a:rPr lang="fr-BE" sz="2400" b="1" dirty="0" smtClean="0">
                <a:latin typeface="Futura PT Book" pitchFamily="34" charset="0"/>
              </a:rPr>
              <a:t>&gt; 700 millions euros </a:t>
            </a:r>
            <a:r>
              <a:rPr lang="fr-BE" sz="2400" dirty="0" smtClean="0">
                <a:latin typeface="Futura PT Book" pitchFamily="34" charset="0"/>
              </a:rPr>
              <a:t>in </a:t>
            </a:r>
            <a:r>
              <a:rPr lang="fr-BE" sz="2400" dirty="0" err="1" smtClean="0">
                <a:latin typeface="Futura PT Book" pitchFamily="34" charset="0"/>
              </a:rPr>
              <a:t>Belgium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since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September</a:t>
            </a:r>
            <a:r>
              <a:rPr lang="fr-BE" sz="2400" dirty="0" smtClean="0">
                <a:latin typeface="Futura PT Book" pitchFamily="34" charset="0"/>
              </a:rPr>
              <a:t> 2018; source: </a:t>
            </a:r>
            <a:r>
              <a:rPr lang="fr-BE" sz="2400" dirty="0" err="1" smtClean="0">
                <a:latin typeface="Futura PT Book" pitchFamily="34" charset="0"/>
              </a:rPr>
              <a:t>ProMed</a:t>
            </a:r>
            <a:r>
              <a:rPr lang="fr-BE" sz="2400" dirty="0" smtClean="0">
                <a:latin typeface="Futura PT Book" pitchFamily="34" charset="0"/>
              </a:rPr>
              <a:t>)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 smtClean="0">
              <a:latin typeface="Futura PT Book" pitchFamily="34" charset="0"/>
            </a:endParaRPr>
          </a:p>
          <a:p>
            <a:pPr algn="just"/>
            <a:r>
              <a:rPr lang="fr-BE" sz="2400" dirty="0" smtClean="0">
                <a:latin typeface="Futura PT Book" pitchFamily="34" charset="0"/>
              </a:rPr>
              <a:t>  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1457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Introduction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Conclusions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884407" y="1340768"/>
            <a:ext cx="686126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The </a:t>
            </a:r>
            <a:r>
              <a:rPr lang="fr-BE" sz="2400" dirty="0" err="1" smtClean="0">
                <a:latin typeface="Futura PT Book" pitchFamily="34" charset="0"/>
              </a:rPr>
              <a:t>implementation</a:t>
            </a:r>
            <a:r>
              <a:rPr lang="fr-BE" sz="2400" dirty="0" smtClean="0">
                <a:latin typeface="Futura PT Book" pitchFamily="34" charset="0"/>
              </a:rPr>
              <a:t> of </a:t>
            </a:r>
            <a:r>
              <a:rPr lang="fr-BE" sz="2400" dirty="0" err="1" smtClean="0">
                <a:latin typeface="Futura PT Book" pitchFamily="34" charset="0"/>
              </a:rPr>
              <a:t>prevention</a:t>
            </a:r>
            <a:r>
              <a:rPr lang="fr-BE" sz="2400" dirty="0" smtClean="0">
                <a:latin typeface="Futura PT Book" pitchFamily="34" charset="0"/>
              </a:rPr>
              <a:t> and control </a:t>
            </a:r>
            <a:r>
              <a:rPr lang="fr-BE" sz="2400" dirty="0" err="1" smtClean="0">
                <a:latin typeface="Futura PT Book" pitchFamily="34" charset="0"/>
              </a:rPr>
              <a:t>measures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could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prevent</a:t>
            </a:r>
            <a:r>
              <a:rPr lang="fr-BE" sz="2400" dirty="0" smtClean="0">
                <a:latin typeface="Futura PT Book" pitchFamily="34" charset="0"/>
              </a:rPr>
              <a:t> and </a:t>
            </a:r>
            <a:r>
              <a:rPr lang="fr-BE" sz="2400" dirty="0" err="1" smtClean="0">
                <a:latin typeface="Futura PT Book" pitchFamily="34" charset="0"/>
              </a:rPr>
              <a:t>mitigate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that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risk</a:t>
            </a:r>
            <a:endParaRPr lang="fr-BE" sz="2400" dirty="0" smtClean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Should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implemented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both</a:t>
            </a:r>
            <a:r>
              <a:rPr lang="fr-BE" sz="2400" dirty="0" smtClean="0">
                <a:latin typeface="Futura PT Book" pitchFamily="34" charset="0"/>
              </a:rPr>
              <a:t> at national and international </a:t>
            </a:r>
            <a:r>
              <a:rPr lang="fr-BE" sz="2400" dirty="0" err="1" smtClean="0">
                <a:latin typeface="Futura PT Book" pitchFamily="34" charset="0"/>
              </a:rPr>
              <a:t>scales</a:t>
            </a:r>
            <a:endParaRPr lang="fr-BE" sz="2400" dirty="0" smtClean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The </a:t>
            </a:r>
            <a:r>
              <a:rPr lang="fr-BE" sz="2400" dirty="0" err="1" smtClean="0">
                <a:latin typeface="Futura PT Book" pitchFamily="34" charset="0"/>
              </a:rPr>
              <a:t>analysis</a:t>
            </a:r>
            <a:r>
              <a:rPr lang="fr-BE" sz="2400" dirty="0" smtClean="0">
                <a:latin typeface="Futura PT Book" pitchFamily="34" charset="0"/>
              </a:rPr>
              <a:t> of </a:t>
            </a:r>
            <a:r>
              <a:rPr lang="fr-BE" sz="2400" dirty="0" err="1" smtClean="0">
                <a:latin typeface="Futura PT Book" pitchFamily="34" charset="0"/>
              </a:rPr>
              <a:t>fresh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samples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would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give</a:t>
            </a:r>
            <a:r>
              <a:rPr lang="fr-BE" sz="2400" dirty="0" smtClean="0">
                <a:latin typeface="Futura PT Book" pitchFamily="34" charset="0"/>
              </a:rPr>
              <a:t> a more </a:t>
            </a:r>
            <a:r>
              <a:rPr lang="fr-BE" sz="2400" dirty="0" err="1" smtClean="0">
                <a:latin typeface="Futura PT Book" pitchFamily="34" charset="0"/>
              </a:rPr>
              <a:t>accurate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overwiew</a:t>
            </a:r>
            <a:r>
              <a:rPr lang="fr-BE" sz="2400" dirty="0" smtClean="0">
                <a:latin typeface="Futura PT Book" pitchFamily="34" charset="0"/>
              </a:rPr>
              <a:t> of the </a:t>
            </a:r>
            <a:r>
              <a:rPr lang="fr-BE" sz="2400" dirty="0" err="1" smtClean="0">
                <a:latin typeface="Futura PT Book" pitchFamily="34" charset="0"/>
              </a:rPr>
              <a:t>pathogens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actually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carried</a:t>
            </a:r>
            <a:r>
              <a:rPr lang="fr-BE" sz="2400" dirty="0" smtClean="0">
                <a:latin typeface="Futura PT Book" pitchFamily="34" charset="0"/>
              </a:rPr>
              <a:t> in </a:t>
            </a:r>
            <a:r>
              <a:rPr lang="fr-BE" sz="2400" dirty="0" err="1" smtClean="0">
                <a:latin typeface="Futura PT Book" pitchFamily="34" charset="0"/>
              </a:rPr>
              <a:t>illegally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imported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meat</a:t>
            </a:r>
            <a:endParaRPr lang="fr-BE" sz="2400" dirty="0" smtClean="0">
              <a:latin typeface="Futura PT Book" pitchFamily="34" charset="0"/>
            </a:endParaRPr>
          </a:p>
          <a:p>
            <a:pPr algn="just"/>
            <a:r>
              <a:rPr lang="fr-BE" sz="2400" dirty="0" smtClean="0">
                <a:latin typeface="Futura PT Book" pitchFamily="34" charset="0"/>
              </a:rPr>
              <a:t>  </a:t>
            </a: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982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36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- FARAH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2411760" y="1412776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 smtClean="0">
              <a:latin typeface="Futura PT Book" pitchFamily="34" charset="0"/>
            </a:endParaRPr>
          </a:p>
        </p:txBody>
      </p:sp>
      <p:pic>
        <p:nvPicPr>
          <p:cNvPr id="5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564904"/>
            <a:ext cx="3133725" cy="347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755576" y="1479807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altLang="fr-FR" sz="4000" dirty="0" smtClean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2729038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4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907704" y="1052736"/>
            <a:ext cx="677909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en-US" sz="2400" dirty="0">
              <a:latin typeface="Futura PT Book" pitchFamily="34" charset="0"/>
            </a:endParaRP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Zoonosis</a:t>
            </a:r>
            <a:r>
              <a:rPr lang="en-US" sz="2400" dirty="0">
                <a:latin typeface="Futura PT Book" pitchFamily="34" charset="0"/>
              </a:rPr>
              <a:t>: “any disease or infection that is naturally transmissible from vertebrate animals to humans</a:t>
            </a:r>
            <a:r>
              <a:rPr lang="en-US" sz="2400" dirty="0" smtClean="0">
                <a:latin typeface="Futura PT Book" pitchFamily="34" charset="0"/>
              </a:rPr>
              <a:t>”</a:t>
            </a:r>
          </a:p>
          <a:p>
            <a:pPr algn="just"/>
            <a:r>
              <a:rPr lang="en-US" sz="2400" dirty="0" smtClean="0">
                <a:latin typeface="Futura PT Book" pitchFamily="34" charset="0"/>
              </a:rPr>
              <a:t> </a:t>
            </a:r>
            <a:r>
              <a:rPr lang="en-US" sz="2400" dirty="0">
                <a:latin typeface="Futura PT Book" pitchFamily="34" charset="0"/>
              </a:rPr>
              <a:t>(</a:t>
            </a:r>
            <a:r>
              <a:rPr lang="en-US" sz="2400" dirty="0">
                <a:latin typeface="Futura PT Book" pitchFamily="34" charset="0"/>
                <a:hlinkClick r:id="rId2"/>
              </a:rPr>
              <a:t>http://www.who.int/zoonoses/en</a:t>
            </a:r>
            <a:r>
              <a:rPr lang="en-US" sz="2400" dirty="0" smtClean="0">
                <a:latin typeface="Futura PT Book" pitchFamily="34" charset="0"/>
                <a:hlinkClick r:id="rId2"/>
              </a:rPr>
              <a:t>/</a:t>
            </a:r>
            <a:r>
              <a:rPr lang="en-US" sz="2400" dirty="0" smtClean="0">
                <a:latin typeface="Futura PT Book" pitchFamily="34" charset="0"/>
              </a:rPr>
              <a:t>) </a:t>
            </a:r>
          </a:p>
          <a:p>
            <a:pPr algn="just"/>
            <a:endParaRPr lang="en-US" sz="2400" dirty="0">
              <a:latin typeface="Futura PT Book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PT Book" pitchFamily="34" charset="0"/>
              </a:rPr>
              <a:t>Reverse zoonosis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67744" y="3789913"/>
            <a:ext cx="6267394" cy="2240260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6424029" y="598701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Futura PT Book" pitchFamily="34" charset="0"/>
              </a:rPr>
              <a:t>Robert Koch Institut</a:t>
            </a:r>
          </a:p>
        </p:txBody>
      </p:sp>
    </p:spTree>
    <p:extLst>
      <p:ext uri="{BB962C8B-B14F-4D97-AF65-F5344CB8AC3E}">
        <p14:creationId xmlns:p14="http://schemas.microsoft.com/office/powerpoint/2010/main" val="1713671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5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883610" y="1052736"/>
            <a:ext cx="686126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smtClean="0">
                <a:latin typeface="Futura PT Book" pitchFamily="34" charset="0"/>
              </a:rPr>
              <a:t>&gt; 6 out of </a:t>
            </a:r>
            <a:r>
              <a:rPr lang="fr-BE" sz="2400" dirty="0" err="1" smtClean="0">
                <a:latin typeface="Futura PT Book" pitchFamily="34" charset="0"/>
              </a:rPr>
              <a:t>every</a:t>
            </a:r>
            <a:r>
              <a:rPr lang="fr-BE" sz="2400" dirty="0" smtClean="0">
                <a:latin typeface="Futura PT Book" pitchFamily="34" charset="0"/>
              </a:rPr>
              <a:t> 10 </a:t>
            </a:r>
            <a:r>
              <a:rPr lang="fr-BE" sz="2400" dirty="0" err="1" smtClean="0">
                <a:latin typeface="Futura PT Book" pitchFamily="34" charset="0"/>
              </a:rPr>
              <a:t>known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infectious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diseases</a:t>
            </a:r>
            <a:r>
              <a:rPr lang="fr-BE" sz="2400" dirty="0" smtClean="0">
                <a:latin typeface="Futura PT Book" pitchFamily="34" charset="0"/>
              </a:rPr>
              <a:t> in people are spread </a:t>
            </a:r>
            <a:r>
              <a:rPr lang="fr-BE" sz="2400" dirty="0" err="1" smtClean="0">
                <a:latin typeface="Futura PT Book" pitchFamily="34" charset="0"/>
              </a:rPr>
              <a:t>from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animals</a:t>
            </a:r>
            <a:endParaRPr lang="fr-BE" sz="2400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b="1" dirty="0" smtClean="0">
                <a:latin typeface="Futura PT Book" pitchFamily="34" charset="0"/>
              </a:rPr>
              <a:t>75% </a:t>
            </a:r>
            <a:r>
              <a:rPr lang="fr-BE" sz="2400" dirty="0" smtClean="0">
                <a:latin typeface="Futura PT Book" pitchFamily="34" charset="0"/>
              </a:rPr>
              <a:t>of new or </a:t>
            </a:r>
            <a:r>
              <a:rPr lang="fr-BE" sz="2400" dirty="0" err="1" smtClean="0">
                <a:latin typeface="Futura PT Book" pitchFamily="34" charset="0"/>
              </a:rPr>
              <a:t>emerging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infectious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diseases</a:t>
            </a:r>
            <a:r>
              <a:rPr lang="fr-BE" sz="2400" dirty="0" smtClean="0">
                <a:latin typeface="Futura PT Book" pitchFamily="34" charset="0"/>
              </a:rPr>
              <a:t> in people are </a:t>
            </a:r>
            <a:r>
              <a:rPr lang="fr-BE" sz="2400" b="1" dirty="0" err="1" smtClean="0">
                <a:latin typeface="Futura PT Book" pitchFamily="34" charset="0"/>
              </a:rPr>
              <a:t>zoonotic</a:t>
            </a:r>
            <a:endParaRPr lang="fr-BE" sz="2400" b="1" dirty="0" smtClean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fr-BE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 err="1" smtClean="0">
                <a:latin typeface="Futura PT Book" pitchFamily="34" charset="0"/>
              </a:rPr>
              <a:t>Zoonoses</a:t>
            </a:r>
            <a:r>
              <a:rPr lang="en-US" sz="2400" dirty="0" smtClean="0">
                <a:latin typeface="Futura PT Book" pitchFamily="34" charset="0"/>
              </a:rPr>
              <a:t> </a:t>
            </a:r>
            <a:r>
              <a:rPr lang="en-US" sz="2400" dirty="0">
                <a:latin typeface="Futura PT Book" pitchFamily="34" charset="0"/>
              </a:rPr>
              <a:t>are responsible for 2.5 billion cases of human illness and 2.7 million human deaths worldwide each </a:t>
            </a:r>
            <a:r>
              <a:rPr lang="en-US" sz="2400" dirty="0" smtClean="0">
                <a:latin typeface="Futura PT Book" pitchFamily="34" charset="0"/>
              </a:rPr>
              <a:t>year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sz="2400" dirty="0">
              <a:latin typeface="Futura PT Book" pitchFamily="34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sz="2400" dirty="0">
                <a:latin typeface="Futura PT Book" pitchFamily="34" charset="0"/>
              </a:rPr>
              <a:t>WHO: </a:t>
            </a:r>
            <a:r>
              <a:rPr lang="en-US" sz="2400" dirty="0" smtClean="0">
                <a:latin typeface="Futura PT Book" pitchFamily="34" charset="0"/>
              </a:rPr>
              <a:t>“</a:t>
            </a:r>
            <a:r>
              <a:rPr lang="en-US" sz="2400" dirty="0">
                <a:latin typeface="Futura PT Book" pitchFamily="34" charset="0"/>
              </a:rPr>
              <a:t>new pathogens from animals particularly viruses remain </a:t>
            </a:r>
            <a:r>
              <a:rPr lang="en-US" sz="2400" b="1" dirty="0">
                <a:latin typeface="Futura PT Book" pitchFamily="34" charset="0"/>
              </a:rPr>
              <a:t>unpredictable</a:t>
            </a:r>
            <a:r>
              <a:rPr lang="en-US" sz="2400" dirty="0">
                <a:latin typeface="Futura PT Book" pitchFamily="34" charset="0"/>
              </a:rPr>
              <a:t> and continue to emerge and </a:t>
            </a:r>
            <a:r>
              <a:rPr lang="en-US" sz="2400" dirty="0" smtClean="0">
                <a:latin typeface="Futura PT Book" pitchFamily="34" charset="0"/>
              </a:rPr>
              <a:t>spread…”</a:t>
            </a:r>
            <a:endParaRPr lang="fr-BE" sz="2400" dirty="0" smtClean="0">
              <a:latin typeface="Futura PT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30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6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940933"/>
            <a:ext cx="686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Lessons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learned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from</a:t>
            </a:r>
            <a:r>
              <a:rPr lang="fr-BE" sz="2400" dirty="0" smtClean="0">
                <a:latin typeface="Futura PT Book" pitchFamily="34" charset="0"/>
              </a:rPr>
              <a:t> Ebola…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2138" y="1585416"/>
            <a:ext cx="6244210" cy="440899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320893" y="5990714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err="1" smtClean="0">
                <a:latin typeface="Futura PT Book" pitchFamily="34" charset="0"/>
              </a:rPr>
              <a:t>Mwangi</a:t>
            </a:r>
            <a:r>
              <a:rPr lang="fr-BE" dirty="0" smtClean="0">
                <a:latin typeface="Futura PT Book" pitchFamily="34" charset="0"/>
              </a:rPr>
              <a:t> et al. (2016)</a:t>
            </a:r>
          </a:p>
        </p:txBody>
      </p:sp>
    </p:spTree>
    <p:extLst>
      <p:ext uri="{BB962C8B-B14F-4D97-AF65-F5344CB8AC3E}">
        <p14:creationId xmlns:p14="http://schemas.microsoft.com/office/powerpoint/2010/main" val="15620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7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1907704" y="885750"/>
            <a:ext cx="6861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fr-BE" sz="2400" dirty="0" err="1" smtClean="0">
                <a:latin typeface="Futura PT Book" pitchFamily="34" charset="0"/>
              </a:rPr>
              <a:t>Lessons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learned</a:t>
            </a:r>
            <a:r>
              <a:rPr lang="fr-BE" sz="2400" dirty="0" smtClean="0">
                <a:latin typeface="Futura PT Book" pitchFamily="34" charset="0"/>
              </a:rPr>
              <a:t> </a:t>
            </a:r>
            <a:r>
              <a:rPr lang="fr-BE" sz="2400" dirty="0" err="1" smtClean="0">
                <a:latin typeface="Futura PT Book" pitchFamily="34" charset="0"/>
              </a:rPr>
              <a:t>from</a:t>
            </a:r>
            <a:r>
              <a:rPr lang="fr-BE" sz="2400" dirty="0" smtClean="0">
                <a:latin typeface="Futura PT Book" pitchFamily="34" charset="0"/>
              </a:rPr>
              <a:t> HIV…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156176" y="5990714"/>
            <a:ext cx="24689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latin typeface="Futura PT Book" pitchFamily="34" charset="0"/>
              </a:rPr>
              <a:t>Sharp &amp; Hahn (2011)</a:t>
            </a:r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9209" y="1530233"/>
            <a:ext cx="6055940" cy="4363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8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6752"/>
            <a:ext cx="6516912" cy="1587796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9102" y="3429000"/>
            <a:ext cx="6058211" cy="1835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091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912E67-8FD9-4FE9-858F-B1588788C029}" type="slidenum">
              <a:rPr lang="fr-BE" smtClean="0"/>
              <a:t>9</a:t>
            </a:fld>
            <a:endParaRPr lang="fr-BE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r-BE" dirty="0" err="1"/>
              <a:t>ULiège</a:t>
            </a:r>
            <a:r>
              <a:rPr lang="fr-BE" dirty="0"/>
              <a:t> – </a:t>
            </a:r>
            <a:r>
              <a:rPr lang="fr-BE" dirty="0" err="1"/>
              <a:t>Faculty</a:t>
            </a:r>
            <a:r>
              <a:rPr lang="fr-BE" dirty="0"/>
              <a:t> of </a:t>
            </a:r>
            <a:r>
              <a:rPr lang="fr-BE" dirty="0" err="1"/>
              <a:t>Veterinary</a:t>
            </a:r>
            <a:r>
              <a:rPr lang="fr-BE" dirty="0"/>
              <a:t> </a:t>
            </a:r>
            <a:r>
              <a:rPr lang="fr-BE" dirty="0" err="1"/>
              <a:t>Medicine</a:t>
            </a:r>
            <a:r>
              <a:rPr lang="fr-BE" dirty="0"/>
              <a:t> – FARAH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-36512" y="2204864"/>
            <a:ext cx="194421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u="sng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utura PT Book" pitchFamily="34" charset="0"/>
              </a:rPr>
              <a:t>Introduction</a:t>
            </a:r>
            <a:endParaRPr lang="en-US" sz="2200" b="1" u="sng" dirty="0">
              <a:solidFill>
                <a:schemeClr val="accent1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utura PT Book" pitchFamily="34" charset="0"/>
            </a:endParaRP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Methods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Results and Discussion</a:t>
            </a:r>
          </a:p>
          <a:p>
            <a:endParaRPr lang="en-US" sz="2400" dirty="0">
              <a:solidFill>
                <a:schemeClr val="bg1"/>
              </a:solidFill>
              <a:latin typeface="Futura PT Book" pitchFamily="34" charset="0"/>
            </a:endParaRPr>
          </a:p>
          <a:p>
            <a:r>
              <a:rPr lang="en-US" sz="2200" dirty="0" smtClean="0">
                <a:solidFill>
                  <a:schemeClr val="bg1"/>
                </a:solidFill>
                <a:latin typeface="Futura PT Book" pitchFamily="34" charset="0"/>
              </a:rPr>
              <a:t>Conclusions</a:t>
            </a:r>
            <a:endParaRPr lang="en-US" sz="2200" dirty="0">
              <a:solidFill>
                <a:schemeClr val="bg1"/>
              </a:solidFill>
              <a:latin typeface="Futura PT Book" pitchFamily="34" charset="0"/>
            </a:endParaRPr>
          </a:p>
          <a:p>
            <a:endParaRPr lang="en-US" dirty="0">
              <a:solidFill>
                <a:schemeClr val="bg1"/>
              </a:solidFill>
              <a:latin typeface="Futura PT Book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052736"/>
            <a:ext cx="6172517" cy="218451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3429000"/>
            <a:ext cx="5145275" cy="2449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551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solidFill>
              <a:schemeClr val="bg1"/>
            </a:solidFill>
            <a:latin typeface="Futura PT Book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13939</TotalTime>
  <Words>1894</Words>
  <Application>Microsoft Office PowerPoint</Application>
  <PresentationFormat>Affichage à l'écran (4:3)</PresentationFormat>
  <Paragraphs>1443</Paragraphs>
  <Slides>36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36</vt:i4>
      </vt:variant>
    </vt:vector>
  </HeadingPairs>
  <TitlesOfParts>
    <vt:vector size="41" baseType="lpstr">
      <vt:lpstr>Arial</vt:lpstr>
      <vt:lpstr>Calibri</vt:lpstr>
      <vt:lpstr>Futura PT Book</vt:lpstr>
      <vt:lpstr>Times New Roman</vt:lpstr>
      <vt:lpstr>Thème Office</vt:lpstr>
      <vt:lpstr>Pathogens discovery from imported meat seized at Brussels Airport (2017-2018).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Laurent Leinartz</dc:creator>
  <cp:lastModifiedBy>Garigliany Mutien-Marie</cp:lastModifiedBy>
  <cp:revision>232</cp:revision>
  <dcterms:created xsi:type="dcterms:W3CDTF">2014-03-25T13:27:24Z</dcterms:created>
  <dcterms:modified xsi:type="dcterms:W3CDTF">2019-12-03T06:50:09Z</dcterms:modified>
</cp:coreProperties>
</file>