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56" r:id="rId2"/>
    <p:sldId id="265" r:id="rId3"/>
    <p:sldId id="288" r:id="rId4"/>
    <p:sldId id="277" r:id="rId5"/>
    <p:sldId id="278" r:id="rId6"/>
    <p:sldId id="289" r:id="rId7"/>
    <p:sldId id="291" r:id="rId8"/>
    <p:sldId id="271" r:id="rId9"/>
    <p:sldId id="270" r:id="rId10"/>
    <p:sldId id="290" r:id="rId11"/>
    <p:sldId id="275" r:id="rId12"/>
    <p:sldId id="285" r:id="rId13"/>
    <p:sldId id="264" r:id="rId14"/>
  </p:sldIdLst>
  <p:sldSz cx="17338675" cy="9753600"/>
  <p:notesSz cx="6669088" cy="9926638"/>
  <p:defaultTextStyle>
    <a:defPPr>
      <a:defRPr lang="en-US"/>
    </a:defPPr>
    <a:lvl1pPr marL="0" algn="l" defTabSz="1300368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1pPr>
    <a:lvl2pPr marL="650184" algn="l" defTabSz="1300368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2pPr>
    <a:lvl3pPr marL="1300368" algn="l" defTabSz="1300368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3pPr>
    <a:lvl4pPr marL="1950552" algn="l" defTabSz="1300368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4pPr>
    <a:lvl5pPr marL="2600736" algn="l" defTabSz="1300368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5pPr>
    <a:lvl6pPr marL="3250921" algn="l" defTabSz="1300368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6pPr>
    <a:lvl7pPr marL="3901105" algn="l" defTabSz="1300368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7pPr>
    <a:lvl8pPr marL="4551289" algn="l" defTabSz="1300368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8pPr>
    <a:lvl9pPr marL="5201473" algn="l" defTabSz="1300368" rtl="0" eaLnBrk="1" latinLnBrk="0" hangingPunct="1">
      <a:defRPr sz="25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072" userDrawn="1">
          <p15:clr>
            <a:srgbClr val="A4A3A4"/>
          </p15:clr>
        </p15:guide>
        <p15:guide id="2" pos="54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E64C8"/>
    <a:srgbClr val="FFD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3" autoAdjust="0"/>
    <p:restoredTop sz="94694" autoAdjust="0"/>
  </p:normalViewPr>
  <p:slideViewPr>
    <p:cSldViewPr snapToGrid="0" showGuides="1">
      <p:cViewPr varScale="1">
        <p:scale>
          <a:sx n="49" d="100"/>
          <a:sy n="49" d="100"/>
        </p:scale>
        <p:origin x="-678" y="-108"/>
      </p:cViewPr>
      <p:guideLst>
        <p:guide orient="horz" pos="3072"/>
        <p:guide pos="54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B44CD3-35B5-459C-958A-A71826643FD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539371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58775" y="1241425"/>
            <a:ext cx="5951538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77194"/>
            <a:ext cx="533527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28584"/>
            <a:ext cx="2889938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9A0A48-EDB1-4AFE-B1B7-10CE2A416496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201823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9A0A48-EDB1-4AFE-B1B7-10CE2A416496}" type="slidenum">
              <a:rPr lang="en-GB" smtClean="0"/>
              <a:t>11</a:t>
            </a:fld>
            <a:endParaRPr lang="en-GB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8027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Corporat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4147F-ED97-47AF-A1B3-C82A179CF7F3}" type="datetime1">
              <a:rPr lang="nl-NL" smtClean="0"/>
              <a:t>29-11-2019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en-GB" smtClean="0"/>
              <a:t>‹nr.›</a:t>
            </a:fld>
            <a:endParaRPr lang="en-GB"/>
          </a:p>
        </p:txBody>
      </p:sp>
      <p:pic>
        <p:nvPicPr>
          <p:cNvPr id="9" name="Logo Large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9518" y="2275285"/>
            <a:ext cx="5462027" cy="4172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436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914400" y="1393200"/>
            <a:ext cx="16424275" cy="6505200"/>
          </a:xfrm>
          <a:prstGeom prst="rect">
            <a:avLst/>
          </a:prstGeom>
          <a:solidFill>
            <a:srgbClr val="1E64C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white">
          <a:xfrm>
            <a:off x="1291074" y="2286000"/>
            <a:ext cx="15183366" cy="4436316"/>
          </a:xfrm>
        </p:spPr>
        <p:txBody>
          <a:bodyPr anchor="b">
            <a:noAutofit/>
          </a:bodyPr>
          <a:lstStyle>
            <a:lvl1pPr algn="l">
              <a:lnSpc>
                <a:spcPts val="11000"/>
              </a:lnSpc>
              <a:defRPr sz="10000" u="sng" baseline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defRPr>
            </a:lvl1pPr>
          </a:lstStyle>
          <a:p>
            <a:r>
              <a:rPr lang="nl-NL" noProof="0" smtClean="0"/>
              <a:t>Klik om de stijl te bewerken</a:t>
            </a:r>
            <a:endParaRPr lang="nl-BE" noProof="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 bwMode="white">
          <a:xfrm>
            <a:off x="1283414" y="6874716"/>
            <a:ext cx="15191026" cy="583200"/>
          </a:xfrm>
        </p:spPr>
        <p:txBody>
          <a:bodyPr>
            <a:normAutofit/>
          </a:bodyPr>
          <a:lstStyle>
            <a:lvl1pPr marL="0" indent="0" algn="l">
              <a:lnSpc>
                <a:spcPts val="3600"/>
              </a:lnSpc>
              <a:buNone/>
              <a:defRPr sz="3000" baseline="0">
                <a:solidFill>
                  <a:srgbClr val="FFD200"/>
                </a:solidFill>
              </a:defRPr>
            </a:lvl1pPr>
            <a:lvl2pPr marL="650184" indent="0" algn="ctr">
              <a:buNone/>
              <a:defRPr sz="2844"/>
            </a:lvl2pPr>
            <a:lvl3pPr marL="1300368" indent="0" algn="ctr">
              <a:buNone/>
              <a:defRPr sz="2560"/>
            </a:lvl3pPr>
            <a:lvl4pPr marL="1950552" indent="0" algn="ctr">
              <a:buNone/>
              <a:defRPr sz="2275"/>
            </a:lvl4pPr>
            <a:lvl5pPr marL="2600736" indent="0" algn="ctr">
              <a:buNone/>
              <a:defRPr sz="2275"/>
            </a:lvl5pPr>
            <a:lvl6pPr marL="3250921" indent="0" algn="ctr">
              <a:buNone/>
              <a:defRPr sz="2275"/>
            </a:lvl6pPr>
            <a:lvl7pPr marL="3901105" indent="0" algn="ctr">
              <a:buNone/>
              <a:defRPr sz="2275"/>
            </a:lvl7pPr>
            <a:lvl8pPr marL="4551289" indent="0" algn="ctr">
              <a:buNone/>
              <a:defRPr sz="2275"/>
            </a:lvl8pPr>
            <a:lvl9pPr marL="5201473" indent="0" algn="ctr">
              <a:buNone/>
              <a:defRPr sz="2275"/>
            </a:lvl9pPr>
          </a:lstStyle>
          <a:p>
            <a:r>
              <a:rPr lang="nl-BE" noProof="0" dirty="0"/>
              <a:t>Klik om de ondertitel / presentator / datum [</a:t>
            </a:r>
            <a:r>
              <a:rPr lang="nl-BE" noProof="0" dirty="0" err="1"/>
              <a:t>dd</a:t>
            </a:r>
            <a:r>
              <a:rPr lang="nl-BE" noProof="0" dirty="0"/>
              <a:t>-mm-</a:t>
            </a:r>
            <a:r>
              <a:rPr lang="nl-BE" noProof="0" dirty="0" err="1"/>
              <a:t>yyyy</a:t>
            </a:r>
            <a:r>
              <a:rPr lang="nl-BE" noProof="0" dirty="0"/>
              <a:t>] te maken</a:t>
            </a:r>
          </a:p>
        </p:txBody>
      </p:sp>
      <p:sp>
        <p:nvSpPr>
          <p:cNvPr id="8" name="Titles positoning box" hidden="1"/>
          <p:cNvSpPr/>
          <p:nvPr userDrawn="1"/>
        </p:nvSpPr>
        <p:spPr>
          <a:xfrm>
            <a:off x="1371600" y="6408000"/>
            <a:ext cx="15012000" cy="5760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rganisation Placeholder"/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8564451" y="388531"/>
            <a:ext cx="8293993" cy="540000"/>
          </a:xfrm>
        </p:spPr>
        <p:txBody>
          <a:bodyPr anchor="b" anchorCtr="0">
            <a:normAutofit/>
          </a:bodyPr>
          <a:lstStyle>
            <a:lvl1pPr marL="0" indent="0">
              <a:lnSpc>
                <a:spcPts val="1700"/>
              </a:lnSpc>
              <a:buNone/>
              <a:defRPr sz="1400" b="1" i="0" u="sng" cap="all" baseline="0">
                <a:solidFill>
                  <a:srgbClr val="1E64C8"/>
                </a:solidFill>
                <a:uFill>
                  <a:solidFill>
                    <a:schemeClr val="bg1"/>
                  </a:solidFill>
                </a:uFill>
              </a:defRPr>
            </a:lvl1pPr>
            <a:lvl2pPr marL="0" indent="0">
              <a:lnSpc>
                <a:spcPts val="1700"/>
              </a:lnSpc>
              <a:buNone/>
              <a:defRPr sz="1400" cap="all" baseline="0">
                <a:solidFill>
                  <a:srgbClr val="1E64C8"/>
                </a:solidFill>
                <a:uFill>
                  <a:solidFill>
                    <a:schemeClr val="bg1"/>
                  </a:solidFill>
                </a:uFill>
              </a:defRPr>
            </a:lvl2pPr>
          </a:lstStyle>
          <a:p>
            <a:pPr lvl="0"/>
            <a:r>
              <a:rPr lang="nl-BE" noProof="0" dirty="0"/>
              <a:t>Klik om de organisatie stijlen te bewerken</a:t>
            </a:r>
          </a:p>
          <a:p>
            <a:pPr lvl="1"/>
            <a:r>
              <a:rPr lang="nl-BE" noProof="0" smtClean="0"/>
              <a:t>tweede niveau</a:t>
            </a:r>
            <a:endParaRPr lang="nl-BE" noProof="0" dirty="0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1" hasCustomPrompt="1"/>
          </p:nvPr>
        </p:nvSpPr>
        <p:spPr>
          <a:xfrm>
            <a:off x="3200400" y="8366400"/>
            <a:ext cx="2286000" cy="928800"/>
          </a:xfrm>
        </p:spPr>
        <p:txBody>
          <a:bodyPr/>
          <a:lstStyle>
            <a:lvl1pPr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BE" noProof="0" dirty="0"/>
              <a:t>Partnerlogo 1</a:t>
            </a:r>
          </a:p>
        </p:txBody>
      </p:sp>
      <p:sp>
        <p:nvSpPr>
          <p:cNvPr id="13" name="Picture Placeholder 11"/>
          <p:cNvSpPr>
            <a:spLocks noGrp="1"/>
          </p:cNvSpPr>
          <p:nvPr>
            <p:ph type="pic" sz="quarter" idx="12" hasCustomPrompt="1"/>
          </p:nvPr>
        </p:nvSpPr>
        <p:spPr>
          <a:xfrm>
            <a:off x="5713200" y="8366400"/>
            <a:ext cx="2286000" cy="928800"/>
          </a:xfrm>
        </p:spPr>
        <p:txBody>
          <a:bodyPr/>
          <a:lstStyle>
            <a:lvl1pPr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BE" noProof="0" dirty="0"/>
              <a:t>Partnerlogo 2</a:t>
            </a:r>
          </a:p>
        </p:txBody>
      </p:sp>
      <p:sp>
        <p:nvSpPr>
          <p:cNvPr id="14" name="Picture Placeholder 11"/>
          <p:cNvSpPr>
            <a:spLocks noGrp="1"/>
          </p:cNvSpPr>
          <p:nvPr>
            <p:ph type="pic" sz="quarter" idx="13" hasCustomPrompt="1"/>
          </p:nvPr>
        </p:nvSpPr>
        <p:spPr>
          <a:xfrm>
            <a:off x="8229600" y="8366400"/>
            <a:ext cx="2322000" cy="928800"/>
          </a:xfrm>
        </p:spPr>
        <p:txBody>
          <a:bodyPr/>
          <a:lstStyle>
            <a:lvl1pPr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BE" noProof="0" dirty="0"/>
              <a:t>Partnerlogo 3</a:t>
            </a:r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4" hasCustomPrompt="1"/>
          </p:nvPr>
        </p:nvSpPr>
        <p:spPr>
          <a:xfrm>
            <a:off x="10746000" y="8366400"/>
            <a:ext cx="2322000" cy="928800"/>
          </a:xfrm>
        </p:spPr>
        <p:txBody>
          <a:bodyPr/>
          <a:lstStyle>
            <a:lvl1pPr>
              <a:defRPr sz="16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BE" noProof="0" dirty="0"/>
              <a:t>Partnerlogo 4</a:t>
            </a:r>
          </a:p>
        </p:txBody>
      </p:sp>
      <p:sp>
        <p:nvSpPr>
          <p:cNvPr id="5" name="Rectangle 4" hidden="1"/>
          <p:cNvSpPr/>
          <p:nvPr userDrawn="1"/>
        </p:nvSpPr>
        <p:spPr>
          <a:xfrm>
            <a:off x="914400" y="464400"/>
            <a:ext cx="15560040" cy="464400"/>
          </a:xfrm>
          <a:prstGeom prst="rect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6" name="Afbeelding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" y="0"/>
            <a:ext cx="3714979" cy="139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814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914400" y="0"/>
            <a:ext cx="16424275" cy="7898400"/>
          </a:xfrm>
          <a:prstGeom prst="rect">
            <a:avLst/>
          </a:prstGeom>
          <a:solidFill>
            <a:srgbClr val="1E64C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noProof="0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white">
          <a:xfrm>
            <a:off x="1291074" y="3246120"/>
            <a:ext cx="15183366" cy="4436316"/>
          </a:xfrm>
        </p:spPr>
        <p:txBody>
          <a:bodyPr anchor="b">
            <a:noAutofit/>
          </a:bodyPr>
          <a:lstStyle>
            <a:lvl1pPr algn="l">
              <a:lnSpc>
                <a:spcPts val="11000"/>
              </a:lnSpc>
              <a:defRPr sz="10000" u="sng" baseline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</a:defRPr>
            </a:lvl1pPr>
          </a:lstStyle>
          <a:p>
            <a:r>
              <a:rPr lang="nl-BE" noProof="0" dirty="0"/>
              <a:t>klik om een hoofdstuktitel te maken.</a:t>
            </a:r>
          </a:p>
        </p:txBody>
      </p:sp>
      <p:sp>
        <p:nvSpPr>
          <p:cNvPr id="8" name="Titles positoning box" hidden="1"/>
          <p:cNvSpPr/>
          <p:nvPr userDrawn="1"/>
        </p:nvSpPr>
        <p:spPr>
          <a:xfrm>
            <a:off x="1371600" y="7344000"/>
            <a:ext cx="15012000" cy="5760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590520" y="8948703"/>
            <a:ext cx="921880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7">
                <a:solidFill>
                  <a:srgbClr val="1E64C8"/>
                </a:solidFill>
              </a:defRPr>
            </a:lvl1pPr>
          </a:lstStyle>
          <a:p>
            <a:fld id="{7AE184E0-0BD4-4705-A12B-9B71DDE63301}" type="slidenum">
              <a:rPr lang="nl-BE" noProof="0" smtClean="0"/>
              <a:pPr/>
              <a:t>‹nr.›</a:t>
            </a:fld>
            <a:endParaRPr lang="nl-BE" noProof="0" dirty="0"/>
          </a:p>
        </p:txBody>
      </p:sp>
      <p:sp>
        <p:nvSpPr>
          <p:cNvPr id="10" name="Rectangle 9" hidden="1"/>
          <p:cNvSpPr/>
          <p:nvPr userDrawn="1"/>
        </p:nvSpPr>
        <p:spPr>
          <a:xfrm>
            <a:off x="914400" y="464400"/>
            <a:ext cx="15560040" cy="464400"/>
          </a:xfrm>
          <a:prstGeom prst="rect">
            <a:avLst/>
          </a:prstGeom>
          <a:noFill/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94732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 smtClean="0"/>
              <a:t>Klik om de stijl te bewerken</a:t>
            </a:r>
            <a:endParaRPr lang="nl-BE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5825" y="1194364"/>
            <a:ext cx="15699575" cy="6696000"/>
          </a:xfrm>
        </p:spPr>
        <p:txBody>
          <a:bodyPr/>
          <a:lstStyle>
            <a:lvl1pPr defTabSz="457200"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 defTabSz="457200">
              <a:lnSpc>
                <a:spcPct val="120000"/>
              </a:lnSpc>
              <a:defRPr/>
            </a:lvl3pPr>
            <a:lvl4pPr marL="2328863" indent="-550863" defTabSz="1912938">
              <a:lnSpc>
                <a:spcPct val="120000"/>
              </a:lnSpc>
              <a:tabLst/>
              <a:defRPr/>
            </a:lvl4pPr>
            <a:lvl5pPr marL="2962275" indent="-442913" defTabSz="457200">
              <a:lnSpc>
                <a:spcPct val="120000"/>
              </a:lnSpc>
              <a:buFont typeface="Arial" panose="020B0604020202020204" pitchFamily="34" charset="0"/>
              <a:buChar char="̶"/>
              <a:defRPr/>
            </a:lvl5pPr>
          </a:lstStyle>
          <a:p>
            <a:pPr lvl="0"/>
            <a:r>
              <a:rPr lang="nl-BE" noProof="0" dirty="0"/>
              <a:t>Click </a:t>
            </a:r>
            <a:r>
              <a:rPr lang="nl-BE" noProof="0" dirty="0" err="1"/>
              <a:t>to</a:t>
            </a:r>
            <a:r>
              <a:rPr lang="nl-BE" noProof="0" dirty="0"/>
              <a:t> </a:t>
            </a:r>
            <a:r>
              <a:rPr lang="nl-BE" noProof="0" dirty="0" err="1"/>
              <a:t>edit</a:t>
            </a:r>
            <a:r>
              <a:rPr lang="nl-BE" noProof="0" dirty="0"/>
              <a:t> Master </a:t>
            </a:r>
            <a:r>
              <a:rPr lang="nl-BE" noProof="0" dirty="0" err="1"/>
              <a:t>text</a:t>
            </a:r>
            <a:r>
              <a:rPr lang="nl-BE" noProof="0" dirty="0"/>
              <a:t> </a:t>
            </a:r>
            <a:r>
              <a:rPr lang="nl-BE" noProof="0" dirty="0" err="1"/>
              <a:t>styles</a:t>
            </a:r>
            <a:endParaRPr lang="nl-BE" noProof="0" dirty="0"/>
          </a:p>
          <a:p>
            <a:pPr lvl="1"/>
            <a:r>
              <a:rPr lang="nl-BE" noProof="0" dirty="0"/>
              <a:t>Second level</a:t>
            </a:r>
          </a:p>
          <a:p>
            <a:pPr lvl="2"/>
            <a:r>
              <a:rPr lang="nl-BE" noProof="0" dirty="0" err="1"/>
              <a:t>Third</a:t>
            </a:r>
            <a:r>
              <a:rPr lang="nl-BE" noProof="0" dirty="0"/>
              <a:t> level</a:t>
            </a:r>
          </a:p>
          <a:p>
            <a:pPr lvl="3"/>
            <a:r>
              <a:rPr lang="nl-BE" noProof="0" dirty="0" err="1"/>
              <a:t>Fourth</a:t>
            </a:r>
            <a:r>
              <a:rPr lang="nl-BE" noProof="0" dirty="0"/>
              <a:t> level</a:t>
            </a:r>
          </a:p>
          <a:p>
            <a:pPr lvl="4"/>
            <a:r>
              <a:rPr lang="nl-BE" noProof="0" dirty="0" err="1"/>
              <a:t>Fifth</a:t>
            </a:r>
            <a:r>
              <a:rPr lang="nl-BE" noProof="0" dirty="0"/>
              <a:t>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70885-0B31-4E06-AE71-7E16801F2838}" type="datetime1">
              <a:rPr lang="nl-BE" noProof="0" smtClean="0"/>
              <a:t>29/11/2019</a:t>
            </a:fld>
            <a:endParaRPr lang="nl-BE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nl-BE" noProof="0" smtClean="0"/>
              <a:t>‹nr.›</a:t>
            </a:fld>
            <a:endParaRPr lang="nl-BE" noProof="0" dirty="0"/>
          </a:p>
        </p:txBody>
      </p:sp>
    </p:spTree>
    <p:extLst>
      <p:ext uri="{BB962C8B-B14F-4D97-AF65-F5344CB8AC3E}">
        <p14:creationId xmlns:p14="http://schemas.microsoft.com/office/powerpoint/2010/main" val="3081577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 smtClean="0"/>
              <a:t>Klik om de stijl te bewerken</a:t>
            </a:r>
            <a:endParaRPr lang="nl-BE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10F60-8C93-4C37-B51A-4DDAE36F7E9B}" type="datetime1">
              <a:rPr lang="nl-BE" noProof="0" smtClean="0"/>
              <a:t>29/11/2019</a:t>
            </a:fld>
            <a:endParaRPr lang="nl-BE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noProof="0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 hasCustomPrompt="1"/>
          </p:nvPr>
        </p:nvSpPr>
        <p:spPr>
          <a:xfrm>
            <a:off x="10104438" y="1371918"/>
            <a:ext cx="6300000" cy="6498000"/>
          </a:xfrm>
        </p:spPr>
        <p:txBody>
          <a:bodyPr/>
          <a:lstStyle>
            <a:lvl1pPr marL="85725" indent="0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BE" noProof="0" dirty="0"/>
              <a:t>Photo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590520" y="8948703"/>
            <a:ext cx="921880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7">
                <a:solidFill>
                  <a:srgbClr val="1E64C8"/>
                </a:solidFill>
              </a:defRPr>
            </a:lvl1pPr>
          </a:lstStyle>
          <a:p>
            <a:fld id="{7AE184E0-0BD4-4705-A12B-9B71DDE63301}" type="slidenum">
              <a:rPr lang="nl-BE" noProof="0" smtClean="0"/>
              <a:pPr/>
              <a:t>‹nr.›</a:t>
            </a:fld>
            <a:endParaRPr lang="nl-BE" noProof="0" dirty="0"/>
          </a:p>
        </p:txBody>
      </p:sp>
      <p:sp>
        <p:nvSpPr>
          <p:cNvPr id="12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5825" y="1194364"/>
            <a:ext cx="8442000" cy="6696000"/>
          </a:xfrm>
        </p:spPr>
        <p:txBody>
          <a:bodyPr/>
          <a:lstStyle>
            <a:lvl1pPr defTabSz="457200">
              <a:lnSpc>
                <a:spcPct val="120000"/>
              </a:lnSpc>
              <a:defRPr/>
            </a:lvl1pPr>
            <a:lvl2pPr>
              <a:lnSpc>
                <a:spcPct val="120000"/>
              </a:lnSpc>
              <a:defRPr/>
            </a:lvl2pPr>
            <a:lvl3pPr defTabSz="457200">
              <a:lnSpc>
                <a:spcPct val="120000"/>
              </a:lnSpc>
              <a:defRPr/>
            </a:lvl3pPr>
            <a:lvl4pPr defTabSz="457200">
              <a:lnSpc>
                <a:spcPct val="120000"/>
              </a:lnSpc>
              <a:defRPr/>
            </a:lvl4pPr>
            <a:lvl5pPr defTabSz="457200">
              <a:lnSpc>
                <a:spcPct val="120000"/>
              </a:lnSpc>
              <a:defRPr/>
            </a:lvl5pPr>
          </a:lstStyle>
          <a:p>
            <a:pPr lvl="0"/>
            <a:r>
              <a:rPr lang="nl-BE" noProof="0" dirty="0"/>
              <a:t>Click </a:t>
            </a:r>
            <a:r>
              <a:rPr lang="nl-BE" noProof="0" dirty="0" err="1"/>
              <a:t>to</a:t>
            </a:r>
            <a:r>
              <a:rPr lang="nl-BE" noProof="0" dirty="0"/>
              <a:t> </a:t>
            </a:r>
            <a:r>
              <a:rPr lang="nl-BE" noProof="0" dirty="0" err="1"/>
              <a:t>edit</a:t>
            </a:r>
            <a:r>
              <a:rPr lang="nl-BE" noProof="0" dirty="0"/>
              <a:t> Master </a:t>
            </a:r>
            <a:r>
              <a:rPr lang="nl-BE" noProof="0" dirty="0" err="1"/>
              <a:t>text</a:t>
            </a:r>
            <a:r>
              <a:rPr lang="nl-BE" noProof="0" dirty="0"/>
              <a:t> </a:t>
            </a:r>
            <a:r>
              <a:rPr lang="nl-BE" noProof="0" dirty="0" err="1"/>
              <a:t>styles</a:t>
            </a:r>
            <a:endParaRPr lang="nl-BE" noProof="0" dirty="0"/>
          </a:p>
          <a:p>
            <a:pPr lvl="1"/>
            <a:r>
              <a:rPr lang="nl-BE" noProof="0" dirty="0"/>
              <a:t>Second level</a:t>
            </a:r>
          </a:p>
          <a:p>
            <a:pPr lvl="2"/>
            <a:r>
              <a:rPr lang="nl-BE" noProof="0" dirty="0" err="1"/>
              <a:t>Third</a:t>
            </a:r>
            <a:r>
              <a:rPr lang="nl-BE" noProof="0" dirty="0"/>
              <a:t> level</a:t>
            </a:r>
          </a:p>
        </p:txBody>
      </p:sp>
    </p:spTree>
    <p:extLst>
      <p:ext uri="{BB962C8B-B14F-4D97-AF65-F5344CB8AC3E}">
        <p14:creationId xmlns:p14="http://schemas.microsoft.com/office/powerpoint/2010/main" val="1314887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noProof="0" smtClean="0"/>
              <a:t>Klik om de stijl te bewerken</a:t>
            </a:r>
            <a:endParaRPr lang="nl-BE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6594B6-17DF-4759-A7A5-128AFEA77F2C}" type="datetime1">
              <a:rPr lang="nl-BE" noProof="0" smtClean="0"/>
              <a:t>29/11/2019</a:t>
            </a:fld>
            <a:endParaRPr lang="nl-BE" noProof="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 noProof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nl-BE" noProof="0" smtClean="0"/>
              <a:t>‹nr.›</a:t>
            </a:fld>
            <a:endParaRPr lang="nl-BE" noProof="0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 hasCustomPrompt="1"/>
          </p:nvPr>
        </p:nvSpPr>
        <p:spPr>
          <a:xfrm>
            <a:off x="952038" y="1371600"/>
            <a:ext cx="15480000" cy="6501600"/>
          </a:xfrm>
        </p:spPr>
        <p:txBody>
          <a:bodyPr/>
          <a:lstStyle>
            <a:lvl1pPr marL="0" indent="0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BE" noProof="0" dirty="0"/>
              <a:t>Photo</a:t>
            </a:r>
          </a:p>
        </p:txBody>
      </p:sp>
    </p:spTree>
    <p:extLst>
      <p:ext uri="{BB962C8B-B14F-4D97-AF65-F5344CB8AC3E}">
        <p14:creationId xmlns:p14="http://schemas.microsoft.com/office/powerpoint/2010/main" val="374516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81384-1200-4D40-BEF0-3A17A1F906F4}" type="datetime1">
              <a:rPr lang="nl-NL" noProof="0" smtClean="0"/>
              <a:t>29-11-2019</a:t>
            </a:fld>
            <a:endParaRPr lang="nl-NL" noProof="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noProof="0" dirty="0"/>
          </a:p>
        </p:txBody>
      </p:sp>
      <p:sp>
        <p:nvSpPr>
          <p:cNvPr id="7" name="Covering Background"/>
          <p:cNvSpPr/>
          <p:nvPr userDrawn="1"/>
        </p:nvSpPr>
        <p:spPr>
          <a:xfrm>
            <a:off x="-1" y="0"/>
            <a:ext cx="17337600" cy="9753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noProof="0" dirty="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 hasCustomPrompt="1"/>
          </p:nvPr>
        </p:nvSpPr>
        <p:spPr>
          <a:xfrm>
            <a:off x="-1" y="0"/>
            <a:ext cx="17337600" cy="9753600"/>
          </a:xfrm>
        </p:spPr>
        <p:txBody>
          <a:bodyPr/>
          <a:lstStyle>
            <a:lvl1pPr marL="85725" indent="0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nl-BE" noProof="0" dirty="0"/>
              <a:t>Photo</a:t>
            </a:r>
          </a:p>
        </p:txBody>
      </p:sp>
    </p:spTree>
    <p:extLst>
      <p:ext uri="{BB962C8B-B14F-4D97-AF65-F5344CB8AC3E}">
        <p14:creationId xmlns:p14="http://schemas.microsoft.com/office/powerpoint/2010/main" val="2949418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914400" y="1393200"/>
            <a:ext cx="16424275" cy="6505200"/>
          </a:xfrm>
          <a:prstGeom prst="rect">
            <a:avLst/>
          </a:prstGeom>
          <a:solidFill>
            <a:srgbClr val="1E64C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noProof="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10" hasCustomPrompt="1"/>
          </p:nvPr>
        </p:nvSpPr>
        <p:spPr bwMode="white">
          <a:xfrm>
            <a:off x="9215999" y="3095999"/>
            <a:ext cx="7257600" cy="1717969"/>
          </a:xfrm>
        </p:spPr>
        <p:txBody>
          <a:bodyPr>
            <a:normAutofit/>
          </a:bodyPr>
          <a:lstStyle>
            <a:lvl1pPr marL="0" indent="0">
              <a:lnSpc>
                <a:spcPts val="3500"/>
              </a:lnSpc>
              <a:buNone/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namen van </a:t>
            </a:r>
            <a:r>
              <a:rPr lang="nl-NL" dirty="0" err="1"/>
              <a:t>social</a:t>
            </a:r>
            <a:r>
              <a:rPr lang="nl-NL" dirty="0"/>
              <a:t> media in te typen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 bwMode="white">
          <a:xfrm>
            <a:off x="1291074" y="1743240"/>
            <a:ext cx="7419544" cy="5769600"/>
          </a:xfrm>
        </p:spPr>
        <p:txBody>
          <a:bodyPr anchor="t" anchorCtr="0">
            <a:noAutofit/>
          </a:bodyPr>
          <a:lstStyle>
            <a:lvl1pPr algn="l">
              <a:lnSpc>
                <a:spcPts val="3500"/>
              </a:lnSpc>
              <a:defRPr sz="2500" u="none" cap="none" baseline="0">
                <a:solidFill>
                  <a:schemeClr val="bg1"/>
                </a:solidFill>
                <a:uFill>
                  <a:solidFill>
                    <a:schemeClr val="bg1"/>
                  </a:solidFill>
                </a:uFill>
                <a:latin typeface="+mn-lt"/>
              </a:defRPr>
            </a:lvl1pPr>
          </a:lstStyle>
          <a:p>
            <a:r>
              <a:rPr lang="nl-BE" noProof="0" dirty="0"/>
              <a:t>Klik om de gegevens van de presentator in </a:t>
            </a:r>
            <a:r>
              <a:rPr lang="nl-BE" noProof="0"/>
              <a:t>te typen</a:t>
            </a:r>
            <a:endParaRPr lang="nl-BE" noProof="0" dirty="0"/>
          </a:p>
        </p:txBody>
      </p:sp>
      <p:sp>
        <p:nvSpPr>
          <p:cNvPr id="8" name="Titles positoning box" hidden="1"/>
          <p:cNvSpPr/>
          <p:nvPr userDrawn="1"/>
        </p:nvSpPr>
        <p:spPr>
          <a:xfrm>
            <a:off x="1371600" y="1828800"/>
            <a:ext cx="15012000" cy="599976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" y="0"/>
            <a:ext cx="3714979" cy="139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78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0118" y="136025"/>
            <a:ext cx="15705282" cy="86369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nl-BE" noProof="0" dirty="0"/>
              <a:t>Klik om de stijl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5825" y="1194364"/>
            <a:ext cx="15699575" cy="6696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BE" noProof="0" dirty="0"/>
              <a:t>Click </a:t>
            </a:r>
            <a:r>
              <a:rPr lang="nl-BE" noProof="0" dirty="0" err="1"/>
              <a:t>to</a:t>
            </a:r>
            <a:r>
              <a:rPr lang="nl-BE" noProof="0" dirty="0"/>
              <a:t> </a:t>
            </a:r>
            <a:r>
              <a:rPr lang="nl-BE" noProof="0" dirty="0" err="1"/>
              <a:t>edit</a:t>
            </a:r>
            <a:r>
              <a:rPr lang="nl-BE" noProof="0" dirty="0"/>
              <a:t> Master </a:t>
            </a:r>
            <a:r>
              <a:rPr lang="nl-BE" noProof="0" dirty="0" err="1"/>
              <a:t>text</a:t>
            </a:r>
            <a:r>
              <a:rPr lang="nl-BE" noProof="0" dirty="0"/>
              <a:t> </a:t>
            </a:r>
            <a:r>
              <a:rPr lang="nl-BE" noProof="0" dirty="0" err="1"/>
              <a:t>styles</a:t>
            </a:r>
            <a:endParaRPr lang="nl-BE" noProof="0" dirty="0"/>
          </a:p>
          <a:p>
            <a:pPr lvl="1"/>
            <a:r>
              <a:rPr lang="nl-BE" noProof="0" dirty="0"/>
              <a:t>Second level</a:t>
            </a:r>
          </a:p>
          <a:p>
            <a:pPr lvl="2"/>
            <a:r>
              <a:rPr lang="nl-BE" noProof="0" dirty="0" err="1"/>
              <a:t>Third</a:t>
            </a:r>
            <a:r>
              <a:rPr lang="nl-BE" noProof="0" dirty="0"/>
              <a:t>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072394" y="8948703"/>
            <a:ext cx="2297926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70D1A-A3AB-4E9F-892E-C45B5A80FDBF}" type="datetime1">
              <a:rPr lang="nl-BE" noProof="0" smtClean="0"/>
              <a:t>29/11/2019</a:t>
            </a:fld>
            <a:endParaRPr lang="nl-BE" noProof="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10236" y="8994423"/>
            <a:ext cx="8353564" cy="43793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0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 noProof="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590520" y="8948703"/>
            <a:ext cx="921880" cy="5192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07">
                <a:solidFill>
                  <a:srgbClr val="1E64C8"/>
                </a:solidFill>
              </a:defRPr>
            </a:lvl1pPr>
          </a:lstStyle>
          <a:p>
            <a:fld id="{7AE184E0-0BD4-4705-A12B-9B71DDE63301}" type="slidenum">
              <a:rPr lang="nl-BE" noProof="0" smtClean="0"/>
              <a:pPr/>
              <a:t>‹nr.›</a:t>
            </a:fld>
            <a:endParaRPr lang="nl-BE" noProof="0" dirty="0"/>
          </a:p>
        </p:txBody>
      </p:sp>
      <p:sp>
        <p:nvSpPr>
          <p:cNvPr id="7" name="Title positioning box" hidden="1"/>
          <p:cNvSpPr/>
          <p:nvPr/>
        </p:nvSpPr>
        <p:spPr>
          <a:xfrm>
            <a:off x="927265" y="367200"/>
            <a:ext cx="15480000" cy="46364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 positoning box" hidden="1"/>
          <p:cNvSpPr/>
          <p:nvPr/>
        </p:nvSpPr>
        <p:spPr>
          <a:xfrm>
            <a:off x="927265" y="1584000"/>
            <a:ext cx="8229600" cy="63000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Logo positioning box" hidden="1"/>
          <p:cNvSpPr/>
          <p:nvPr/>
        </p:nvSpPr>
        <p:spPr>
          <a:xfrm flipV="1">
            <a:off x="928800" y="7878842"/>
            <a:ext cx="15478465" cy="1416353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17" y="7906160"/>
            <a:ext cx="2308379" cy="1847440"/>
          </a:xfrm>
          <a:prstGeom prst="rect">
            <a:avLst/>
          </a:prstGeom>
        </p:spPr>
      </p:pic>
      <p:sp>
        <p:nvSpPr>
          <p:cNvPr id="12" name="Text positoning box" hidden="1"/>
          <p:cNvSpPr/>
          <p:nvPr/>
        </p:nvSpPr>
        <p:spPr>
          <a:xfrm>
            <a:off x="9172105" y="1584000"/>
            <a:ext cx="914400" cy="630000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 positoning box" hidden="1"/>
          <p:cNvSpPr/>
          <p:nvPr/>
        </p:nvSpPr>
        <p:spPr>
          <a:xfrm>
            <a:off x="10099369" y="1356360"/>
            <a:ext cx="6307895" cy="6527640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0589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1" r:id="rId2"/>
    <p:sldLayoutId id="2147483673" r:id="rId3"/>
    <p:sldLayoutId id="2147483662" r:id="rId4"/>
    <p:sldLayoutId id="2147483674" r:id="rId5"/>
    <p:sldLayoutId id="2147483666" r:id="rId6"/>
    <p:sldLayoutId id="2147483675" r:id="rId7"/>
    <p:sldLayoutId id="2147483676" r:id="rId8"/>
  </p:sldLayoutIdLst>
  <p:hf hdr="0" ftr="0" dt="0"/>
  <p:txStyles>
    <p:titleStyle>
      <a:lvl1pPr algn="l" defTabSz="1300368" rtl="0" eaLnBrk="1" latinLnBrk="0" hangingPunct="1">
        <a:lnSpc>
          <a:spcPct val="90000"/>
        </a:lnSpc>
        <a:spcBef>
          <a:spcPct val="0"/>
        </a:spcBef>
        <a:buNone/>
        <a:defRPr sz="5400" u="sng" kern="1200" cap="all" baseline="0">
          <a:solidFill>
            <a:srgbClr val="1E64C8"/>
          </a:solidFill>
          <a:uFill>
            <a:solidFill>
              <a:srgbClr val="1E64C8"/>
            </a:solidFill>
          </a:uFill>
          <a:latin typeface="+mj-lt"/>
          <a:ea typeface="+mj-ea"/>
          <a:cs typeface="+mj-cs"/>
        </a:defRPr>
      </a:lvl1pPr>
    </p:titleStyle>
    <p:bodyStyle>
      <a:lvl1pPr marL="536575" indent="-450850" algn="l" defTabSz="1300368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Char char="̶"/>
        <a:defRPr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169988" indent="-450850" algn="l" defTabSz="457200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Char char="̶"/>
        <a:tabLst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1755775" indent="-450000" algn="l" defTabSz="1300368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Char char="‒"/>
        <a:defRPr sz="4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1450" indent="-550863" algn="l" defTabSz="1300368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Char char="–"/>
        <a:defRPr sz="4800" kern="1200">
          <a:solidFill>
            <a:schemeClr val="tx1"/>
          </a:solidFill>
          <a:latin typeface="+mn-lt"/>
          <a:ea typeface="+mn-ea"/>
          <a:cs typeface="+mn-cs"/>
        </a:defRPr>
      </a:lvl4pPr>
      <a:lvl5pPr marL="2600325" indent="-1158875" algn="l" defTabSz="1300368" rtl="0" eaLnBrk="1" latinLnBrk="0" hangingPunct="1">
        <a:lnSpc>
          <a:spcPct val="120000"/>
        </a:lnSpc>
        <a:spcBef>
          <a:spcPts val="0"/>
        </a:spcBef>
        <a:buFont typeface="Arial" panose="020B0604020202020204" pitchFamily="34" charset="0"/>
        <a:buNone/>
        <a:defRPr sz="4800" kern="1200">
          <a:solidFill>
            <a:schemeClr val="tx1"/>
          </a:solidFill>
          <a:latin typeface="+mn-lt"/>
          <a:ea typeface="+mn-ea"/>
          <a:cs typeface="+mn-cs"/>
        </a:defRPr>
      </a:lvl5pPr>
      <a:lvl6pPr marL="3576013" indent="-325092" algn="l" defTabSz="1300368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4226197" indent="-325092" algn="l" defTabSz="1300368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876381" indent="-325092" algn="l" defTabSz="1300368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526565" indent="-325092" algn="l" defTabSz="1300368" rtl="0" eaLnBrk="1" latinLnBrk="0" hangingPunct="1">
        <a:lnSpc>
          <a:spcPct val="90000"/>
        </a:lnSpc>
        <a:spcBef>
          <a:spcPts val="711"/>
        </a:spcBef>
        <a:buFont typeface="Arial" panose="020B0604020202020204" pitchFamily="34" charset="0"/>
        <a:buChar char="•"/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1pPr>
      <a:lvl2pPr marL="650184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2pPr>
      <a:lvl3pPr marL="1300368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3pPr>
      <a:lvl4pPr marL="1950552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4pPr>
      <a:lvl5pPr marL="2600736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5pPr>
      <a:lvl6pPr marL="3250921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6pPr>
      <a:lvl7pPr marL="3901105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7pPr>
      <a:lvl8pPr marL="4551289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8pPr>
      <a:lvl9pPr marL="5201473" algn="l" defTabSz="1300368" rtl="0" eaLnBrk="1" latinLnBrk="0" hangingPunct="1">
        <a:defRPr sz="25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jpeg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jpe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jpeg"/><Relationship Id="rId11" Type="http://schemas.openxmlformats.org/officeDocument/2006/relationships/image" Target="../media/image18.png"/><Relationship Id="rId5" Type="http://schemas.openxmlformats.org/officeDocument/2006/relationships/image" Target="../media/image12.jpeg"/><Relationship Id="rId15" Type="http://schemas.openxmlformats.org/officeDocument/2006/relationships/image" Target="../media/image22.jpeg"/><Relationship Id="rId10" Type="http://schemas.openxmlformats.org/officeDocument/2006/relationships/image" Target="../media/image17.jpe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el 16"/>
          <p:cNvSpPr>
            <a:spLocks noGrp="1"/>
          </p:cNvSpPr>
          <p:nvPr>
            <p:ph type="ctrTitle"/>
          </p:nvPr>
        </p:nvSpPr>
        <p:spPr>
          <a:xfrm>
            <a:off x="1054231" y="934700"/>
            <a:ext cx="15183366" cy="4436316"/>
          </a:xfrm>
        </p:spPr>
        <p:txBody>
          <a:bodyPr/>
          <a:lstStyle/>
          <a:p>
            <a:r>
              <a:rPr lang="en-US" sz="6000" b="1" u="none" dirty="0"/>
              <a:t>Approach taken in the setting-up of positive lists of reptiles at regional </a:t>
            </a:r>
            <a:r>
              <a:rPr lang="en-US" sz="6000" b="1" u="none" dirty="0" smtClean="0"/>
              <a:t>level (Flanders)</a:t>
            </a:r>
            <a:endParaRPr lang="nl-NL" sz="2800" b="1" u="none" dirty="0"/>
          </a:p>
        </p:txBody>
      </p:sp>
      <p:sp>
        <p:nvSpPr>
          <p:cNvPr id="18" name="Ondertitel 17"/>
          <p:cNvSpPr>
            <a:spLocks noGrp="1"/>
          </p:cNvSpPr>
          <p:nvPr>
            <p:ph type="subTitle" idx="1"/>
          </p:nvPr>
        </p:nvSpPr>
        <p:spPr>
          <a:xfrm>
            <a:off x="1126506" y="5702740"/>
            <a:ext cx="15191026" cy="583200"/>
          </a:xfrm>
        </p:spPr>
        <p:txBody>
          <a:bodyPr/>
          <a:lstStyle/>
          <a:p>
            <a:r>
              <a:rPr lang="nl-NL" dirty="0" smtClean="0"/>
              <a:t>Dr. Tom Hellebuyck (PhD, DVM, </a:t>
            </a:r>
            <a:r>
              <a:rPr lang="nl-NL" dirty="0" err="1" smtClean="0"/>
              <a:t>Dipl</a:t>
            </a:r>
            <a:r>
              <a:rPr lang="nl-NL" dirty="0" smtClean="0"/>
              <a:t> EZCM)</a:t>
            </a:r>
            <a:endParaRPr lang="nl-NL" dirty="0"/>
          </a:p>
        </p:txBody>
      </p:sp>
      <p:sp>
        <p:nvSpPr>
          <p:cNvPr id="6" name="Text Placeholder Organsation L1/L2"/>
          <p:cNvSpPr>
            <a:spLocks noGrp="1"/>
          </p:cNvSpPr>
          <p:nvPr>
            <p:ph type="body" sz="quarter" idx="10"/>
          </p:nvPr>
        </p:nvSpPr>
        <p:spPr>
          <a:xfrm>
            <a:off x="1147019" y="6853764"/>
            <a:ext cx="7747203" cy="114254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l-BE" sz="1600" u="none" dirty="0" smtClean="0">
                <a:solidFill>
                  <a:schemeClr val="bg1"/>
                </a:solidFill>
              </a:rPr>
              <a:t>Departement </a:t>
            </a:r>
            <a:r>
              <a:rPr lang="nl-BE" sz="1600" u="none" dirty="0" err="1" smtClean="0">
                <a:solidFill>
                  <a:schemeClr val="bg1"/>
                </a:solidFill>
              </a:rPr>
              <a:t>Pathology</a:t>
            </a:r>
            <a:r>
              <a:rPr lang="nl-BE" sz="1600" u="none" dirty="0" smtClean="0">
                <a:solidFill>
                  <a:schemeClr val="bg1"/>
                </a:solidFill>
              </a:rPr>
              <a:t>, </a:t>
            </a:r>
            <a:r>
              <a:rPr lang="nl-BE" sz="1600" u="none" dirty="0" err="1" smtClean="0">
                <a:solidFill>
                  <a:schemeClr val="bg1"/>
                </a:solidFill>
              </a:rPr>
              <a:t>Bacteriology</a:t>
            </a:r>
            <a:r>
              <a:rPr lang="nl-BE" sz="1600" u="none" dirty="0" smtClean="0">
                <a:solidFill>
                  <a:schemeClr val="bg1"/>
                </a:solidFill>
              </a:rPr>
              <a:t> </a:t>
            </a:r>
            <a:r>
              <a:rPr lang="nl-BE" sz="1600" u="none" dirty="0" err="1" smtClean="0">
                <a:solidFill>
                  <a:schemeClr val="bg1"/>
                </a:solidFill>
              </a:rPr>
              <a:t>and</a:t>
            </a:r>
            <a:r>
              <a:rPr lang="nl-BE" sz="1600" u="none" dirty="0" smtClean="0">
                <a:solidFill>
                  <a:schemeClr val="bg1"/>
                </a:solidFill>
              </a:rPr>
              <a:t> </a:t>
            </a:r>
            <a:r>
              <a:rPr lang="nl-BE" sz="1600" u="none" dirty="0" err="1" smtClean="0">
                <a:solidFill>
                  <a:schemeClr val="bg1"/>
                </a:solidFill>
              </a:rPr>
              <a:t>Avian</a:t>
            </a:r>
            <a:r>
              <a:rPr lang="nl-BE" sz="1600" u="none" dirty="0" smtClean="0">
                <a:solidFill>
                  <a:schemeClr val="bg1"/>
                </a:solidFill>
              </a:rPr>
              <a:t> </a:t>
            </a:r>
            <a:r>
              <a:rPr lang="nl-BE" sz="1600" u="none" dirty="0" err="1" smtClean="0">
                <a:solidFill>
                  <a:schemeClr val="bg1"/>
                </a:solidFill>
              </a:rPr>
              <a:t>disases</a:t>
            </a:r>
            <a:endParaRPr lang="nl-BE" sz="1600" u="none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BE" sz="1600" u="none" dirty="0" smtClean="0">
              <a:solidFill>
                <a:schemeClr val="bg1"/>
              </a:solidFill>
            </a:endParaRPr>
          </a:p>
          <a:p>
            <a:r>
              <a:rPr lang="en-US" sz="1600" u="none" dirty="0" smtClean="0">
                <a:solidFill>
                  <a:schemeClr val="bg1"/>
                </a:solidFill>
              </a:rPr>
              <a:t>Division </a:t>
            </a:r>
            <a:r>
              <a:rPr lang="en-US" sz="1600" u="none" dirty="0">
                <a:solidFill>
                  <a:schemeClr val="bg1"/>
                </a:solidFill>
              </a:rPr>
              <a:t>of Poultry, Exotic Companion Animals, Wildlife and Experimental </a:t>
            </a:r>
            <a:r>
              <a:rPr lang="en-US" sz="1600" u="none" dirty="0" smtClean="0">
                <a:solidFill>
                  <a:schemeClr val="bg1"/>
                </a:solidFill>
              </a:rPr>
              <a:t>Animals</a:t>
            </a:r>
          </a:p>
          <a:p>
            <a:endParaRPr lang="en-US" sz="1600" u="none" dirty="0" smtClean="0">
              <a:solidFill>
                <a:schemeClr val="bg1"/>
              </a:solidFill>
            </a:endParaRPr>
          </a:p>
          <a:p>
            <a:r>
              <a:rPr lang="en-US" sz="1600" u="none" dirty="0" smtClean="0">
                <a:solidFill>
                  <a:schemeClr val="bg1"/>
                </a:solidFill>
              </a:rPr>
              <a:t>Faculty of </a:t>
            </a:r>
            <a:r>
              <a:rPr lang="en-US" sz="1600" u="none" dirty="0" err="1" smtClean="0">
                <a:solidFill>
                  <a:schemeClr val="bg1"/>
                </a:solidFill>
              </a:rPr>
              <a:t>VeteriNary</a:t>
            </a:r>
            <a:r>
              <a:rPr lang="en-US" sz="1600" u="none" dirty="0" smtClean="0">
                <a:solidFill>
                  <a:schemeClr val="bg1"/>
                </a:solidFill>
              </a:rPr>
              <a:t> Medicine, Ghent University</a:t>
            </a:r>
            <a:endParaRPr lang="nl-BE" sz="1600" u="none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BE" sz="1600" u="none" dirty="0" smtClean="0">
              <a:solidFill>
                <a:schemeClr val="bg1"/>
              </a:solidFill>
            </a:endParaRPr>
          </a:p>
        </p:txBody>
      </p:sp>
      <p:pic>
        <p:nvPicPr>
          <p:cNvPr id="1028" name="Picture 4" descr="http://www.biodiversity.be/3768/downloa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57225" y="8252885"/>
            <a:ext cx="2909087" cy="11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2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2689" y="4552544"/>
            <a:ext cx="4498161" cy="325551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hthoek 7"/>
          <p:cNvSpPr/>
          <p:nvPr/>
        </p:nvSpPr>
        <p:spPr>
          <a:xfrm>
            <a:off x="10755550" y="5955422"/>
            <a:ext cx="1890410" cy="1852640"/>
          </a:xfrm>
          <a:prstGeom prst="rect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hthoek 14"/>
          <p:cNvSpPr/>
          <p:nvPr/>
        </p:nvSpPr>
        <p:spPr>
          <a:xfrm>
            <a:off x="9370982" y="6820776"/>
            <a:ext cx="1267838" cy="988846"/>
          </a:xfrm>
          <a:prstGeom prst="rect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hthoek 15"/>
          <p:cNvSpPr/>
          <p:nvPr/>
        </p:nvSpPr>
        <p:spPr>
          <a:xfrm>
            <a:off x="8510091" y="7180695"/>
            <a:ext cx="749027" cy="627367"/>
          </a:xfrm>
          <a:prstGeom prst="rect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hthoek 18"/>
          <p:cNvSpPr/>
          <p:nvPr/>
        </p:nvSpPr>
        <p:spPr>
          <a:xfrm>
            <a:off x="8031825" y="7489936"/>
            <a:ext cx="374513" cy="313684"/>
          </a:xfrm>
          <a:prstGeom prst="rect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hthoek 10"/>
          <p:cNvSpPr/>
          <p:nvPr/>
        </p:nvSpPr>
        <p:spPr>
          <a:xfrm>
            <a:off x="7748921" y="7643538"/>
            <a:ext cx="187257" cy="156842"/>
          </a:xfrm>
          <a:prstGeom prst="rect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618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Afgeronde rechthoek 22"/>
          <p:cNvSpPr/>
          <p:nvPr/>
        </p:nvSpPr>
        <p:spPr>
          <a:xfrm>
            <a:off x="11171571" y="6063280"/>
            <a:ext cx="2563884" cy="557573"/>
          </a:xfrm>
          <a:prstGeom prst="roundRect">
            <a:avLst/>
          </a:prstGeom>
          <a:solidFill>
            <a:srgbClr val="FF0000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27" name="Afgeronde rechthoek 26"/>
          <p:cNvSpPr/>
          <p:nvPr/>
        </p:nvSpPr>
        <p:spPr>
          <a:xfrm>
            <a:off x="7430239" y="5091263"/>
            <a:ext cx="2725438" cy="1543748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Afgeronde rechthoek 24"/>
          <p:cNvSpPr/>
          <p:nvPr/>
        </p:nvSpPr>
        <p:spPr>
          <a:xfrm>
            <a:off x="4377444" y="6049731"/>
            <a:ext cx="2630352" cy="58528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Afgeronde rechthoek 25"/>
          <p:cNvSpPr/>
          <p:nvPr/>
        </p:nvSpPr>
        <p:spPr>
          <a:xfrm>
            <a:off x="332004" y="4441119"/>
            <a:ext cx="3928705" cy="217973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WORKFLOW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nl-BE" noProof="0" smtClean="0"/>
              <a:t>10</a:t>
            </a:fld>
            <a:endParaRPr lang="nl-BE" noProof="0" dirty="0"/>
          </a:p>
        </p:txBody>
      </p:sp>
      <p:sp>
        <p:nvSpPr>
          <p:cNvPr id="3" name="Tekstvak 2"/>
          <p:cNvSpPr txBox="1"/>
          <p:nvPr/>
        </p:nvSpPr>
        <p:spPr>
          <a:xfrm>
            <a:off x="389110" y="7412478"/>
            <a:ext cx="47081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500" dirty="0" smtClean="0"/>
              <a:t>November 28 2018</a:t>
            </a:r>
          </a:p>
        </p:txBody>
      </p:sp>
      <p:sp>
        <p:nvSpPr>
          <p:cNvPr id="6" name="Tekstvak 5"/>
          <p:cNvSpPr txBox="1"/>
          <p:nvPr/>
        </p:nvSpPr>
        <p:spPr>
          <a:xfrm>
            <a:off x="4474718" y="7399283"/>
            <a:ext cx="4708187" cy="511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500" dirty="0" smtClean="0"/>
              <a:t>March 13 2019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311282" y="4441120"/>
            <a:ext cx="6381345" cy="252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200" b="1" dirty="0" smtClean="0"/>
              <a:t>Board for Animal Welfare</a:t>
            </a:r>
            <a:r>
              <a:rPr lang="en-US" sz="2200" dirty="0" smtClean="0"/>
              <a:t>:</a:t>
            </a: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v"/>
            </a:pPr>
            <a:endParaRPr lang="en-US" sz="2200" dirty="0"/>
          </a:p>
          <a:p>
            <a:pPr>
              <a:lnSpc>
                <a:spcPct val="120000"/>
              </a:lnSpc>
            </a:pPr>
            <a:r>
              <a:rPr lang="en-US" sz="2200" dirty="0" smtClean="0"/>
              <a:t>Evaluation advise</a:t>
            </a:r>
          </a:p>
          <a:p>
            <a:pPr>
              <a:lnSpc>
                <a:spcPct val="120000"/>
              </a:lnSpc>
            </a:pPr>
            <a:endParaRPr lang="en-US" sz="2200" dirty="0"/>
          </a:p>
          <a:p>
            <a:pPr>
              <a:lnSpc>
                <a:spcPct val="120000"/>
              </a:lnSpc>
            </a:pPr>
            <a:r>
              <a:rPr lang="en-US" sz="2200" dirty="0" smtClean="0"/>
              <a:t>Unanimous approval</a:t>
            </a:r>
          </a:p>
          <a:p>
            <a:pPr>
              <a:lnSpc>
                <a:spcPct val="120000"/>
              </a:lnSpc>
            </a:pPr>
            <a:endParaRPr lang="en-US" sz="2200" dirty="0" smtClean="0"/>
          </a:p>
        </p:txBody>
      </p:sp>
      <p:sp>
        <p:nvSpPr>
          <p:cNvPr id="8" name="Tekstvak 7"/>
          <p:cNvSpPr txBox="1"/>
          <p:nvPr/>
        </p:nvSpPr>
        <p:spPr>
          <a:xfrm>
            <a:off x="4319079" y="6061367"/>
            <a:ext cx="2943822" cy="90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200" b="1" dirty="0" smtClean="0"/>
              <a:t>Council of State</a:t>
            </a:r>
          </a:p>
          <a:p>
            <a:pPr>
              <a:lnSpc>
                <a:spcPct val="120000"/>
              </a:lnSpc>
            </a:pPr>
            <a:r>
              <a:rPr lang="en-US" sz="2200" b="1" dirty="0"/>
              <a:t> </a:t>
            </a:r>
            <a:r>
              <a:rPr lang="en-US" sz="2200" b="1" dirty="0" smtClean="0"/>
              <a:t>    </a:t>
            </a:r>
            <a:endParaRPr lang="en-US" sz="2200" b="1" i="1" dirty="0" smtClean="0"/>
          </a:p>
        </p:txBody>
      </p:sp>
      <p:sp>
        <p:nvSpPr>
          <p:cNvPr id="9" name="Tekstvak 8"/>
          <p:cNvSpPr txBox="1"/>
          <p:nvPr/>
        </p:nvSpPr>
        <p:spPr>
          <a:xfrm>
            <a:off x="7697468" y="7389551"/>
            <a:ext cx="47081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500" dirty="0" smtClean="0"/>
              <a:t>March 22 2019</a:t>
            </a:r>
          </a:p>
        </p:txBody>
      </p:sp>
      <p:sp>
        <p:nvSpPr>
          <p:cNvPr id="10" name="Tekstvak 9"/>
          <p:cNvSpPr txBox="1"/>
          <p:nvPr/>
        </p:nvSpPr>
        <p:spPr>
          <a:xfrm>
            <a:off x="7612799" y="5198992"/>
            <a:ext cx="2827862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200" b="1" dirty="0" smtClean="0"/>
              <a:t>BVR</a:t>
            </a:r>
            <a:endParaRPr lang="en-US" sz="2200" b="1" dirty="0" smtClean="0"/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v"/>
            </a:pPr>
            <a:endParaRPr lang="en-US" sz="2200" b="1" dirty="0"/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200" b="1" dirty="0" smtClean="0"/>
              <a:t>Campaign </a:t>
            </a:r>
            <a:endParaRPr lang="en-US" sz="2200" b="1" i="1" dirty="0" smtClean="0"/>
          </a:p>
        </p:txBody>
      </p:sp>
      <p:sp>
        <p:nvSpPr>
          <p:cNvPr id="11" name="PIJL-RECHTS 10"/>
          <p:cNvSpPr/>
          <p:nvPr/>
        </p:nvSpPr>
        <p:spPr>
          <a:xfrm>
            <a:off x="350196" y="6789906"/>
            <a:ext cx="15525344" cy="484632"/>
          </a:xfrm>
          <a:prstGeom prst="rightArrow">
            <a:avLst/>
          </a:prstGeom>
          <a:solidFill>
            <a:schemeClr val="tx2"/>
          </a:solidFill>
          <a:ln w="31750">
            <a:solidFill>
              <a:srgbClr val="1E6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hthoek 11"/>
          <p:cNvSpPr/>
          <p:nvPr/>
        </p:nvSpPr>
        <p:spPr>
          <a:xfrm>
            <a:off x="7430240" y="7410743"/>
            <a:ext cx="2725437" cy="511615"/>
          </a:xfrm>
          <a:prstGeom prst="rect">
            <a:avLst/>
          </a:prstGeom>
          <a:noFill/>
          <a:ln w="31750">
            <a:solidFill>
              <a:srgbClr val="1E6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hthoek 12"/>
          <p:cNvSpPr/>
          <p:nvPr/>
        </p:nvSpPr>
        <p:spPr>
          <a:xfrm>
            <a:off x="4328447" y="7446411"/>
            <a:ext cx="2558729" cy="511615"/>
          </a:xfrm>
          <a:prstGeom prst="rect">
            <a:avLst/>
          </a:prstGeom>
          <a:noFill/>
          <a:ln w="31750">
            <a:solidFill>
              <a:srgbClr val="1E6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hthoek 13"/>
          <p:cNvSpPr/>
          <p:nvPr/>
        </p:nvSpPr>
        <p:spPr>
          <a:xfrm>
            <a:off x="350196" y="7457648"/>
            <a:ext cx="2918299" cy="511615"/>
          </a:xfrm>
          <a:prstGeom prst="rect">
            <a:avLst/>
          </a:prstGeom>
          <a:noFill/>
          <a:ln w="31750">
            <a:solidFill>
              <a:srgbClr val="1E6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kstvak 16"/>
          <p:cNvSpPr txBox="1"/>
          <p:nvPr/>
        </p:nvSpPr>
        <p:spPr>
          <a:xfrm>
            <a:off x="11105210" y="6049731"/>
            <a:ext cx="2827862" cy="461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200" b="1" dirty="0" smtClean="0"/>
              <a:t>Implementation </a:t>
            </a:r>
            <a:endParaRPr lang="en-US" sz="2200" b="1" i="1" dirty="0" smtClean="0"/>
          </a:p>
        </p:txBody>
      </p:sp>
      <p:sp>
        <p:nvSpPr>
          <p:cNvPr id="18" name="Tekstvak 17"/>
          <p:cNvSpPr txBox="1"/>
          <p:nvPr/>
        </p:nvSpPr>
        <p:spPr>
          <a:xfrm>
            <a:off x="11167353" y="7350187"/>
            <a:ext cx="47081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500" dirty="0" smtClean="0"/>
              <a:t>October 1</a:t>
            </a:r>
            <a:r>
              <a:rPr lang="en-US" sz="2500" baseline="30000" dirty="0" smtClean="0"/>
              <a:t>st</a:t>
            </a:r>
            <a:r>
              <a:rPr lang="en-US" sz="2500" dirty="0" smtClean="0"/>
              <a:t> 2019</a:t>
            </a:r>
          </a:p>
        </p:txBody>
      </p:sp>
      <p:sp>
        <p:nvSpPr>
          <p:cNvPr id="19" name="Rechthoek 18"/>
          <p:cNvSpPr/>
          <p:nvPr/>
        </p:nvSpPr>
        <p:spPr>
          <a:xfrm>
            <a:off x="11167353" y="7407049"/>
            <a:ext cx="2568102" cy="511615"/>
          </a:xfrm>
          <a:prstGeom prst="rect">
            <a:avLst/>
          </a:prstGeom>
          <a:noFill/>
          <a:ln w="31750">
            <a:solidFill>
              <a:srgbClr val="1E6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JL-LINKS en -RECHTS 4"/>
          <p:cNvSpPr/>
          <p:nvPr/>
        </p:nvSpPr>
        <p:spPr>
          <a:xfrm>
            <a:off x="10251270" y="4942806"/>
            <a:ext cx="1840603" cy="1022369"/>
          </a:xfrm>
          <a:prstGeom prst="leftRightArrow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6 MO</a:t>
            </a:r>
            <a:r>
              <a:rPr lang="en-US" b="1" dirty="0" smtClean="0"/>
              <a:t>O</a:t>
            </a:r>
            <a:endParaRPr lang="en-US" b="1" dirty="0"/>
          </a:p>
        </p:txBody>
      </p:sp>
      <p:sp>
        <p:nvSpPr>
          <p:cNvPr id="20" name="Afgeronde rechthoek 19"/>
          <p:cNvSpPr/>
          <p:nvPr/>
        </p:nvSpPr>
        <p:spPr>
          <a:xfrm>
            <a:off x="12315629" y="3431148"/>
            <a:ext cx="2742788" cy="1381328"/>
          </a:xfrm>
          <a:prstGeom prst="roundRect">
            <a:avLst/>
          </a:prstGeom>
          <a:noFill/>
          <a:ln w="31750">
            <a:solidFill>
              <a:srgbClr val="1E6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</a:rPr>
              <a:t>Regularization</a:t>
            </a:r>
            <a:endParaRPr lang="en-US" sz="2400" b="1" dirty="0"/>
          </a:p>
        </p:txBody>
      </p:sp>
      <p:sp>
        <p:nvSpPr>
          <p:cNvPr id="21" name="AutoShape 6" descr="https://assets.vlaanderen.be/image/upload/c_scale,f_auto,q_auto,w_1280/v1/assets-hashed/73b7d2bc14fe20278813f2f879ea326d65064522e6450012dc55af144da66de0"/>
          <p:cNvSpPr>
            <a:spLocks noChangeAspect="1" noChangeArrowheads="1"/>
          </p:cNvSpPr>
          <p:nvPr/>
        </p:nvSpPr>
        <p:spPr bwMode="auto">
          <a:xfrm>
            <a:off x="155575" y="-2955925"/>
            <a:ext cx="10848975" cy="616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6" name="Picture 8" descr="Image result for positief lijst vlaande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270" y="470196"/>
            <a:ext cx="3041375" cy="4472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Image 2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8" t="8597" r="10823" b="32024"/>
          <a:stretch/>
        </p:blipFill>
        <p:spPr bwMode="auto">
          <a:xfrm>
            <a:off x="14027285" y="1"/>
            <a:ext cx="3307403" cy="143969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ebogen pijl 14"/>
          <p:cNvSpPr/>
          <p:nvPr/>
        </p:nvSpPr>
        <p:spPr>
          <a:xfrm>
            <a:off x="11051589" y="3852153"/>
            <a:ext cx="1040284" cy="1123533"/>
          </a:xfrm>
          <a:prstGeom prst="bentArrow">
            <a:avLst/>
          </a:prstGeom>
          <a:noFill/>
          <a:ln w="317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4688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plmvTom\Pictures\mata mata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94" b="84531" l="0" r="90679"/>
                    </a14:imgEffect>
                    <a14:imgEffect>
                      <a14:brightnessContrast bright="-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340" t="17993" r="13360" b="14083"/>
          <a:stretch/>
        </p:blipFill>
        <p:spPr bwMode="auto">
          <a:xfrm flipH="1">
            <a:off x="4844376" y="719848"/>
            <a:ext cx="12494299" cy="9087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Current situation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5825" y="1194364"/>
            <a:ext cx="15699575" cy="201576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N° online registrations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N° </a:t>
            </a:r>
            <a:r>
              <a:rPr lang="en-US" dirty="0"/>
              <a:t>a</a:t>
            </a:r>
            <a:r>
              <a:rPr lang="en-US" dirty="0" smtClean="0"/>
              <a:t>pplications </a:t>
            </a:r>
            <a:r>
              <a:rPr lang="en-US" dirty="0" smtClean="0"/>
              <a:t>for </a:t>
            </a:r>
            <a:r>
              <a:rPr lang="en-US" dirty="0" smtClean="0"/>
              <a:t>exception</a:t>
            </a:r>
            <a:endParaRPr lang="en-US" dirty="0" smtClean="0"/>
          </a:p>
          <a:p>
            <a:pPr marL="85725" indent="0">
              <a:buNone/>
            </a:pPr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nl-BE" noProof="0" smtClean="0"/>
              <a:t>11</a:t>
            </a:fld>
            <a:endParaRPr lang="nl-BE" noProof="0" dirty="0"/>
          </a:p>
        </p:txBody>
      </p:sp>
      <p:sp>
        <p:nvSpPr>
          <p:cNvPr id="26" name="Tekstvak 25"/>
          <p:cNvSpPr txBox="1"/>
          <p:nvPr/>
        </p:nvSpPr>
        <p:spPr>
          <a:xfrm>
            <a:off x="914400" y="5200471"/>
            <a:ext cx="5058383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sz="2500" dirty="0" smtClean="0"/>
              <a:t>Working group meeting</a:t>
            </a:r>
          </a:p>
          <a:p>
            <a:pPr algn="ctr">
              <a:lnSpc>
                <a:spcPct val="120000"/>
              </a:lnSpc>
            </a:pPr>
            <a:endParaRPr lang="en-US" sz="2500" dirty="0"/>
          </a:p>
          <a:p>
            <a:pPr algn="ctr">
              <a:lnSpc>
                <a:spcPct val="120000"/>
              </a:lnSpc>
            </a:pPr>
            <a:r>
              <a:rPr lang="en-US" sz="2500" dirty="0" smtClean="0"/>
              <a:t>Zoo Commission</a:t>
            </a:r>
          </a:p>
          <a:p>
            <a:pPr algn="ctr">
              <a:lnSpc>
                <a:spcPct val="120000"/>
              </a:lnSpc>
            </a:pPr>
            <a:endParaRPr lang="en-US" sz="2500" dirty="0"/>
          </a:p>
          <a:p>
            <a:pPr algn="ctr">
              <a:lnSpc>
                <a:spcPct val="120000"/>
              </a:lnSpc>
            </a:pPr>
            <a:r>
              <a:rPr lang="en-US" sz="2500" dirty="0" smtClean="0"/>
              <a:t>October 2019</a:t>
            </a:r>
          </a:p>
        </p:txBody>
      </p:sp>
      <p:pic>
        <p:nvPicPr>
          <p:cNvPr id="6" name="Image 24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8" t="8597" r="10823" b="32024"/>
          <a:stretch/>
        </p:blipFill>
        <p:spPr bwMode="auto">
          <a:xfrm>
            <a:off x="14027285" y="1"/>
            <a:ext cx="3307403" cy="143969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Afgeronde rechthoek 4"/>
          <p:cNvSpPr/>
          <p:nvPr/>
        </p:nvSpPr>
        <p:spPr>
          <a:xfrm>
            <a:off x="1536970" y="4913437"/>
            <a:ext cx="3813242" cy="2801566"/>
          </a:xfrm>
          <a:prstGeom prst="roundRect">
            <a:avLst/>
          </a:prstGeom>
          <a:noFill/>
          <a:ln w="31750">
            <a:solidFill>
              <a:srgbClr val="1E6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00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Conclusion &amp; discussion</a:t>
            </a:r>
            <a:endParaRPr lang="en-US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5825" y="1252728"/>
            <a:ext cx="15993026" cy="7404887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Ultimate goal: instrument to improve welfare captive reptiles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Legal basis: authorized officials - evaluate and control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Trade: </a:t>
            </a:r>
            <a:r>
              <a:rPr lang="en-US" dirty="0" smtClean="0"/>
              <a:t>control, traceability, transparency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Impact on </a:t>
            </a:r>
            <a:r>
              <a:rPr lang="en-US" dirty="0" smtClean="0"/>
              <a:t>trade &gt; wild caught animals</a:t>
            </a:r>
            <a:endParaRPr lang="en-US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I</a:t>
            </a:r>
            <a:r>
              <a:rPr lang="en-US" dirty="0" smtClean="0"/>
              <a:t>mpact hobby? - expertise/input/transparency</a:t>
            </a:r>
            <a:endParaRPr lang="en-US" dirty="0" smtClean="0"/>
          </a:p>
          <a:p>
            <a:pPr marL="85725" indent="0">
              <a:buNone/>
            </a:pPr>
            <a:endParaRPr lang="en-US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Most common/popular spp. most susceptible to welfare issues?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Evaluation of impact/effects? (e.g. data from shelters)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Impact on other regulations &amp; vice </a:t>
            </a:r>
            <a:r>
              <a:rPr lang="en-US" dirty="0" smtClean="0"/>
              <a:t>versa</a:t>
            </a:r>
            <a:endParaRPr lang="en-US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en-US" dirty="0" smtClean="0"/>
              <a:t>Application and effect dynamic concept </a:t>
            </a:r>
          </a:p>
          <a:p>
            <a:pPr marL="85725" indent="0">
              <a:buNone/>
            </a:pPr>
            <a:endParaRPr lang="nl-BE" dirty="0" smtClean="0"/>
          </a:p>
          <a:p>
            <a:pPr marL="85725" indent="0">
              <a:buNone/>
            </a:pPr>
            <a:endParaRPr lang="en-US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nl-BE" noProof="0" smtClean="0"/>
              <a:t>12</a:t>
            </a:fld>
            <a:endParaRPr lang="nl-BE" noProof="0" dirty="0"/>
          </a:p>
        </p:txBody>
      </p:sp>
      <p:pic>
        <p:nvPicPr>
          <p:cNvPr id="9" name="Image 2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8" t="8597" r="10823" b="32024"/>
          <a:stretch/>
        </p:blipFill>
        <p:spPr bwMode="auto">
          <a:xfrm>
            <a:off x="14027285" y="1"/>
            <a:ext cx="3307403" cy="143969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Afgeronde rechthoek 4"/>
          <p:cNvSpPr/>
          <p:nvPr/>
        </p:nvSpPr>
        <p:spPr>
          <a:xfrm>
            <a:off x="758756" y="1206229"/>
            <a:ext cx="15603167" cy="3638145"/>
          </a:xfrm>
          <a:prstGeom prst="roundRect">
            <a:avLst/>
          </a:prstGeom>
          <a:noFill/>
          <a:ln w="31750">
            <a:solidFill>
              <a:srgbClr val="1E6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fgeronde rechthoek 5"/>
          <p:cNvSpPr/>
          <p:nvPr/>
        </p:nvSpPr>
        <p:spPr>
          <a:xfrm>
            <a:off x="758756" y="5291846"/>
            <a:ext cx="15603167" cy="2918295"/>
          </a:xfrm>
          <a:prstGeom prst="roundRect">
            <a:avLst/>
          </a:prstGeom>
          <a:noFill/>
          <a:ln w="317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872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902150" y="6617408"/>
            <a:ext cx="5323552" cy="1717969"/>
          </a:xfrm>
        </p:spPr>
        <p:txBody>
          <a:bodyPr>
            <a:noAutofit/>
          </a:bodyPr>
          <a:lstStyle/>
          <a:p>
            <a:pPr marL="85725" indent="0">
              <a:buNone/>
            </a:pPr>
            <a:r>
              <a:rPr lang="nl-NL" sz="3200" b="1" dirty="0"/>
              <a:t/>
            </a:r>
            <a:br>
              <a:rPr lang="nl-NL" sz="3200" b="1" dirty="0"/>
            </a:br>
            <a:r>
              <a:rPr lang="nl-NL" sz="3200" b="1" dirty="0" err="1" smtClean="0"/>
              <a:t>Tom.Hellebuyck@UGent</a:t>
            </a:r>
            <a:r>
              <a:rPr lang="nl-NL" sz="3200" b="1" dirty="0"/>
              <a:t/>
            </a:r>
            <a:br>
              <a:rPr lang="nl-NL" sz="3200" b="1" dirty="0"/>
            </a:br>
            <a:endParaRPr lang="nl-NL" sz="3200" b="1" dirty="0"/>
          </a:p>
          <a:p>
            <a:endParaRPr lang="nl-NL" sz="3200" b="1" dirty="0"/>
          </a:p>
        </p:txBody>
      </p:sp>
      <p:sp>
        <p:nvSpPr>
          <p:cNvPr id="5" name="Tekstvak 4"/>
          <p:cNvSpPr txBox="1"/>
          <p:nvPr/>
        </p:nvSpPr>
        <p:spPr>
          <a:xfrm>
            <a:off x="933855" y="1459149"/>
            <a:ext cx="10175132" cy="83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4400" dirty="0" smtClean="0">
                <a:solidFill>
                  <a:schemeClr val="bg1"/>
                </a:solidFill>
              </a:rPr>
              <a:t>Thank you for listening</a:t>
            </a:r>
          </a:p>
        </p:txBody>
      </p:sp>
      <p:pic>
        <p:nvPicPr>
          <p:cNvPr id="6" name="Picture 2" descr="C:\Users\plmvTom\Pictures\2017-04-13\IMG_430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5" t="29599" r="30346" b="383"/>
          <a:stretch/>
        </p:blipFill>
        <p:spPr bwMode="auto">
          <a:xfrm>
            <a:off x="10436770" y="1650205"/>
            <a:ext cx="6586634" cy="5937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963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2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8" t="8597" r="10823" b="32024"/>
          <a:stretch/>
        </p:blipFill>
        <p:spPr bwMode="auto">
          <a:xfrm>
            <a:off x="13754910" y="0"/>
            <a:ext cx="3579777" cy="151751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59347" y="661326"/>
            <a:ext cx="15705282" cy="863693"/>
          </a:xfrm>
        </p:spPr>
        <p:txBody>
          <a:bodyPr/>
          <a:lstStyle/>
          <a:p>
            <a:pPr algn="ctr"/>
            <a:r>
              <a:rPr lang="nl-NL" sz="4800" dirty="0" err="1" smtClean="0"/>
              <a:t>History</a:t>
            </a:r>
            <a:endParaRPr lang="nl-NL" sz="48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46220" y="1639302"/>
            <a:ext cx="12643648" cy="3205071"/>
          </a:xfrm>
        </p:spPr>
        <p:txBody>
          <a:bodyPr>
            <a:normAutofit fontScale="62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5700" dirty="0" smtClean="0"/>
              <a:t>Law </a:t>
            </a:r>
            <a:r>
              <a:rPr lang="en-US" sz="5700" dirty="0"/>
              <a:t>on the protection and the welfare of animals</a:t>
            </a:r>
            <a:r>
              <a:rPr lang="nl-NL" sz="5700" dirty="0" smtClean="0"/>
              <a:t>1986</a:t>
            </a:r>
          </a:p>
          <a:p>
            <a:pPr marL="85725" indent="0">
              <a:buNone/>
            </a:pPr>
            <a:endParaRPr lang="nl-NL" sz="57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nl-NL" sz="5700" dirty="0" smtClean="0"/>
              <a:t>Prior </a:t>
            </a:r>
            <a:r>
              <a:rPr lang="nl-NL" sz="5700" dirty="0" err="1" smtClean="0"/>
              <a:t>attempts</a:t>
            </a:r>
            <a:r>
              <a:rPr lang="nl-NL" sz="5700" dirty="0" smtClean="0"/>
              <a:t>/</a:t>
            </a:r>
            <a:r>
              <a:rPr lang="nl-NL" sz="5700" dirty="0" err="1" smtClean="0"/>
              <a:t>initiatives</a:t>
            </a:r>
            <a:r>
              <a:rPr lang="nl-NL" sz="5700" dirty="0" smtClean="0"/>
              <a:t>: </a:t>
            </a:r>
          </a:p>
          <a:p>
            <a:pPr>
              <a:buFont typeface="Wingdings" panose="05000000000000000000" pitchFamily="2" charset="2"/>
              <a:buChar char="§"/>
            </a:pPr>
            <a:endParaRPr lang="nl-NL" sz="5700" dirty="0" smtClean="0"/>
          </a:p>
          <a:p>
            <a:pPr marL="85725" indent="0">
              <a:buNone/>
            </a:pPr>
            <a:r>
              <a:rPr lang="nl-NL" dirty="0"/>
              <a:t> </a:t>
            </a:r>
            <a:r>
              <a:rPr lang="nl-NL" dirty="0" smtClean="0"/>
              <a:t>                                                    2004 (</a:t>
            </a:r>
            <a:r>
              <a:rPr lang="nl-NL" dirty="0" err="1" smtClean="0"/>
              <a:t>Flanders</a:t>
            </a:r>
            <a:r>
              <a:rPr lang="nl-NL" dirty="0" smtClean="0"/>
              <a:t>)</a:t>
            </a:r>
          </a:p>
          <a:p>
            <a:pPr marL="85725" indent="0">
              <a:buNone/>
            </a:pPr>
            <a:r>
              <a:rPr lang="nl-NL" dirty="0"/>
              <a:t> </a:t>
            </a:r>
            <a:r>
              <a:rPr lang="nl-NL" dirty="0" smtClean="0"/>
              <a:t>                                                    2005 (</a:t>
            </a:r>
            <a:r>
              <a:rPr lang="nl-NL" dirty="0" err="1" smtClean="0"/>
              <a:t>Wallony</a:t>
            </a:r>
            <a:r>
              <a:rPr lang="nl-NL" dirty="0" smtClean="0"/>
              <a:t>)</a:t>
            </a:r>
          </a:p>
          <a:p>
            <a:pPr marL="85725" indent="0">
              <a:buNone/>
            </a:pPr>
            <a:endParaRPr lang="nl-NL" dirty="0"/>
          </a:p>
          <a:p>
            <a:pPr marL="85725" indent="0">
              <a:buNone/>
            </a:pPr>
            <a:endParaRPr lang="nl-NL" dirty="0" smtClean="0"/>
          </a:p>
          <a:p>
            <a:pPr marL="85725" indent="0">
              <a:buNone/>
            </a:pPr>
            <a:endParaRPr lang="nl-NL" dirty="0" smtClean="0"/>
          </a:p>
          <a:p>
            <a:pPr marL="85725" indent="0">
              <a:buNone/>
            </a:pPr>
            <a:endParaRPr lang="nl-NL" dirty="0"/>
          </a:p>
          <a:p>
            <a:pPr marL="85725" indent="0">
              <a:buNone/>
            </a:pP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nl-BE" noProof="0" smtClean="0"/>
              <a:t>2</a:t>
            </a:fld>
            <a:endParaRPr lang="nl-BE" noProof="0" dirty="0"/>
          </a:p>
        </p:txBody>
      </p:sp>
      <p:sp>
        <p:nvSpPr>
          <p:cNvPr id="5" name="Tijdelijke aanduiding voor inhoud 2"/>
          <p:cNvSpPr txBox="1">
            <a:spLocks/>
          </p:cNvSpPr>
          <p:nvPr/>
        </p:nvSpPr>
        <p:spPr>
          <a:xfrm>
            <a:off x="439229" y="5770792"/>
            <a:ext cx="14375993" cy="232261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536575" indent="-45085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69988" indent="-45085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55775" indent="-45000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28863" indent="-550863" algn="l" defTabSz="1912938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–"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2275" indent="-442913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76013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26197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381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26565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nl-NL" sz="3900" dirty="0" smtClean="0"/>
              <a:t>2015: Policy report, </a:t>
            </a:r>
            <a:r>
              <a:rPr lang="nl-NL" sz="3900" dirty="0" err="1" smtClean="0"/>
              <a:t>regulation</a:t>
            </a:r>
            <a:r>
              <a:rPr lang="nl-NL" sz="3900" dirty="0" smtClean="0"/>
              <a:t> of </a:t>
            </a:r>
            <a:r>
              <a:rPr lang="nl-NL" sz="3900" dirty="0" err="1" smtClean="0"/>
              <a:t>the</a:t>
            </a:r>
            <a:r>
              <a:rPr lang="nl-NL" sz="3900" dirty="0" smtClean="0"/>
              <a:t> </a:t>
            </a:r>
            <a:r>
              <a:rPr lang="nl-NL" sz="3900" dirty="0" err="1" smtClean="0"/>
              <a:t>keeping</a:t>
            </a:r>
            <a:r>
              <a:rPr lang="nl-NL" sz="3900" dirty="0" smtClean="0"/>
              <a:t> of </a:t>
            </a:r>
            <a:r>
              <a:rPr lang="nl-NL" sz="3900" dirty="0" err="1" smtClean="0"/>
              <a:t>reptiles</a:t>
            </a:r>
            <a:r>
              <a:rPr lang="nl-NL" sz="3900" dirty="0" smtClean="0"/>
              <a:t>  </a:t>
            </a:r>
            <a:endParaRPr lang="nl-NL" sz="3900" dirty="0"/>
          </a:p>
          <a:p>
            <a:pPr marL="85725" indent="0">
              <a:buNone/>
            </a:pPr>
            <a:endParaRPr lang="nl-NL" sz="3600" dirty="0" smtClean="0"/>
          </a:p>
          <a:p>
            <a:pPr marL="85725" indent="0">
              <a:buNone/>
            </a:pPr>
            <a:r>
              <a:rPr lang="nl-NL" sz="3600" dirty="0"/>
              <a:t> </a:t>
            </a:r>
            <a:r>
              <a:rPr lang="nl-NL" sz="3600" dirty="0" smtClean="0"/>
              <a:t>                        </a:t>
            </a:r>
            <a:r>
              <a:rPr lang="nl-NL" sz="3600" dirty="0" err="1" smtClean="0"/>
              <a:t>proposal</a:t>
            </a:r>
            <a:r>
              <a:rPr lang="nl-NL" sz="3600" dirty="0" smtClean="0"/>
              <a:t> list </a:t>
            </a:r>
            <a:r>
              <a:rPr lang="nl-NL" sz="3600" dirty="0" err="1" smtClean="0"/>
              <a:t>Wallony</a:t>
            </a:r>
            <a:r>
              <a:rPr lang="nl-NL" sz="3600" dirty="0" smtClean="0"/>
              <a:t> (</a:t>
            </a:r>
            <a:r>
              <a:rPr lang="nl-NL" sz="3600" dirty="0" err="1" smtClean="0"/>
              <a:t>Conseil</a:t>
            </a:r>
            <a:r>
              <a:rPr lang="nl-NL" sz="3600" dirty="0" smtClean="0"/>
              <a:t> Wallon du </a:t>
            </a:r>
            <a:r>
              <a:rPr lang="nl-NL" sz="3600" dirty="0" err="1" smtClean="0"/>
              <a:t>Bien-être</a:t>
            </a:r>
            <a:r>
              <a:rPr lang="nl-NL" sz="3600" dirty="0" smtClean="0"/>
              <a:t> </a:t>
            </a:r>
            <a:r>
              <a:rPr lang="nl-NL" sz="3600" dirty="0" err="1" smtClean="0"/>
              <a:t>Animal</a:t>
            </a:r>
            <a:r>
              <a:rPr lang="nl-NL" sz="3600" dirty="0" smtClean="0"/>
              <a:t>) </a:t>
            </a:r>
          </a:p>
          <a:p>
            <a:pPr marL="85725" indent="0">
              <a:buNone/>
            </a:pPr>
            <a:r>
              <a:rPr lang="nl-NL" sz="3600" dirty="0"/>
              <a:t> </a:t>
            </a:r>
            <a:r>
              <a:rPr lang="nl-NL" sz="3600" dirty="0" smtClean="0"/>
              <a:t>                        as a basis (</a:t>
            </a:r>
            <a:r>
              <a:rPr lang="nl-NL" sz="3600" dirty="0" err="1" smtClean="0"/>
              <a:t>Flemish</a:t>
            </a:r>
            <a:r>
              <a:rPr lang="nl-NL" sz="3600" dirty="0" smtClean="0"/>
              <a:t> Board </a:t>
            </a:r>
            <a:r>
              <a:rPr lang="nl-NL" sz="3600" dirty="0" err="1" smtClean="0"/>
              <a:t>for</a:t>
            </a:r>
            <a:r>
              <a:rPr lang="nl-NL" sz="3600" dirty="0" smtClean="0"/>
              <a:t> </a:t>
            </a:r>
            <a:r>
              <a:rPr lang="nl-NL" sz="3600" dirty="0" err="1" smtClean="0"/>
              <a:t>Animal</a:t>
            </a:r>
            <a:r>
              <a:rPr lang="nl-NL" sz="3600" dirty="0" smtClean="0"/>
              <a:t> Welfare)</a:t>
            </a:r>
            <a:endParaRPr lang="nl-NL" sz="3600" dirty="0"/>
          </a:p>
        </p:txBody>
      </p:sp>
      <p:sp>
        <p:nvSpPr>
          <p:cNvPr id="6" name="Tijdelijke aanduiding voor inhoud 2"/>
          <p:cNvSpPr txBox="1">
            <a:spLocks/>
          </p:cNvSpPr>
          <p:nvPr/>
        </p:nvSpPr>
        <p:spPr>
          <a:xfrm>
            <a:off x="9894673" y="3346263"/>
            <a:ext cx="6346030" cy="206488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536575" indent="-45085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69988" indent="-45085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55775" indent="-45000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28863" indent="-550863" algn="l" defTabSz="1912938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–"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2275" indent="-442913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76013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26197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381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26565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nl-NL" sz="2400" dirty="0" err="1" smtClean="0"/>
              <a:t>Two</a:t>
            </a:r>
            <a:r>
              <a:rPr lang="nl-NL" sz="2400" dirty="0" smtClean="0"/>
              <a:t> independent </a:t>
            </a:r>
            <a:r>
              <a:rPr lang="nl-NL" sz="2400" dirty="0" err="1" smtClean="0"/>
              <a:t>proposals</a:t>
            </a:r>
            <a:r>
              <a:rPr lang="nl-NL" sz="2400" dirty="0" smtClean="0"/>
              <a:t> </a:t>
            </a:r>
            <a:r>
              <a:rPr lang="nl-NL" sz="2400" dirty="0" err="1" smtClean="0"/>
              <a:t>assessed</a:t>
            </a:r>
            <a:r>
              <a:rPr lang="nl-NL" sz="2400" dirty="0" smtClean="0"/>
              <a:t> </a:t>
            </a:r>
            <a:r>
              <a:rPr lang="nl-NL" sz="2400" dirty="0" err="1" smtClean="0"/>
              <a:t>by</a:t>
            </a:r>
            <a:r>
              <a:rPr lang="nl-NL" sz="2400" dirty="0" smtClean="0"/>
              <a:t> team of experts (N = 161)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nl-NL" sz="2400" dirty="0" err="1" smtClean="0"/>
              <a:t>Positive</a:t>
            </a:r>
            <a:r>
              <a:rPr lang="nl-NL" sz="2400" dirty="0" smtClean="0"/>
              <a:t> </a:t>
            </a:r>
            <a:r>
              <a:rPr lang="nl-NL" sz="2400" dirty="0" err="1" smtClean="0"/>
              <a:t>advise</a:t>
            </a:r>
            <a:r>
              <a:rPr lang="nl-NL" sz="2400" dirty="0" smtClean="0"/>
              <a:t> Zoo </a:t>
            </a:r>
            <a:r>
              <a:rPr lang="nl-NL" sz="2400" dirty="0" err="1" smtClean="0"/>
              <a:t>Commission</a:t>
            </a:r>
            <a:endParaRPr lang="nl-NL" sz="24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nl-NL" sz="2400" dirty="0" smtClean="0"/>
              <a:t>No consensus: N = 69 vs. 1226</a:t>
            </a:r>
          </a:p>
        </p:txBody>
      </p:sp>
      <p:sp>
        <p:nvSpPr>
          <p:cNvPr id="7" name="Afgeronde rechthoek 6"/>
          <p:cNvSpPr/>
          <p:nvPr/>
        </p:nvSpPr>
        <p:spPr>
          <a:xfrm>
            <a:off x="5903843" y="3762902"/>
            <a:ext cx="3220279" cy="1192696"/>
          </a:xfrm>
          <a:prstGeom prst="roundRect">
            <a:avLst/>
          </a:prstGeom>
          <a:noFill/>
          <a:ln w="31750">
            <a:solidFill>
              <a:srgbClr val="1E6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fgeronde rechthoek 8"/>
          <p:cNvSpPr/>
          <p:nvPr/>
        </p:nvSpPr>
        <p:spPr>
          <a:xfrm>
            <a:off x="9816853" y="3029529"/>
            <a:ext cx="6346030" cy="2368470"/>
          </a:xfrm>
          <a:prstGeom prst="round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JL-RECHTS 9"/>
          <p:cNvSpPr/>
          <p:nvPr/>
        </p:nvSpPr>
        <p:spPr>
          <a:xfrm>
            <a:off x="2258293" y="7235687"/>
            <a:ext cx="978408" cy="484632"/>
          </a:xfrm>
          <a:prstGeom prst="rightArrow">
            <a:avLst/>
          </a:prstGeom>
          <a:solidFill>
            <a:schemeClr val="accent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fgeronde rechthoek 10"/>
          <p:cNvSpPr/>
          <p:nvPr/>
        </p:nvSpPr>
        <p:spPr>
          <a:xfrm>
            <a:off x="3307406" y="6731540"/>
            <a:ext cx="11206264" cy="1361871"/>
          </a:xfrm>
          <a:prstGeom prst="roundRect">
            <a:avLst/>
          </a:prstGeom>
          <a:noFill/>
          <a:ln w="31750">
            <a:solidFill>
              <a:srgbClr val="1E6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289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plmvTom\Desktop\53267496_410120866203654_2999370010066944000_n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553" r="5958" b="30585"/>
          <a:stretch/>
        </p:blipFill>
        <p:spPr bwMode="auto">
          <a:xfrm>
            <a:off x="116730" y="5466945"/>
            <a:ext cx="8524587" cy="4200354"/>
          </a:xfrm>
          <a:prstGeom prst="rect">
            <a:avLst/>
          </a:prstGeom>
          <a:noFill/>
          <a:ln w="1143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59347" y="661326"/>
            <a:ext cx="15705282" cy="863693"/>
          </a:xfrm>
        </p:spPr>
        <p:txBody>
          <a:bodyPr/>
          <a:lstStyle/>
          <a:p>
            <a:pPr algn="ctr"/>
            <a:r>
              <a:rPr lang="nl-NL" sz="4800" dirty="0" smtClean="0"/>
              <a:t>Context/</a:t>
            </a:r>
            <a:r>
              <a:rPr lang="nl-NL" sz="4800" dirty="0" err="1" smtClean="0"/>
              <a:t>Objective</a:t>
            </a:r>
            <a:endParaRPr lang="nl-NL" sz="48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46220" y="1700205"/>
            <a:ext cx="17319209" cy="479787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nl-NL" sz="4000" dirty="0" err="1" smtClean="0"/>
              <a:t>Reptiles</a:t>
            </a:r>
            <a:r>
              <a:rPr lang="nl-NL" sz="4000" dirty="0" smtClean="0"/>
              <a:t> are </a:t>
            </a:r>
            <a:r>
              <a:rPr lang="nl-NL" sz="4000" dirty="0" err="1" smtClean="0"/>
              <a:t>becoming</a:t>
            </a:r>
            <a:r>
              <a:rPr lang="nl-NL" sz="4000" dirty="0" smtClean="0"/>
              <a:t> more </a:t>
            </a:r>
            <a:r>
              <a:rPr lang="nl-NL" sz="4000" dirty="0" err="1" smtClean="0"/>
              <a:t>and</a:t>
            </a:r>
            <a:r>
              <a:rPr lang="nl-NL" sz="4000" dirty="0" smtClean="0"/>
              <a:t> more </a:t>
            </a:r>
            <a:r>
              <a:rPr lang="nl-NL" sz="4000" dirty="0" err="1" smtClean="0"/>
              <a:t>popular</a:t>
            </a:r>
            <a:r>
              <a:rPr lang="nl-NL" sz="4000" dirty="0" smtClean="0"/>
              <a:t> as </a:t>
            </a:r>
            <a:r>
              <a:rPr lang="nl-NL" sz="4000" dirty="0" smtClean="0"/>
              <a:t>pets?</a:t>
            </a:r>
            <a:endParaRPr lang="nl-NL" sz="40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nl-NL" sz="4000" dirty="0" err="1" smtClean="0"/>
              <a:t>Animal</a:t>
            </a:r>
            <a:r>
              <a:rPr lang="nl-NL" sz="4000" dirty="0" smtClean="0"/>
              <a:t> welfare issues in </a:t>
            </a:r>
            <a:r>
              <a:rPr lang="nl-NL" sz="4000" dirty="0" err="1" smtClean="0"/>
              <a:t>relation</a:t>
            </a:r>
            <a:r>
              <a:rPr lang="nl-NL" sz="4000" dirty="0" smtClean="0"/>
              <a:t> </a:t>
            </a:r>
            <a:r>
              <a:rPr lang="nl-NL" sz="4000" dirty="0" err="1" smtClean="0"/>
              <a:t>to</a:t>
            </a:r>
            <a:r>
              <a:rPr lang="nl-NL" sz="4000" dirty="0" smtClean="0"/>
              <a:t> </a:t>
            </a:r>
            <a:r>
              <a:rPr lang="nl-NL" sz="4000" dirty="0" err="1" smtClean="0"/>
              <a:t>conventional</a:t>
            </a:r>
            <a:r>
              <a:rPr lang="nl-NL" sz="4000" dirty="0" smtClean="0"/>
              <a:t> pets?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l-NL" sz="4000" dirty="0" err="1" smtClean="0"/>
              <a:t>Wildcaught</a:t>
            </a:r>
            <a:r>
              <a:rPr lang="nl-NL" sz="4000" dirty="0" smtClean="0"/>
              <a:t> </a:t>
            </a:r>
            <a:r>
              <a:rPr lang="nl-NL" sz="4000" dirty="0" err="1" smtClean="0"/>
              <a:t>animals</a:t>
            </a:r>
            <a:endParaRPr lang="nl-NL" sz="40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nl-NL" sz="4000" dirty="0" smtClean="0"/>
              <a:t>…</a:t>
            </a:r>
            <a:endParaRPr lang="nl-NL" sz="4000" dirty="0" smtClean="0"/>
          </a:p>
          <a:p>
            <a:pPr>
              <a:buFont typeface="Wingdings" panose="05000000000000000000" pitchFamily="2" charset="2"/>
              <a:buChar char="§"/>
            </a:pPr>
            <a:endParaRPr lang="nl-NL" sz="4000" dirty="0" smtClean="0"/>
          </a:p>
          <a:p>
            <a:pPr marL="85725" indent="0">
              <a:buNone/>
            </a:pPr>
            <a:endParaRPr lang="nl-NL" sz="4000" dirty="0"/>
          </a:p>
          <a:p>
            <a:pPr marL="85725" indent="0">
              <a:buNone/>
            </a:pPr>
            <a:endParaRPr lang="nl-NL" sz="4000" dirty="0" smtClean="0"/>
          </a:p>
          <a:p>
            <a:pPr marL="85725" indent="0">
              <a:buNone/>
            </a:pPr>
            <a:endParaRPr lang="nl-NL" sz="400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nl-BE" noProof="0" smtClean="0"/>
              <a:t>3</a:t>
            </a:fld>
            <a:endParaRPr lang="nl-BE" noProof="0" dirty="0"/>
          </a:p>
        </p:txBody>
      </p:sp>
      <p:sp>
        <p:nvSpPr>
          <p:cNvPr id="7" name="Tekstvak 6"/>
          <p:cNvSpPr txBox="1"/>
          <p:nvPr/>
        </p:nvSpPr>
        <p:spPr>
          <a:xfrm>
            <a:off x="8852168" y="6640000"/>
            <a:ext cx="8249057" cy="2456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nl-NL" sz="3200" dirty="0"/>
              <a:t>Decennia of </a:t>
            </a:r>
            <a:r>
              <a:rPr lang="nl-NL" sz="3200" dirty="0" err="1" smtClean="0"/>
              <a:t>experience</a:t>
            </a:r>
            <a:r>
              <a:rPr lang="nl-NL" sz="3200" dirty="0" smtClean="0"/>
              <a:t> </a:t>
            </a:r>
            <a:endParaRPr lang="nl-NL" sz="3200" dirty="0" smtClean="0"/>
          </a:p>
          <a:p>
            <a:pPr marL="571500" indent="-57150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nl-NL" sz="3200" dirty="0" err="1"/>
              <a:t>C</a:t>
            </a:r>
            <a:r>
              <a:rPr lang="nl-NL" sz="3200" dirty="0" err="1" smtClean="0"/>
              <a:t>aptive</a:t>
            </a:r>
            <a:r>
              <a:rPr lang="nl-NL" sz="3200" dirty="0" smtClean="0"/>
              <a:t> </a:t>
            </a:r>
            <a:r>
              <a:rPr lang="nl-NL" sz="3200" dirty="0" err="1"/>
              <a:t>breeding</a:t>
            </a:r>
            <a:r>
              <a:rPr lang="nl-NL" sz="3200" dirty="0"/>
              <a:t> of </a:t>
            </a:r>
            <a:r>
              <a:rPr lang="nl-NL" sz="3200" dirty="0" err="1"/>
              <a:t>challenging</a:t>
            </a:r>
            <a:r>
              <a:rPr lang="nl-NL" sz="3200" dirty="0"/>
              <a:t> </a:t>
            </a:r>
            <a:r>
              <a:rPr lang="nl-NL" sz="3200" dirty="0" smtClean="0"/>
              <a:t>species: </a:t>
            </a:r>
          </a:p>
          <a:p>
            <a:pPr>
              <a:lnSpc>
                <a:spcPct val="120000"/>
              </a:lnSpc>
            </a:pPr>
            <a:r>
              <a:rPr lang="nl-NL" sz="3200" dirty="0" smtClean="0"/>
              <a:t>                                            &gt; ‘</a:t>
            </a:r>
            <a:r>
              <a:rPr lang="nl-NL" sz="3200" dirty="0" err="1" smtClean="0"/>
              <a:t>conservation</a:t>
            </a:r>
            <a:r>
              <a:rPr lang="nl-NL" sz="3200" dirty="0" smtClean="0"/>
              <a:t>’</a:t>
            </a:r>
            <a:endParaRPr lang="nl-NL" sz="3200" dirty="0"/>
          </a:p>
          <a:p>
            <a:pPr marL="571500" indent="-57150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3200" dirty="0" smtClean="0"/>
              <a:t>Safeguard continuity of positive evolution</a:t>
            </a:r>
          </a:p>
        </p:txBody>
      </p:sp>
      <p:sp>
        <p:nvSpPr>
          <p:cNvPr id="5" name="Afgeronde rechthoek 4"/>
          <p:cNvSpPr/>
          <p:nvPr/>
        </p:nvSpPr>
        <p:spPr>
          <a:xfrm>
            <a:off x="8852166" y="6555573"/>
            <a:ext cx="8249057" cy="2543874"/>
          </a:xfrm>
          <a:prstGeom prst="roundRect">
            <a:avLst/>
          </a:prstGeom>
          <a:noFill/>
          <a:ln w="317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 2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8" t="8597" r="10823" b="32024"/>
          <a:stretch/>
        </p:blipFill>
        <p:spPr bwMode="auto">
          <a:xfrm>
            <a:off x="14027285" y="1"/>
            <a:ext cx="3307403" cy="1439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9454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err="1" smtClean="0"/>
              <a:t>Working</a:t>
            </a:r>
            <a:r>
              <a:rPr lang="nl-NL" dirty="0" smtClean="0"/>
              <a:t> Group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nl-BE" noProof="0" smtClean="0"/>
              <a:t>4</a:t>
            </a:fld>
            <a:endParaRPr lang="nl-BE" noProof="0" dirty="0"/>
          </a:p>
        </p:txBody>
      </p:sp>
      <p:sp>
        <p:nvSpPr>
          <p:cNvPr id="5" name="Tijdelijke aanduiding voor inhoud 2"/>
          <p:cNvSpPr txBox="1">
            <a:spLocks/>
          </p:cNvSpPr>
          <p:nvPr/>
        </p:nvSpPr>
        <p:spPr>
          <a:xfrm>
            <a:off x="910427" y="6265719"/>
            <a:ext cx="8094166" cy="11078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36575" indent="-45085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69988" indent="-45085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55775" indent="-45000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28863" indent="-550863" algn="l" defTabSz="1912938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–"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2275" indent="-442913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76013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26197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381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26565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endParaRPr lang="nl-NL" dirty="0"/>
          </a:p>
        </p:txBody>
      </p:sp>
      <p:pic>
        <p:nvPicPr>
          <p:cNvPr id="1028" name="Picture 4" descr="Image result for universiteit Gen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73" y="7399194"/>
            <a:ext cx="3216253" cy="2015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AutoShape 14" descr="Image result for Terra vzw"/>
          <p:cNvSpPr>
            <a:spLocks noChangeAspect="1" noChangeArrowheads="1"/>
          </p:cNvSpPr>
          <p:nvPr/>
        </p:nvSpPr>
        <p:spPr bwMode="auto">
          <a:xfrm>
            <a:off x="155575" y="-2362200"/>
            <a:ext cx="3905250" cy="493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AutoShape 16" descr="Image result for Terra vzw"/>
          <p:cNvSpPr>
            <a:spLocks noChangeAspect="1" noChangeArrowheads="1"/>
          </p:cNvSpPr>
          <p:nvPr/>
        </p:nvSpPr>
        <p:spPr bwMode="auto">
          <a:xfrm>
            <a:off x="307975" y="-2209800"/>
            <a:ext cx="3905250" cy="493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Rechthoek 13"/>
          <p:cNvSpPr/>
          <p:nvPr/>
        </p:nvSpPr>
        <p:spPr>
          <a:xfrm>
            <a:off x="307976" y="7665397"/>
            <a:ext cx="2941062" cy="1926076"/>
          </a:xfrm>
          <a:prstGeom prst="rect">
            <a:avLst/>
          </a:prstGeom>
          <a:solidFill>
            <a:schemeClr val="bg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utoShape 28" descr="Ghent Universit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AutoShape 30" descr="Ghent University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2" descr="Image result for exoterra"/>
          <p:cNvSpPr>
            <a:spLocks noChangeAspect="1" noChangeArrowheads="1"/>
          </p:cNvSpPr>
          <p:nvPr/>
        </p:nvSpPr>
        <p:spPr bwMode="auto">
          <a:xfrm>
            <a:off x="155575" y="-2057400"/>
            <a:ext cx="5734050" cy="429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8" name="Groep 7"/>
          <p:cNvGrpSpPr/>
          <p:nvPr/>
        </p:nvGrpSpPr>
        <p:grpSpPr>
          <a:xfrm>
            <a:off x="2970706" y="1369825"/>
            <a:ext cx="11684575" cy="7702431"/>
            <a:chOff x="1778507" y="1361871"/>
            <a:chExt cx="11684575" cy="7702431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46999" y="6955472"/>
              <a:ext cx="1464254" cy="18826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2" name="Picture 8" descr="Image result for Gaia logo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35607" y="4176364"/>
              <a:ext cx="2089354" cy="20893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6" name="Picture 12" descr="Site logo"/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951"/>
            <a:stretch/>
          </p:blipFill>
          <p:spPr bwMode="auto">
            <a:xfrm>
              <a:off x="8244036" y="4238689"/>
              <a:ext cx="2508834" cy="6049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2" name="Picture 18" descr="https://scontent-bru2-1.xx.fbcdn.net/v/t1.0-1/c0.0.720.720a/p720x720/10402922_853995234640664_3356518880765504356_n.jpg?_nc_cat=100&amp;_nc_oc=AQkP0aM6-k0DHRbRwC0zj7Vsqn3bsEiFqR64GAwpbpiSkd8BZLWmGY1ruOTq4i7QQX0&amp;_nc_ht=scontent-bru2-1.xx&amp;oh=35f0f799e32eb183a9d8f065e11c5ee5&amp;oe=5E5A7A2E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74967" y="4468592"/>
              <a:ext cx="1665551" cy="166555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4" name="Picture 20" descr="logo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46999" y="5727121"/>
              <a:ext cx="4651660" cy="8704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48" name="Picture 24" descr="https://www.natuurhulpcentrum.be/Theme/NHC/assets/images/logo-nhc.png"/>
            <p:cNvPicPr>
              <a:picLocks noChangeAspect="1" noChangeArrowheads="1"/>
            </p:cNvPicPr>
            <p:nvPr/>
          </p:nvPicPr>
          <p:blipFill>
            <a:blip r:embed="rId8"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66452" y="1653754"/>
              <a:ext cx="1622901" cy="172433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4" descr="http://www.biodiversity.be/3768/download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0600" y="2115963"/>
              <a:ext cx="2367714" cy="9115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Image result for university antwerp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07851" y="1583196"/>
              <a:ext cx="1741304" cy="19771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6" name="Picture 32" descr="Image result for universiteit gent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10783" y="1887087"/>
              <a:ext cx="1593921" cy="13693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8" name="Groep 17"/>
            <p:cNvGrpSpPr/>
            <p:nvPr/>
          </p:nvGrpSpPr>
          <p:grpSpPr>
            <a:xfrm>
              <a:off x="2686414" y="7043236"/>
              <a:ext cx="1787739" cy="2021066"/>
              <a:chOff x="8569436" y="1597505"/>
              <a:chExt cx="7034999" cy="7817512"/>
            </a:xfrm>
          </p:grpSpPr>
          <p:pic>
            <p:nvPicPr>
              <p:cNvPr id="1058" name="Picture 34" descr="Logo"/>
              <p:cNvPicPr>
                <a:picLocks noChangeAspect="1" noChangeArrowheads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569436" y="1597505"/>
                <a:ext cx="7034999" cy="781751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060" name="Picture 36" descr="Image result for dierenarts logo"/>
              <p:cNvPicPr>
                <a:picLocks noChangeAspect="1" noChangeArrowheads="1"/>
              </p:cNvPicPr>
              <p:nvPr/>
            </p:nvPicPr>
            <p:blipFill rotWithShape="1"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0667" t="2775" r="32631" b="32272"/>
              <a:stretch/>
            </p:blipFill>
            <p:spPr bwMode="auto">
              <a:xfrm>
                <a:off x="9056011" y="3012065"/>
                <a:ext cx="1894785" cy="188695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5" name="Picture 2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31863" y="7050519"/>
              <a:ext cx="1887706" cy="18937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" name="Afgeronde rechthoek 2"/>
            <p:cNvSpPr/>
            <p:nvPr/>
          </p:nvSpPr>
          <p:spPr>
            <a:xfrm>
              <a:off x="1778507" y="1361871"/>
              <a:ext cx="11684575" cy="7702431"/>
            </a:xfrm>
            <a:prstGeom prst="roundRect">
              <a:avLst/>
            </a:prstGeom>
            <a:noFill/>
            <a:ln w="31750">
              <a:solidFill>
                <a:srgbClr val="1E64C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52" name="Picture 4" descr="Exo Terra"/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48704" y="7071800"/>
              <a:ext cx="1649955" cy="16499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74855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fgeronde rechthoek 17"/>
          <p:cNvSpPr/>
          <p:nvPr/>
        </p:nvSpPr>
        <p:spPr>
          <a:xfrm>
            <a:off x="10152216" y="4971501"/>
            <a:ext cx="5385743" cy="1717393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fgeronde rechthoek 16"/>
          <p:cNvSpPr/>
          <p:nvPr/>
        </p:nvSpPr>
        <p:spPr>
          <a:xfrm>
            <a:off x="4665393" y="3093069"/>
            <a:ext cx="5293616" cy="3206648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fgeronde rechthoek 4"/>
          <p:cNvSpPr/>
          <p:nvPr/>
        </p:nvSpPr>
        <p:spPr>
          <a:xfrm>
            <a:off x="77822" y="1710080"/>
            <a:ext cx="4448425" cy="381607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WORKFLOW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nl-BE" noProof="0" smtClean="0"/>
              <a:t>5</a:t>
            </a:fld>
            <a:endParaRPr lang="nl-BE" noProof="0" dirty="0"/>
          </a:p>
        </p:txBody>
      </p:sp>
      <p:sp>
        <p:nvSpPr>
          <p:cNvPr id="3" name="Tekstvak 2"/>
          <p:cNvSpPr txBox="1"/>
          <p:nvPr/>
        </p:nvSpPr>
        <p:spPr>
          <a:xfrm>
            <a:off x="719845" y="7431933"/>
            <a:ext cx="4708187" cy="511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500" dirty="0"/>
              <a:t>J</a:t>
            </a:r>
            <a:r>
              <a:rPr lang="en-US" sz="2500" dirty="0" smtClean="0"/>
              <a:t>anuary 2018</a:t>
            </a:r>
          </a:p>
        </p:txBody>
      </p:sp>
      <p:sp>
        <p:nvSpPr>
          <p:cNvPr id="6" name="Tekstvak 5"/>
          <p:cNvSpPr txBox="1"/>
          <p:nvPr/>
        </p:nvSpPr>
        <p:spPr>
          <a:xfrm>
            <a:off x="6135154" y="7404028"/>
            <a:ext cx="23540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500" dirty="0" smtClean="0"/>
              <a:t>April 2018</a:t>
            </a:r>
          </a:p>
        </p:txBody>
      </p:sp>
      <p:sp>
        <p:nvSpPr>
          <p:cNvPr id="7" name="Tekstvak 6"/>
          <p:cNvSpPr txBox="1"/>
          <p:nvPr/>
        </p:nvSpPr>
        <p:spPr>
          <a:xfrm>
            <a:off x="249497" y="1869556"/>
            <a:ext cx="6381345" cy="252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200" dirty="0" smtClean="0"/>
              <a:t>Objectives &amp; procedure</a:t>
            </a: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200" dirty="0" smtClean="0"/>
              <a:t>Propose criteria </a:t>
            </a:r>
          </a:p>
          <a:p>
            <a:pPr>
              <a:lnSpc>
                <a:spcPct val="120000"/>
              </a:lnSpc>
            </a:pPr>
            <a:r>
              <a:rPr lang="en-US" sz="2200" dirty="0"/>
              <a:t> </a:t>
            </a:r>
            <a:r>
              <a:rPr lang="en-US" sz="2200" dirty="0" smtClean="0"/>
              <a:t>        (cf. List </a:t>
            </a:r>
            <a:r>
              <a:rPr lang="en-US" sz="2200" dirty="0" err="1" smtClean="0"/>
              <a:t>Wallony</a:t>
            </a:r>
            <a:r>
              <a:rPr lang="en-US" sz="2200" dirty="0" smtClean="0"/>
              <a:t>, mammals)</a:t>
            </a: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200" dirty="0" smtClean="0"/>
              <a:t>Appoint coordinators</a:t>
            </a:r>
          </a:p>
          <a:p>
            <a:pPr>
              <a:lnSpc>
                <a:spcPct val="120000"/>
              </a:lnSpc>
            </a:pPr>
            <a:r>
              <a:rPr lang="en-US" sz="2200" dirty="0"/>
              <a:t>  </a:t>
            </a:r>
            <a:r>
              <a:rPr lang="en-US" sz="2200" dirty="0" smtClean="0"/>
              <a:t>       </a:t>
            </a:r>
            <a:r>
              <a:rPr lang="en-US" sz="2200" b="1" i="1" dirty="0" err="1" smtClean="0"/>
              <a:t>subworking</a:t>
            </a:r>
            <a:r>
              <a:rPr lang="en-US" sz="2200" b="1" i="1" dirty="0" smtClean="0"/>
              <a:t> groups</a:t>
            </a:r>
          </a:p>
          <a:p>
            <a:pPr>
              <a:lnSpc>
                <a:spcPct val="120000"/>
              </a:lnSpc>
            </a:pPr>
            <a:r>
              <a:rPr lang="en-US" sz="2200" dirty="0"/>
              <a:t> </a:t>
            </a:r>
            <a:r>
              <a:rPr lang="en-US" sz="2200" dirty="0" smtClean="0"/>
              <a:t> </a:t>
            </a:r>
            <a:r>
              <a:rPr lang="en-US" sz="2200" b="1" dirty="0" err="1" smtClean="0"/>
              <a:t>Sauria</a:t>
            </a:r>
            <a:r>
              <a:rPr lang="en-US" sz="2200" b="1" dirty="0" smtClean="0"/>
              <a:t>, </a:t>
            </a:r>
            <a:r>
              <a:rPr lang="en-US" sz="2200" b="1" dirty="0" err="1" smtClean="0"/>
              <a:t>Serpentes</a:t>
            </a:r>
            <a:r>
              <a:rPr lang="en-US" sz="2200" b="1" dirty="0" smtClean="0"/>
              <a:t>, </a:t>
            </a:r>
            <a:r>
              <a:rPr lang="en-US" sz="2200" b="1" dirty="0" err="1" smtClean="0"/>
              <a:t>Chelonia</a:t>
            </a:r>
            <a:endParaRPr lang="en-US" sz="2200" b="1" dirty="0" smtClean="0"/>
          </a:p>
        </p:txBody>
      </p:sp>
      <p:sp>
        <p:nvSpPr>
          <p:cNvPr id="8" name="Tekstvak 7"/>
          <p:cNvSpPr txBox="1"/>
          <p:nvPr/>
        </p:nvSpPr>
        <p:spPr>
          <a:xfrm>
            <a:off x="4665393" y="3270702"/>
            <a:ext cx="6381345" cy="29361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200" dirty="0" smtClean="0"/>
              <a:t>Criteria approved +</a:t>
            </a:r>
          </a:p>
          <a:p>
            <a:pPr>
              <a:lnSpc>
                <a:spcPct val="120000"/>
              </a:lnSpc>
            </a:pPr>
            <a:r>
              <a:rPr lang="en-US" sz="2200" dirty="0"/>
              <a:t> </a:t>
            </a:r>
            <a:r>
              <a:rPr lang="en-US" sz="2200" dirty="0" smtClean="0"/>
              <a:t>    captive bred      endemic species</a:t>
            </a:r>
          </a:p>
          <a:p>
            <a:pPr>
              <a:lnSpc>
                <a:spcPct val="120000"/>
              </a:lnSpc>
            </a:pPr>
            <a:r>
              <a:rPr lang="en-US" sz="2200" dirty="0"/>
              <a:t> </a:t>
            </a:r>
            <a:r>
              <a:rPr lang="en-US" sz="2200" dirty="0" smtClean="0"/>
              <a:t>    availability         invasive species</a:t>
            </a: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200" dirty="0" smtClean="0"/>
              <a:t>Evaluate </a:t>
            </a:r>
            <a:r>
              <a:rPr lang="en-US" sz="2200" dirty="0" smtClean="0"/>
              <a:t>proposed lists </a:t>
            </a:r>
            <a:endParaRPr lang="en-US" sz="2200" dirty="0"/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200" dirty="0" smtClean="0"/>
              <a:t>Preliminary outline:</a:t>
            </a:r>
          </a:p>
          <a:p>
            <a:pPr>
              <a:lnSpc>
                <a:spcPct val="120000"/>
              </a:lnSpc>
            </a:pPr>
            <a:r>
              <a:rPr lang="en-US" sz="2200" dirty="0"/>
              <a:t> </a:t>
            </a:r>
            <a:r>
              <a:rPr lang="en-US" sz="2200" dirty="0" smtClean="0"/>
              <a:t>   </a:t>
            </a:r>
            <a:r>
              <a:rPr lang="en-US" sz="2200" i="1" dirty="0" smtClean="0"/>
              <a:t>Procedure periodic revision list </a:t>
            </a:r>
          </a:p>
          <a:p>
            <a:pPr>
              <a:lnSpc>
                <a:spcPct val="120000"/>
              </a:lnSpc>
            </a:pPr>
            <a:r>
              <a:rPr lang="en-US" sz="2200" i="1" dirty="0"/>
              <a:t> </a:t>
            </a:r>
            <a:r>
              <a:rPr lang="en-US" sz="2200" i="1" dirty="0" smtClean="0"/>
              <a:t>   Procedure application </a:t>
            </a:r>
            <a:r>
              <a:rPr lang="en-US" sz="2200" i="1" dirty="0" smtClean="0"/>
              <a:t>exception</a:t>
            </a:r>
            <a:endParaRPr lang="en-US" sz="2200" i="1" dirty="0" smtClean="0"/>
          </a:p>
        </p:txBody>
      </p:sp>
      <p:sp>
        <p:nvSpPr>
          <p:cNvPr id="9" name="Tekstvak 8"/>
          <p:cNvSpPr txBox="1"/>
          <p:nvPr/>
        </p:nvSpPr>
        <p:spPr>
          <a:xfrm>
            <a:off x="10817158" y="7436456"/>
            <a:ext cx="47081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500" dirty="0" smtClean="0"/>
              <a:t>September 2018</a:t>
            </a:r>
          </a:p>
        </p:txBody>
      </p:sp>
      <p:sp>
        <p:nvSpPr>
          <p:cNvPr id="10" name="Tekstvak 9"/>
          <p:cNvSpPr txBox="1"/>
          <p:nvPr/>
        </p:nvSpPr>
        <p:spPr>
          <a:xfrm>
            <a:off x="10152216" y="4971501"/>
            <a:ext cx="6381345" cy="1717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200" dirty="0" smtClean="0"/>
              <a:t>Approve proposal list(s)</a:t>
            </a: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200" dirty="0" smtClean="0"/>
              <a:t>Dynamic concept:</a:t>
            </a:r>
          </a:p>
          <a:p>
            <a:pPr>
              <a:lnSpc>
                <a:spcPct val="120000"/>
              </a:lnSpc>
            </a:pPr>
            <a:r>
              <a:rPr lang="en-US" sz="2200" dirty="0"/>
              <a:t> </a:t>
            </a:r>
            <a:r>
              <a:rPr lang="en-US" sz="2200" dirty="0" smtClean="0"/>
              <a:t>   </a:t>
            </a:r>
            <a:r>
              <a:rPr lang="en-US" sz="2200" i="1" dirty="0" smtClean="0"/>
              <a:t>Procedure periodic revision list (q2 </a:t>
            </a:r>
            <a:r>
              <a:rPr lang="en-US" sz="2200" i="1" dirty="0" err="1" smtClean="0"/>
              <a:t>yrs</a:t>
            </a:r>
            <a:r>
              <a:rPr lang="en-US" sz="2200" i="1" dirty="0" smtClean="0"/>
              <a:t>)</a:t>
            </a:r>
          </a:p>
          <a:p>
            <a:pPr>
              <a:lnSpc>
                <a:spcPct val="120000"/>
              </a:lnSpc>
            </a:pPr>
            <a:r>
              <a:rPr lang="en-US" sz="2200" i="1" dirty="0"/>
              <a:t> </a:t>
            </a:r>
            <a:r>
              <a:rPr lang="en-US" sz="2200" i="1" dirty="0" smtClean="0"/>
              <a:t>   Procedure application </a:t>
            </a:r>
            <a:r>
              <a:rPr lang="en-US" sz="2200" i="1" dirty="0" smtClean="0"/>
              <a:t>exception</a:t>
            </a:r>
            <a:endParaRPr lang="en-US" sz="2200" i="1" dirty="0" smtClean="0"/>
          </a:p>
        </p:txBody>
      </p:sp>
      <p:sp>
        <p:nvSpPr>
          <p:cNvPr id="11" name="PIJL-RECHTS 10"/>
          <p:cNvSpPr/>
          <p:nvPr/>
        </p:nvSpPr>
        <p:spPr>
          <a:xfrm>
            <a:off x="350196" y="6789906"/>
            <a:ext cx="15525344" cy="484632"/>
          </a:xfrm>
          <a:prstGeom prst="rightArrow">
            <a:avLst/>
          </a:prstGeom>
          <a:solidFill>
            <a:schemeClr val="accent1"/>
          </a:solidFill>
          <a:ln w="31750">
            <a:solidFill>
              <a:srgbClr val="1E6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hthoek 11"/>
          <p:cNvSpPr/>
          <p:nvPr/>
        </p:nvSpPr>
        <p:spPr>
          <a:xfrm>
            <a:off x="10622608" y="7439929"/>
            <a:ext cx="2918299" cy="511615"/>
          </a:xfrm>
          <a:prstGeom prst="rect">
            <a:avLst/>
          </a:prstGeom>
          <a:noFill/>
          <a:ln w="31750">
            <a:solidFill>
              <a:srgbClr val="1E6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hthoek 12"/>
          <p:cNvSpPr/>
          <p:nvPr/>
        </p:nvSpPr>
        <p:spPr>
          <a:xfrm>
            <a:off x="5853051" y="7457648"/>
            <a:ext cx="2918299" cy="511615"/>
          </a:xfrm>
          <a:prstGeom prst="rect">
            <a:avLst/>
          </a:prstGeom>
          <a:noFill/>
          <a:ln w="31750">
            <a:solidFill>
              <a:srgbClr val="1E6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hthoek 13"/>
          <p:cNvSpPr/>
          <p:nvPr/>
        </p:nvSpPr>
        <p:spPr>
          <a:xfrm>
            <a:off x="350196" y="7457648"/>
            <a:ext cx="2918299" cy="511615"/>
          </a:xfrm>
          <a:prstGeom prst="rect">
            <a:avLst/>
          </a:prstGeom>
          <a:noFill/>
          <a:ln w="31750">
            <a:solidFill>
              <a:srgbClr val="1E6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kstvak 14"/>
          <p:cNvSpPr txBox="1"/>
          <p:nvPr/>
        </p:nvSpPr>
        <p:spPr>
          <a:xfrm>
            <a:off x="14182928" y="7370095"/>
            <a:ext cx="2957208" cy="1535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000" b="1" dirty="0" smtClean="0"/>
              <a:t>Formulate Advise</a:t>
            </a:r>
          </a:p>
          <a:p>
            <a:pPr>
              <a:lnSpc>
                <a:spcPct val="120000"/>
              </a:lnSpc>
            </a:pPr>
            <a:r>
              <a:rPr lang="en-US" sz="2000" b="1" dirty="0" smtClean="0"/>
              <a:t>To</a:t>
            </a:r>
          </a:p>
          <a:p>
            <a:pPr>
              <a:lnSpc>
                <a:spcPct val="120000"/>
              </a:lnSpc>
            </a:pPr>
            <a:r>
              <a:rPr lang="en-US" sz="2000" b="1" dirty="0" smtClean="0"/>
              <a:t>Board Animal Welfare </a:t>
            </a:r>
            <a:r>
              <a:rPr lang="en-US" sz="2000" dirty="0" smtClean="0"/>
              <a:t>(Nov 2018)</a:t>
            </a:r>
          </a:p>
        </p:txBody>
      </p:sp>
      <p:sp>
        <p:nvSpPr>
          <p:cNvPr id="16" name="Afgeronde rechthoek 15"/>
          <p:cNvSpPr/>
          <p:nvPr/>
        </p:nvSpPr>
        <p:spPr>
          <a:xfrm>
            <a:off x="14007830" y="7370095"/>
            <a:ext cx="3132306" cy="1657173"/>
          </a:xfrm>
          <a:prstGeom prst="round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2" descr="Reptiles icons set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37" t="53022" r="50961" b="25384"/>
          <a:stretch/>
        </p:blipFill>
        <p:spPr bwMode="auto">
          <a:xfrm>
            <a:off x="3440169" y="4431013"/>
            <a:ext cx="660227" cy="642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Reptiles icons set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66" t="2822" r="30375" b="74806"/>
          <a:stretch/>
        </p:blipFill>
        <p:spPr bwMode="auto">
          <a:xfrm>
            <a:off x="1986702" y="4431013"/>
            <a:ext cx="630664" cy="66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Reptiles icons set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01" t="25000" r="2557" b="50000"/>
          <a:stretch/>
        </p:blipFill>
        <p:spPr bwMode="auto">
          <a:xfrm>
            <a:off x="661480" y="4431013"/>
            <a:ext cx="482852" cy="744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Image 24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8" t="8597" r="10823" b="32024"/>
          <a:stretch/>
        </p:blipFill>
        <p:spPr bwMode="auto">
          <a:xfrm>
            <a:off x="14027285" y="1"/>
            <a:ext cx="3307403" cy="1439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395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dirty="0" smtClean="0"/>
              <a:t>Criteria</a:t>
            </a:r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nl-BE" noProof="0" smtClean="0"/>
              <a:t>6</a:t>
            </a:fld>
            <a:endParaRPr lang="nl-BE" noProof="0" dirty="0"/>
          </a:p>
        </p:txBody>
      </p:sp>
      <p:sp>
        <p:nvSpPr>
          <p:cNvPr id="7" name="Tijdelijke aanduiding voor inhoud 2"/>
          <p:cNvSpPr txBox="1">
            <a:spLocks/>
          </p:cNvSpPr>
          <p:nvPr/>
        </p:nvSpPr>
        <p:spPr>
          <a:xfrm>
            <a:off x="305577" y="1167318"/>
            <a:ext cx="8303844" cy="13776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536575" indent="-45085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69988" indent="-45085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55775" indent="-45000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28863" indent="-550863" algn="l" defTabSz="1912938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–"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2275" indent="-442913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76013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26197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381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26565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nl-NL" sz="2800" dirty="0" smtClean="0"/>
              <a:t>No prior </a:t>
            </a:r>
            <a:r>
              <a:rPr lang="nl-NL" sz="2800" dirty="0" err="1" smtClean="0"/>
              <a:t>knowledge</a:t>
            </a:r>
            <a:r>
              <a:rPr lang="nl-NL" sz="2800" dirty="0" smtClean="0"/>
              <a:t>/</a:t>
            </a:r>
            <a:r>
              <a:rPr lang="nl-NL" sz="2800" dirty="0" err="1" smtClean="0"/>
              <a:t>experience</a:t>
            </a:r>
            <a:endParaRPr lang="nl-NL" sz="28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nl-NL" sz="2800" dirty="0" err="1" smtClean="0"/>
              <a:t>Captive</a:t>
            </a:r>
            <a:r>
              <a:rPr lang="nl-NL" sz="2800" dirty="0" smtClean="0"/>
              <a:t> </a:t>
            </a:r>
            <a:r>
              <a:rPr lang="nl-NL" sz="2800" dirty="0" err="1" smtClean="0"/>
              <a:t>bred</a:t>
            </a:r>
            <a:r>
              <a:rPr lang="nl-NL" sz="2800" dirty="0" smtClean="0"/>
              <a:t> </a:t>
            </a:r>
            <a:r>
              <a:rPr lang="nl-NL" sz="2800" dirty="0" err="1" smtClean="0"/>
              <a:t>individuals</a:t>
            </a:r>
            <a:endParaRPr lang="nl-NL" sz="28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nl-NL" sz="2800" dirty="0" err="1" smtClean="0"/>
              <a:t>Routinely</a:t>
            </a:r>
            <a:r>
              <a:rPr lang="nl-NL" sz="2800" dirty="0" smtClean="0"/>
              <a:t> </a:t>
            </a:r>
            <a:r>
              <a:rPr lang="nl-NL" sz="2800" dirty="0" err="1" smtClean="0"/>
              <a:t>available</a:t>
            </a:r>
            <a:r>
              <a:rPr lang="nl-NL" sz="2800" dirty="0" smtClean="0"/>
              <a:t>/</a:t>
            </a:r>
            <a:r>
              <a:rPr lang="nl-NL" sz="2800" dirty="0" err="1" smtClean="0"/>
              <a:t>bred</a:t>
            </a:r>
            <a:endParaRPr lang="nl-NL" sz="2800" dirty="0" smtClean="0"/>
          </a:p>
          <a:p>
            <a:pPr marL="85725" indent="0">
              <a:buNone/>
            </a:pPr>
            <a:endParaRPr lang="nl-NL" sz="2800" dirty="0" smtClean="0"/>
          </a:p>
        </p:txBody>
      </p:sp>
      <p:sp>
        <p:nvSpPr>
          <p:cNvPr id="10" name="Tekstvak 9"/>
          <p:cNvSpPr txBox="1"/>
          <p:nvPr/>
        </p:nvSpPr>
        <p:spPr>
          <a:xfrm>
            <a:off x="350197" y="3249039"/>
            <a:ext cx="7342690" cy="6093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800" b="1" dirty="0" smtClean="0"/>
              <a:t>1. Feasibility </a:t>
            </a:r>
            <a:r>
              <a:rPr lang="en-US" sz="2800" b="1" dirty="0" smtClean="0"/>
              <a:t>captive </a:t>
            </a:r>
            <a:r>
              <a:rPr lang="en-US" sz="2800" b="1" dirty="0" smtClean="0"/>
              <a:t>management</a:t>
            </a:r>
          </a:p>
        </p:txBody>
      </p:sp>
      <p:sp>
        <p:nvSpPr>
          <p:cNvPr id="13" name="Tekstvak 12"/>
          <p:cNvSpPr txBox="1"/>
          <p:nvPr/>
        </p:nvSpPr>
        <p:spPr>
          <a:xfrm>
            <a:off x="7871801" y="3249039"/>
            <a:ext cx="6264613" cy="511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500" b="1" dirty="0" smtClean="0"/>
              <a:t>2. No danger to humans</a:t>
            </a:r>
          </a:p>
        </p:txBody>
      </p:sp>
      <p:sp>
        <p:nvSpPr>
          <p:cNvPr id="14" name="Tekstvak 13"/>
          <p:cNvSpPr txBox="1"/>
          <p:nvPr/>
        </p:nvSpPr>
        <p:spPr>
          <a:xfrm>
            <a:off x="12334392" y="3227847"/>
            <a:ext cx="3411568" cy="511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500" b="1" dirty="0"/>
              <a:t>3</a:t>
            </a:r>
            <a:r>
              <a:rPr lang="en-US" sz="2500" b="1" dirty="0" smtClean="0"/>
              <a:t>. Availability of data</a:t>
            </a:r>
          </a:p>
        </p:txBody>
      </p:sp>
      <p:sp>
        <p:nvSpPr>
          <p:cNvPr id="11" name="Tekstvak 10"/>
          <p:cNvSpPr txBox="1"/>
          <p:nvPr/>
        </p:nvSpPr>
        <p:spPr>
          <a:xfrm>
            <a:off x="350197" y="4182893"/>
            <a:ext cx="562258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500" dirty="0" smtClean="0"/>
              <a:t>1.1. Housing</a:t>
            </a:r>
          </a:p>
          <a:p>
            <a:pPr>
              <a:lnSpc>
                <a:spcPct val="120000"/>
              </a:lnSpc>
            </a:pPr>
            <a:r>
              <a:rPr lang="en-US" sz="2500" dirty="0" smtClean="0"/>
              <a:t>1.2. Natural habitat</a:t>
            </a:r>
          </a:p>
          <a:p>
            <a:pPr>
              <a:lnSpc>
                <a:spcPct val="120000"/>
              </a:lnSpc>
            </a:pPr>
            <a:r>
              <a:rPr lang="en-US" sz="2500" dirty="0" smtClean="0"/>
              <a:t>1.3. Nutritional demands</a:t>
            </a:r>
          </a:p>
          <a:p>
            <a:pPr>
              <a:lnSpc>
                <a:spcPct val="120000"/>
              </a:lnSpc>
            </a:pPr>
            <a:r>
              <a:rPr lang="en-US" sz="2500" dirty="0" smtClean="0"/>
              <a:t>1.4. Manageable size</a:t>
            </a:r>
          </a:p>
          <a:p>
            <a:pPr>
              <a:lnSpc>
                <a:spcPct val="120000"/>
              </a:lnSpc>
            </a:pPr>
            <a:r>
              <a:rPr lang="en-US" sz="2500" dirty="0" smtClean="0"/>
              <a:t>1.5. ‘Species sensitivity’</a:t>
            </a:r>
          </a:p>
        </p:txBody>
      </p:sp>
      <p:sp>
        <p:nvSpPr>
          <p:cNvPr id="15" name="Tekstvak 14"/>
          <p:cNvSpPr txBox="1"/>
          <p:nvPr/>
        </p:nvSpPr>
        <p:spPr>
          <a:xfrm>
            <a:off x="12661019" y="7258413"/>
            <a:ext cx="344798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500" dirty="0" smtClean="0"/>
              <a:t>Objectivity</a:t>
            </a: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500" dirty="0" smtClean="0"/>
              <a:t>Scientific </a:t>
            </a:r>
            <a:r>
              <a:rPr lang="en-US" sz="2500" dirty="0" smtClean="0"/>
              <a:t>argumentation</a:t>
            </a:r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v"/>
            </a:pPr>
            <a:r>
              <a:rPr lang="en-US" sz="2500" dirty="0" smtClean="0"/>
              <a:t>Trends</a:t>
            </a:r>
          </a:p>
        </p:txBody>
      </p:sp>
      <p:sp>
        <p:nvSpPr>
          <p:cNvPr id="16" name="Afgeronde rechthoek 15"/>
          <p:cNvSpPr/>
          <p:nvPr/>
        </p:nvSpPr>
        <p:spPr>
          <a:xfrm>
            <a:off x="337690" y="1167318"/>
            <a:ext cx="7966013" cy="1673159"/>
          </a:xfrm>
          <a:prstGeom prst="roundRect">
            <a:avLst/>
          </a:prstGeom>
          <a:noFill/>
          <a:ln w="31750">
            <a:solidFill>
              <a:srgbClr val="1E6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hthoek 16"/>
          <p:cNvSpPr/>
          <p:nvPr/>
        </p:nvSpPr>
        <p:spPr>
          <a:xfrm>
            <a:off x="350196" y="3249039"/>
            <a:ext cx="7104152" cy="6175372"/>
          </a:xfrm>
          <a:prstGeom prst="rect">
            <a:avLst/>
          </a:prstGeom>
          <a:noFill/>
          <a:ln w="31750">
            <a:solidFill>
              <a:srgbClr val="1E6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hthoek 17"/>
          <p:cNvSpPr/>
          <p:nvPr/>
        </p:nvSpPr>
        <p:spPr>
          <a:xfrm>
            <a:off x="7871801" y="3249039"/>
            <a:ext cx="3859766" cy="6175372"/>
          </a:xfrm>
          <a:prstGeom prst="rect">
            <a:avLst/>
          </a:prstGeom>
          <a:noFill/>
          <a:ln w="31750">
            <a:solidFill>
              <a:srgbClr val="1E6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hthoek 18"/>
          <p:cNvSpPr/>
          <p:nvPr/>
        </p:nvSpPr>
        <p:spPr>
          <a:xfrm>
            <a:off x="12334392" y="3249038"/>
            <a:ext cx="3310645" cy="3334511"/>
          </a:xfrm>
          <a:prstGeom prst="rect">
            <a:avLst/>
          </a:prstGeom>
          <a:noFill/>
          <a:ln w="31750">
            <a:solidFill>
              <a:srgbClr val="1E6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Afgeronde rechthoek 2"/>
          <p:cNvSpPr/>
          <p:nvPr/>
        </p:nvSpPr>
        <p:spPr>
          <a:xfrm>
            <a:off x="12334392" y="7031407"/>
            <a:ext cx="3310646" cy="2393004"/>
          </a:xfrm>
          <a:prstGeom prst="round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Image 2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8" t="8597" r="10823" b="32024"/>
          <a:stretch/>
        </p:blipFill>
        <p:spPr bwMode="auto">
          <a:xfrm>
            <a:off x="14027285" y="1"/>
            <a:ext cx="3307403" cy="1439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7" descr="C:\Users\plmvTom\Pictures\Heloderma\IMG_3084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21" t="19149" r="14841" b="3850"/>
          <a:stretch/>
        </p:blipFill>
        <p:spPr bwMode="auto">
          <a:xfrm>
            <a:off x="8634586" y="5676527"/>
            <a:ext cx="2334194" cy="1771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 descr="C:\Users\plmvTom\Pictures\Thailand deel 1\IMG_923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87" t="33910" r="15240" b="14229"/>
          <a:stretch/>
        </p:blipFill>
        <p:spPr bwMode="auto">
          <a:xfrm>
            <a:off x="8303704" y="3858437"/>
            <a:ext cx="2995959" cy="1727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C:\Users\plmvTom\Pictures\Eunectus murinus\IMG_872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4" t="27712" b="20908"/>
          <a:stretch/>
        </p:blipFill>
        <p:spPr bwMode="auto">
          <a:xfrm>
            <a:off x="4421604" y="4182893"/>
            <a:ext cx="2818266" cy="24702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plmvTom\Pictures\Paleosuchus\IMG_2132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9" t="9972" r="32023" b="19815"/>
          <a:stretch/>
        </p:blipFill>
        <p:spPr bwMode="auto">
          <a:xfrm>
            <a:off x="8634586" y="7521177"/>
            <a:ext cx="2334194" cy="177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5" descr="C:\Users\plmvTom\Pictures\teenamputatie varaan\IMG_2757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0387" r="5842" b="-1"/>
          <a:stretch/>
        </p:blipFill>
        <p:spPr bwMode="auto">
          <a:xfrm>
            <a:off x="549372" y="6809362"/>
            <a:ext cx="6690498" cy="2491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723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plmvTom\Pictures\C caninus\IMG_953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17"/>
          <a:stretch/>
        </p:blipFill>
        <p:spPr bwMode="auto">
          <a:xfrm>
            <a:off x="11694983" y="0"/>
            <a:ext cx="5643692" cy="4787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plmvTom\Pictures\sulcata 75kg\IMG_524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27" r="25878"/>
          <a:stretch/>
        </p:blipFill>
        <p:spPr bwMode="auto">
          <a:xfrm>
            <a:off x="0" y="-1"/>
            <a:ext cx="5585660" cy="4787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plmvTom\Pictures\rostraal trauma\IMG_498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708"/>
          <a:stretch/>
        </p:blipFill>
        <p:spPr bwMode="auto">
          <a:xfrm>
            <a:off x="5585660" y="4787886"/>
            <a:ext cx="6165352" cy="4965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plmvTom\Pictures\IMG_738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14" t="20744" r="10032"/>
          <a:stretch/>
        </p:blipFill>
        <p:spPr bwMode="auto">
          <a:xfrm>
            <a:off x="5000018" y="77820"/>
            <a:ext cx="2782110" cy="1955943"/>
          </a:xfrm>
          <a:prstGeom prst="rect">
            <a:avLst/>
          </a:prstGeom>
          <a:noFill/>
          <a:ln w="635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4215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BE" dirty="0" err="1" smtClean="0"/>
              <a:t>Towards</a:t>
            </a:r>
            <a:r>
              <a:rPr lang="nl-BE" dirty="0" smtClean="0"/>
              <a:t> a ‘</a:t>
            </a:r>
            <a:r>
              <a:rPr lang="nl-BE" dirty="0" err="1" smtClean="0"/>
              <a:t>Dynamic</a:t>
            </a:r>
            <a:r>
              <a:rPr lang="nl-BE" dirty="0" smtClean="0"/>
              <a:t> list’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988247" y="1791557"/>
            <a:ext cx="16421042" cy="2949622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nl-NL" sz="3200" dirty="0" err="1" smtClean="0"/>
              <a:t>Number</a:t>
            </a:r>
            <a:r>
              <a:rPr lang="nl-NL" sz="3200" dirty="0" smtClean="0"/>
              <a:t> of </a:t>
            </a:r>
            <a:r>
              <a:rPr lang="nl-NL" sz="3200" dirty="0" err="1" smtClean="0"/>
              <a:t>spp</a:t>
            </a:r>
            <a:r>
              <a:rPr lang="nl-NL" sz="3200" dirty="0" smtClean="0"/>
              <a:t>. </a:t>
            </a:r>
            <a:r>
              <a:rPr lang="nl-NL" sz="3200" dirty="0" err="1" smtClean="0"/>
              <a:t>that</a:t>
            </a:r>
            <a:r>
              <a:rPr lang="nl-NL" sz="3200" dirty="0" smtClean="0"/>
              <a:t> meet </a:t>
            </a:r>
            <a:r>
              <a:rPr lang="nl-NL" sz="3200" dirty="0" err="1" smtClean="0"/>
              <a:t>primary</a:t>
            </a:r>
            <a:r>
              <a:rPr lang="nl-NL" sz="3200" dirty="0" smtClean="0"/>
              <a:t> criterium… &gt;&gt;&gt;&gt;</a:t>
            </a:r>
            <a:endParaRPr lang="nl-NL" sz="3200" dirty="0"/>
          </a:p>
          <a:p>
            <a:pPr>
              <a:buFont typeface="Wingdings" panose="05000000000000000000" pitchFamily="2" charset="2"/>
              <a:buChar char="§"/>
            </a:pPr>
            <a:r>
              <a:rPr lang="nl-NL" sz="3200" dirty="0" err="1" smtClean="0"/>
              <a:t>Current</a:t>
            </a:r>
            <a:r>
              <a:rPr lang="nl-NL" sz="3200" dirty="0" smtClean="0"/>
              <a:t> &amp; </a:t>
            </a:r>
            <a:r>
              <a:rPr lang="nl-NL" sz="3200" dirty="0" err="1" smtClean="0"/>
              <a:t>future</a:t>
            </a:r>
            <a:r>
              <a:rPr lang="nl-NL" sz="3200" dirty="0" smtClean="0"/>
              <a:t> trends (</a:t>
            </a:r>
            <a:r>
              <a:rPr lang="nl-NL" sz="3200" dirty="0" err="1" smtClean="0"/>
              <a:t>popularity</a:t>
            </a:r>
            <a:r>
              <a:rPr lang="nl-NL" sz="3200" dirty="0" smtClean="0"/>
              <a:t> </a:t>
            </a:r>
            <a:r>
              <a:rPr lang="nl-NL" sz="3200" dirty="0" err="1" smtClean="0"/>
              <a:t>spp</a:t>
            </a:r>
            <a:r>
              <a:rPr lang="nl-NL" sz="3200" dirty="0" smtClean="0"/>
              <a:t>.)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l-NL" sz="3200" dirty="0" err="1" smtClean="0"/>
              <a:t>Animal</a:t>
            </a:r>
            <a:r>
              <a:rPr lang="nl-NL" sz="3200" dirty="0" smtClean="0"/>
              <a:t> welfare issues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l-NL" sz="3200" dirty="0" err="1" smtClean="0"/>
              <a:t>Invasive</a:t>
            </a:r>
            <a:r>
              <a:rPr lang="nl-NL" sz="3200" dirty="0" smtClean="0"/>
              <a:t> </a:t>
            </a:r>
            <a:r>
              <a:rPr lang="nl-NL" sz="3200" dirty="0" err="1" smtClean="0"/>
              <a:t>spp</a:t>
            </a:r>
            <a:r>
              <a:rPr lang="nl-NL" sz="3200" dirty="0" smtClean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nl-NL" sz="3200" dirty="0" smtClean="0"/>
              <a:t>Stakeholders</a:t>
            </a:r>
            <a:endParaRPr lang="nl-NL" sz="5400" dirty="0" smtClean="0"/>
          </a:p>
          <a:p>
            <a:pPr>
              <a:buFont typeface="Wingdings" panose="05000000000000000000" pitchFamily="2" charset="2"/>
              <a:buChar char="§"/>
            </a:pPr>
            <a:endParaRPr lang="nl-NL" sz="5400" dirty="0"/>
          </a:p>
          <a:p>
            <a:pPr>
              <a:buFont typeface="Wingdings" panose="05000000000000000000" pitchFamily="2" charset="2"/>
              <a:buChar char="§"/>
            </a:pPr>
            <a:endParaRPr lang="nl-NL" sz="5400" dirty="0"/>
          </a:p>
          <a:p>
            <a:pPr>
              <a:buFont typeface="Wingdings" panose="05000000000000000000" pitchFamily="2" charset="2"/>
              <a:buChar char="§"/>
            </a:pPr>
            <a:endParaRPr lang="nl-NL" sz="5400" dirty="0" smtClean="0"/>
          </a:p>
          <a:p>
            <a:pPr>
              <a:buFont typeface="Wingdings" panose="05000000000000000000" pitchFamily="2" charset="2"/>
              <a:buChar char="§"/>
            </a:pPr>
            <a:endParaRPr lang="nl-NL" sz="540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nl-BE" noProof="0" smtClean="0"/>
              <a:t>8</a:t>
            </a:fld>
            <a:endParaRPr lang="nl-BE" noProof="0" dirty="0"/>
          </a:p>
        </p:txBody>
      </p:sp>
      <p:sp>
        <p:nvSpPr>
          <p:cNvPr id="5" name="Tijdelijke aanduiding voor inhoud 2"/>
          <p:cNvSpPr txBox="1">
            <a:spLocks/>
          </p:cNvSpPr>
          <p:nvPr/>
        </p:nvSpPr>
        <p:spPr>
          <a:xfrm>
            <a:off x="910427" y="6265719"/>
            <a:ext cx="8094166" cy="11078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36575" indent="-45085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69988" indent="-45085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55775" indent="-45000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28863" indent="-550863" algn="l" defTabSz="1912938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–"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2275" indent="-442913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76013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26197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381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26565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endParaRPr lang="nl-NL" dirty="0"/>
          </a:p>
        </p:txBody>
      </p:sp>
      <p:sp>
        <p:nvSpPr>
          <p:cNvPr id="9" name="Tijdelijke aanduiding voor inhoud 2"/>
          <p:cNvSpPr txBox="1">
            <a:spLocks/>
          </p:cNvSpPr>
          <p:nvPr/>
        </p:nvSpPr>
        <p:spPr>
          <a:xfrm>
            <a:off x="5969185" y="4934450"/>
            <a:ext cx="10334372" cy="9637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536575" indent="-45085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69988" indent="-45085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55775" indent="-45000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28863" indent="-550863" algn="l" defTabSz="1912938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–"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2275" indent="-442913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76013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26197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381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26565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indent="0">
              <a:buNone/>
            </a:pPr>
            <a:r>
              <a:rPr lang="nl-NL" sz="3600" b="1" dirty="0" err="1" smtClean="0"/>
              <a:t>Periodic</a:t>
            </a:r>
            <a:r>
              <a:rPr lang="nl-NL" sz="3600" b="1" dirty="0" smtClean="0"/>
              <a:t> </a:t>
            </a:r>
            <a:r>
              <a:rPr lang="nl-NL" sz="3600" b="1" dirty="0" err="1" smtClean="0"/>
              <a:t>revision</a:t>
            </a:r>
            <a:r>
              <a:rPr lang="nl-NL" sz="3600" b="1" dirty="0" smtClean="0"/>
              <a:t>: </a:t>
            </a:r>
            <a:r>
              <a:rPr lang="nl-NL" sz="3600" b="1" dirty="0" err="1" smtClean="0"/>
              <a:t>exclude</a:t>
            </a:r>
            <a:r>
              <a:rPr lang="nl-NL" sz="3600" b="1" dirty="0" smtClean="0"/>
              <a:t>/</a:t>
            </a:r>
            <a:r>
              <a:rPr lang="nl-NL" sz="3600" b="1" dirty="0" err="1" smtClean="0"/>
              <a:t>include</a:t>
            </a:r>
            <a:r>
              <a:rPr lang="nl-NL" sz="3600" b="1" dirty="0" smtClean="0"/>
              <a:t> species</a:t>
            </a:r>
          </a:p>
          <a:p>
            <a:pPr marL="85725" indent="0">
              <a:buNone/>
            </a:pPr>
            <a:endParaRPr lang="nl-NL" sz="3600" b="1" dirty="0" smtClean="0"/>
          </a:p>
          <a:p>
            <a:pPr marL="85725" indent="0">
              <a:buNone/>
            </a:pPr>
            <a:endParaRPr lang="nl-NL" sz="2800" dirty="0" smtClean="0"/>
          </a:p>
        </p:txBody>
      </p:sp>
      <p:sp>
        <p:nvSpPr>
          <p:cNvPr id="7" name="PIJL-RECHTS 6"/>
          <p:cNvSpPr/>
          <p:nvPr/>
        </p:nvSpPr>
        <p:spPr>
          <a:xfrm>
            <a:off x="2594179" y="4756347"/>
            <a:ext cx="2418102" cy="1319950"/>
          </a:xfrm>
          <a:prstGeom prst="rightArrow">
            <a:avLst/>
          </a:prstGeom>
          <a:noFill/>
          <a:ln w="317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kstvak 9"/>
          <p:cNvSpPr txBox="1"/>
          <p:nvPr/>
        </p:nvSpPr>
        <p:spPr>
          <a:xfrm>
            <a:off x="1054733" y="1264595"/>
            <a:ext cx="11027020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200" dirty="0" smtClean="0"/>
              <a:t>No ideal list (11.000 extant species): dynamic aspect</a:t>
            </a:r>
          </a:p>
        </p:txBody>
      </p:sp>
      <p:sp>
        <p:nvSpPr>
          <p:cNvPr id="12" name="Tijdelijke aanduiding voor inhoud 2"/>
          <p:cNvSpPr txBox="1">
            <a:spLocks/>
          </p:cNvSpPr>
          <p:nvPr/>
        </p:nvSpPr>
        <p:spPr>
          <a:xfrm>
            <a:off x="5969185" y="6409824"/>
            <a:ext cx="10334372" cy="9637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536575" indent="-45085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69988" indent="-45085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55775" indent="-45000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28863" indent="-550863" algn="l" defTabSz="1912938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–"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2275" indent="-442913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76013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26197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381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26565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indent="0">
              <a:buNone/>
            </a:pPr>
            <a:r>
              <a:rPr lang="nl-NL" sz="3600" b="1" dirty="0" err="1" smtClean="0"/>
              <a:t>Applicate</a:t>
            </a:r>
            <a:r>
              <a:rPr lang="nl-NL" sz="3600" b="1" dirty="0" smtClean="0"/>
              <a:t> </a:t>
            </a:r>
            <a:r>
              <a:rPr lang="nl-NL" sz="3600" b="1" dirty="0" err="1" smtClean="0"/>
              <a:t>for</a:t>
            </a:r>
            <a:r>
              <a:rPr lang="nl-NL" sz="3600" b="1" dirty="0" smtClean="0"/>
              <a:t> </a:t>
            </a:r>
            <a:r>
              <a:rPr lang="nl-NL" sz="3600" b="1" dirty="0" err="1" smtClean="0"/>
              <a:t>exception</a:t>
            </a:r>
            <a:r>
              <a:rPr lang="nl-NL" sz="3600" b="1" dirty="0" smtClean="0"/>
              <a:t> </a:t>
            </a:r>
            <a:r>
              <a:rPr lang="nl-NL" sz="3600" b="1" dirty="0" smtClean="0"/>
              <a:t>(</a:t>
            </a:r>
            <a:r>
              <a:rPr lang="nl-NL" sz="3600" b="1" dirty="0" err="1"/>
              <a:t>l</a:t>
            </a:r>
            <a:r>
              <a:rPr lang="nl-NL" sz="3600" b="1" dirty="0" err="1" smtClean="0"/>
              <a:t>aw</a:t>
            </a:r>
            <a:r>
              <a:rPr lang="nl-NL" sz="3600" b="1" dirty="0" smtClean="0"/>
              <a:t> 1986): </a:t>
            </a:r>
            <a:endParaRPr lang="nl-NL" sz="3600" b="1" dirty="0"/>
          </a:p>
          <a:p>
            <a:pPr marL="85725" indent="0">
              <a:buNone/>
            </a:pPr>
            <a:r>
              <a:rPr lang="nl-NL" sz="3600" b="1" dirty="0" smtClean="0"/>
              <a:t>Zoo </a:t>
            </a:r>
            <a:r>
              <a:rPr lang="nl-NL" sz="3600" b="1" dirty="0" err="1" smtClean="0"/>
              <a:t>Commission</a:t>
            </a:r>
            <a:r>
              <a:rPr lang="nl-NL" sz="3600" b="1" dirty="0" smtClean="0"/>
              <a:t> &amp; </a:t>
            </a:r>
            <a:r>
              <a:rPr lang="nl-NL" sz="3600" b="1" dirty="0" err="1"/>
              <a:t>W</a:t>
            </a:r>
            <a:r>
              <a:rPr lang="nl-NL" sz="3600" b="1" dirty="0" err="1" smtClean="0"/>
              <a:t>orking</a:t>
            </a:r>
            <a:r>
              <a:rPr lang="nl-NL" sz="3600" b="1" dirty="0" smtClean="0"/>
              <a:t> Group</a:t>
            </a:r>
          </a:p>
          <a:p>
            <a:pPr marL="85725" indent="0">
              <a:buNone/>
            </a:pPr>
            <a:endParaRPr lang="nl-NL" sz="3600" b="1" dirty="0" smtClean="0"/>
          </a:p>
          <a:p>
            <a:pPr marL="85725" indent="0">
              <a:buNone/>
            </a:pPr>
            <a:endParaRPr lang="nl-NL" sz="2800" dirty="0" smtClean="0"/>
          </a:p>
        </p:txBody>
      </p:sp>
      <p:sp>
        <p:nvSpPr>
          <p:cNvPr id="13" name="PIJL-RECHTS 12"/>
          <p:cNvSpPr/>
          <p:nvPr/>
        </p:nvSpPr>
        <p:spPr>
          <a:xfrm>
            <a:off x="2594179" y="6422078"/>
            <a:ext cx="2418102" cy="1319950"/>
          </a:xfrm>
          <a:prstGeom prst="rightArrow">
            <a:avLst/>
          </a:prstGeom>
          <a:noFill/>
          <a:ln w="317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fgeronde rechthoek 10"/>
          <p:cNvSpPr/>
          <p:nvPr/>
        </p:nvSpPr>
        <p:spPr>
          <a:xfrm>
            <a:off x="5506278" y="4756347"/>
            <a:ext cx="10336696" cy="1141846"/>
          </a:xfrm>
          <a:prstGeom prst="roundRect">
            <a:avLst/>
          </a:prstGeom>
          <a:noFill/>
          <a:ln w="317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fgeronde rechthoek 13"/>
          <p:cNvSpPr/>
          <p:nvPr/>
        </p:nvSpPr>
        <p:spPr>
          <a:xfrm>
            <a:off x="5506278" y="6422079"/>
            <a:ext cx="10654748" cy="1574058"/>
          </a:xfrm>
          <a:prstGeom prst="roundRect">
            <a:avLst/>
          </a:prstGeom>
          <a:noFill/>
          <a:ln w="317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Image 2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78" t="8597" r="10823" b="32024"/>
          <a:stretch/>
        </p:blipFill>
        <p:spPr bwMode="auto">
          <a:xfrm>
            <a:off x="14027285" y="1"/>
            <a:ext cx="3307403" cy="1439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438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sz="4800" dirty="0" smtClean="0"/>
              <a:t>The </a:t>
            </a:r>
            <a:r>
              <a:rPr lang="nl-NL" sz="4800" dirty="0" err="1" smtClean="0"/>
              <a:t>result:Positive</a:t>
            </a:r>
            <a:r>
              <a:rPr lang="nl-NL" sz="4800" dirty="0" smtClean="0"/>
              <a:t> list </a:t>
            </a:r>
            <a:r>
              <a:rPr lang="nl-NL" sz="4800" dirty="0" err="1" smtClean="0"/>
              <a:t>Reptiles</a:t>
            </a:r>
            <a:r>
              <a:rPr lang="nl-NL" sz="4800" dirty="0" smtClean="0"/>
              <a:t> </a:t>
            </a:r>
            <a:r>
              <a:rPr lang="nl-NL" sz="4800" dirty="0" err="1" smtClean="0"/>
              <a:t>Flanders</a:t>
            </a:r>
            <a:endParaRPr lang="nl-NL" sz="480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835825" y="1408369"/>
            <a:ext cx="12841263" cy="117918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nl-NL" sz="4000" dirty="0" err="1" smtClean="0"/>
              <a:t>Advise</a:t>
            </a:r>
            <a:endParaRPr lang="nl-NL" sz="4400" dirty="0" smtClean="0"/>
          </a:p>
          <a:p>
            <a:pPr marL="85725" indent="0">
              <a:buNone/>
            </a:pPr>
            <a:endParaRPr lang="nl-NL" sz="4400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184E0-0BD4-4705-A12B-9B71DDE63301}" type="slidenum">
              <a:rPr lang="nl-BE" noProof="0" smtClean="0"/>
              <a:t>9</a:t>
            </a:fld>
            <a:endParaRPr lang="nl-BE" noProof="0" dirty="0"/>
          </a:p>
        </p:txBody>
      </p:sp>
      <p:sp>
        <p:nvSpPr>
          <p:cNvPr id="5" name="Tijdelijke aanduiding voor inhoud 2"/>
          <p:cNvSpPr txBox="1">
            <a:spLocks/>
          </p:cNvSpPr>
          <p:nvPr/>
        </p:nvSpPr>
        <p:spPr>
          <a:xfrm>
            <a:off x="910427" y="6265719"/>
            <a:ext cx="8094166" cy="11078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36575" indent="-45085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69988" indent="-45085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55775" indent="-45000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28863" indent="-550863" algn="l" defTabSz="1912938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–"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2275" indent="-442913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76013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26197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381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26565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endParaRPr lang="nl-NL" dirty="0"/>
          </a:p>
        </p:txBody>
      </p:sp>
      <p:sp>
        <p:nvSpPr>
          <p:cNvPr id="7" name="Tijdelijke aanduiding voor inhoud 2"/>
          <p:cNvSpPr txBox="1">
            <a:spLocks/>
          </p:cNvSpPr>
          <p:nvPr/>
        </p:nvSpPr>
        <p:spPr>
          <a:xfrm>
            <a:off x="6867727" y="2042275"/>
            <a:ext cx="8094166" cy="306145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536575" indent="-45085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69988" indent="-45085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55775" indent="-45000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28863" indent="-550863" algn="l" defTabSz="1912938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–"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2275" indent="-442913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76013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26197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381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26565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85725" indent="0">
              <a:buNone/>
            </a:pPr>
            <a:r>
              <a:rPr lang="nl-NL" sz="2800" b="1" dirty="0" smtClean="0"/>
              <a:t>Sauria          </a:t>
            </a:r>
            <a:r>
              <a:rPr lang="nl-NL" sz="2800" b="1" dirty="0" err="1" smtClean="0"/>
              <a:t>Chelonia</a:t>
            </a:r>
            <a:r>
              <a:rPr lang="nl-NL" sz="2800" b="1" dirty="0"/>
              <a:t> </a:t>
            </a:r>
            <a:r>
              <a:rPr lang="nl-NL" sz="2800" b="1" dirty="0" smtClean="0"/>
              <a:t>        </a:t>
            </a:r>
            <a:r>
              <a:rPr lang="nl-NL" sz="2800" b="1" dirty="0" err="1" smtClean="0"/>
              <a:t>Serpentes</a:t>
            </a:r>
            <a:endParaRPr lang="nl-NL" sz="2800" b="1" dirty="0" smtClean="0"/>
          </a:p>
        </p:txBody>
      </p:sp>
      <p:sp>
        <p:nvSpPr>
          <p:cNvPr id="9" name="Tijdelijke aanduiding voor inhoud 2"/>
          <p:cNvSpPr txBox="1">
            <a:spLocks/>
          </p:cNvSpPr>
          <p:nvPr/>
        </p:nvSpPr>
        <p:spPr>
          <a:xfrm>
            <a:off x="852062" y="2334100"/>
            <a:ext cx="12841263" cy="94447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536575" indent="-45085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69988" indent="-45085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55775" indent="-45000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28863" indent="-550863" algn="l" defTabSz="1912938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–"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2275" indent="-442913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76013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26197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381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26565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nl-NL" sz="4000" dirty="0" err="1" smtClean="0"/>
              <a:t>Vision</a:t>
            </a:r>
            <a:endParaRPr lang="nl-NL" sz="40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nl-NL" sz="4000" dirty="0" smtClean="0"/>
              <a:t>List of species</a:t>
            </a:r>
          </a:p>
          <a:p>
            <a:pPr marL="85725" indent="0">
              <a:buFont typeface="Arial" panose="020B0604020202020204" pitchFamily="34" charset="0"/>
              <a:buNone/>
            </a:pPr>
            <a:endParaRPr lang="nl-NL" sz="4000" dirty="0"/>
          </a:p>
          <a:p>
            <a:pPr marL="85725" indent="0">
              <a:buFont typeface="Arial" panose="020B0604020202020204" pitchFamily="34" charset="0"/>
              <a:buNone/>
            </a:pPr>
            <a:endParaRPr lang="nl-NL" sz="1800" dirty="0" smtClean="0"/>
          </a:p>
          <a:p>
            <a:pPr>
              <a:buFont typeface="Wingdings" panose="05000000000000000000" pitchFamily="2" charset="2"/>
              <a:buChar char="§"/>
            </a:pPr>
            <a:r>
              <a:rPr lang="nl-NL" sz="4000" dirty="0" err="1" smtClean="0"/>
              <a:t>Transition</a:t>
            </a:r>
            <a:r>
              <a:rPr lang="nl-NL" sz="4000" dirty="0" smtClean="0"/>
              <a:t> </a:t>
            </a:r>
            <a:r>
              <a:rPr lang="nl-NL" sz="4000" dirty="0" err="1" smtClean="0"/>
              <a:t>period</a:t>
            </a:r>
            <a:r>
              <a:rPr lang="nl-NL" sz="4000" dirty="0" smtClean="0"/>
              <a:t> 6 </a:t>
            </a:r>
            <a:r>
              <a:rPr lang="nl-NL" sz="4000" dirty="0" err="1" smtClean="0"/>
              <a:t>months</a:t>
            </a:r>
            <a:endParaRPr lang="nl-NL" sz="4000" dirty="0" smtClean="0"/>
          </a:p>
          <a:p>
            <a:pPr marL="85725" indent="0">
              <a:buFont typeface="Arial" panose="020B0604020202020204" pitchFamily="34" charset="0"/>
              <a:buNone/>
            </a:pPr>
            <a:endParaRPr lang="nl-NL" sz="4000" b="1" dirty="0" smtClean="0"/>
          </a:p>
          <a:p>
            <a:pPr marL="85725" indent="0">
              <a:buFont typeface="Arial" panose="020B0604020202020204" pitchFamily="34" charset="0"/>
              <a:buNone/>
            </a:pPr>
            <a:endParaRPr lang="nl-NL" sz="4000" dirty="0"/>
          </a:p>
        </p:txBody>
      </p:sp>
      <p:sp>
        <p:nvSpPr>
          <p:cNvPr id="12" name="Rechthoek 11"/>
          <p:cNvSpPr/>
          <p:nvPr/>
        </p:nvSpPr>
        <p:spPr>
          <a:xfrm>
            <a:off x="13865300" y="2042275"/>
            <a:ext cx="3230004" cy="2070648"/>
          </a:xfrm>
          <a:prstGeom prst="rect">
            <a:avLst/>
          </a:prstGeom>
          <a:noFill/>
          <a:ln w="31750">
            <a:solidFill>
              <a:srgbClr val="1E6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smtClean="0">
                <a:solidFill>
                  <a:srgbClr val="FF0000"/>
                </a:solidFill>
              </a:rPr>
              <a:t>TOTAL 422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10" name="Tijdelijke aanduiding voor inhoud 2"/>
          <p:cNvSpPr txBox="1">
            <a:spLocks/>
          </p:cNvSpPr>
          <p:nvPr/>
        </p:nvSpPr>
        <p:spPr>
          <a:xfrm>
            <a:off x="855277" y="3885358"/>
            <a:ext cx="12841263" cy="1179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536575" indent="-45085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69988" indent="-45085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55775" indent="-450000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‒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28863" indent="-550863" algn="l" defTabSz="1912938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–"/>
              <a:tabLst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62275" indent="-442913" algn="l" defTabSz="457200" rtl="0" eaLnBrk="1" latinLnBrk="0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̶"/>
              <a:defRPr sz="4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76013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26197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76381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26565" indent="-325092" algn="l" defTabSz="1300368" rtl="0" eaLnBrk="1" latinLnBrk="0" hangingPunct="1">
              <a:lnSpc>
                <a:spcPct val="90000"/>
              </a:lnSpc>
              <a:spcBef>
                <a:spcPts val="711"/>
              </a:spcBef>
              <a:buFont typeface="Arial" panose="020B0604020202020204" pitchFamily="34" charset="0"/>
              <a:buChar char="•"/>
              <a:defRPr sz="2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nl-NL" sz="4000" dirty="0" err="1" smtClean="0"/>
              <a:t>Dynamic</a:t>
            </a:r>
            <a:r>
              <a:rPr lang="nl-NL" sz="4000" dirty="0" smtClean="0"/>
              <a:t> list: procedures</a:t>
            </a:r>
            <a:endParaRPr lang="nl-NL" sz="4400" dirty="0" smtClean="0"/>
          </a:p>
          <a:p>
            <a:pPr marL="85725" indent="0">
              <a:buFont typeface="Arial" panose="020B0604020202020204" pitchFamily="34" charset="0"/>
              <a:buNone/>
            </a:pPr>
            <a:endParaRPr lang="nl-NL" sz="4400" dirty="0"/>
          </a:p>
        </p:txBody>
      </p:sp>
      <p:sp>
        <p:nvSpPr>
          <p:cNvPr id="6" name="Tekstvak 5"/>
          <p:cNvSpPr txBox="1"/>
          <p:nvPr/>
        </p:nvSpPr>
        <p:spPr>
          <a:xfrm>
            <a:off x="13951739" y="4605700"/>
            <a:ext cx="3241476" cy="494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b="1" dirty="0" err="1" smtClean="0"/>
              <a:t>Wallony</a:t>
            </a:r>
            <a:r>
              <a:rPr lang="en-US" sz="2400" b="1" dirty="0" smtClean="0"/>
              <a:t>: 232 species</a:t>
            </a:r>
          </a:p>
        </p:txBody>
      </p:sp>
      <p:sp>
        <p:nvSpPr>
          <p:cNvPr id="8" name="Ovaal 7"/>
          <p:cNvSpPr/>
          <p:nvPr/>
        </p:nvSpPr>
        <p:spPr>
          <a:xfrm>
            <a:off x="13807144" y="4283173"/>
            <a:ext cx="3346315" cy="1268631"/>
          </a:xfrm>
          <a:prstGeom prst="ellipse">
            <a:avLst/>
          </a:prstGeom>
          <a:noFill/>
          <a:ln w="31750">
            <a:solidFill>
              <a:srgbClr val="1E64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Reptiles icons set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37" t="53022" r="50961" b="25384"/>
          <a:stretch/>
        </p:blipFill>
        <p:spPr bwMode="auto">
          <a:xfrm>
            <a:off x="9289534" y="2753569"/>
            <a:ext cx="1303507" cy="1268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Reptiles icons set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66" t="2822" r="30375" b="74806"/>
          <a:stretch/>
        </p:blipFill>
        <p:spPr bwMode="auto">
          <a:xfrm>
            <a:off x="11773302" y="2680372"/>
            <a:ext cx="1245140" cy="1314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Reptiles icons set vecto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401" t="25000" r="2557" b="50000"/>
          <a:stretch/>
        </p:blipFill>
        <p:spPr bwMode="auto">
          <a:xfrm>
            <a:off x="7275909" y="2643978"/>
            <a:ext cx="953311" cy="1468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fgeronde rechthoek 12"/>
          <p:cNvSpPr/>
          <p:nvPr/>
        </p:nvSpPr>
        <p:spPr>
          <a:xfrm>
            <a:off x="6867727" y="2003365"/>
            <a:ext cx="1501021" cy="2109558"/>
          </a:xfrm>
          <a:prstGeom prst="round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fgeronde rechthoek 15"/>
          <p:cNvSpPr/>
          <p:nvPr/>
        </p:nvSpPr>
        <p:spPr>
          <a:xfrm>
            <a:off x="9004592" y="2003365"/>
            <a:ext cx="1910217" cy="2109558"/>
          </a:xfrm>
          <a:prstGeom prst="roundRect">
            <a:avLst/>
          </a:prstGeom>
          <a:noFill/>
          <a:ln w="317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fgeronde rechthoek 16"/>
          <p:cNvSpPr/>
          <p:nvPr/>
        </p:nvSpPr>
        <p:spPr>
          <a:xfrm>
            <a:off x="11330611" y="2042275"/>
            <a:ext cx="2203690" cy="2070648"/>
          </a:xfrm>
          <a:prstGeom prst="roundRect">
            <a:avLst/>
          </a:prstGeom>
          <a:noFill/>
          <a:ln w="317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Image result for vlaandere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427" y="6026872"/>
            <a:ext cx="3447564" cy="3447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kstvak 10"/>
          <p:cNvSpPr txBox="1"/>
          <p:nvPr/>
        </p:nvSpPr>
        <p:spPr>
          <a:xfrm>
            <a:off x="929873" y="8962823"/>
            <a:ext cx="10178728" cy="5116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500" b="1" dirty="0"/>
              <a:t>https://www.huisdierinfo.be/welke-reptielen-mag-je-houden</a:t>
            </a:r>
            <a:endParaRPr lang="en-US" sz="2500" b="1" dirty="0" smtClean="0"/>
          </a:p>
        </p:txBody>
      </p:sp>
    </p:spTree>
    <p:extLst>
      <p:ext uri="{BB962C8B-B14F-4D97-AF65-F5344CB8AC3E}">
        <p14:creationId xmlns:p14="http://schemas.microsoft.com/office/powerpoint/2010/main" val="287668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_UGent_NL_DI">
  <a:themeElements>
    <a:clrScheme name="Universiteit Gent">
      <a:dk1>
        <a:sysClr val="windowText" lastClr="000000"/>
      </a:dk1>
      <a:lt1>
        <a:sysClr val="window" lastClr="FFFFFF"/>
      </a:lt1>
      <a:dk2>
        <a:srgbClr val="1E64C8"/>
      </a:dk2>
      <a:lt2>
        <a:srgbClr val="FFD200"/>
      </a:lt2>
      <a:accent1>
        <a:srgbClr val="1E64C8"/>
      </a:accent1>
      <a:accent2>
        <a:srgbClr val="FFD200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Universiteit Ge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31750">
          <a:solidFill>
            <a:srgbClr val="1E64C8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31750">
          <a:headEnd type="triangle" w="lg" len="lg"/>
          <a:tailEnd type="triangl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120000"/>
          </a:lnSpc>
          <a:defRPr sz="2500" smtClean="0"/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Presentatie-NL-DI_1_0_13.potx" id="{C5FB13C2-FFD7-434E-B66B-D468DCE902C7}" vid="{126E8297-CAF1-41B8-A0A6-4DFFEBE27EC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Powerpoint_UGent_NL_DI</Template>
  <TotalTime>3757</TotalTime>
  <Words>546</Words>
  <Application>Microsoft Office PowerPoint</Application>
  <PresentationFormat>Aangepast</PresentationFormat>
  <Paragraphs>149</Paragraphs>
  <Slides>13</Slides>
  <Notes>1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4" baseType="lpstr">
      <vt:lpstr>Powerpoint_UGent_NL_DI</vt:lpstr>
      <vt:lpstr>Approach taken in the setting-up of positive lists of reptiles at regional level (Flanders)</vt:lpstr>
      <vt:lpstr>History</vt:lpstr>
      <vt:lpstr>Context/Objective</vt:lpstr>
      <vt:lpstr>Working Group</vt:lpstr>
      <vt:lpstr>WORKFLOW</vt:lpstr>
      <vt:lpstr>Criteria</vt:lpstr>
      <vt:lpstr>PowerPoint-presentatie</vt:lpstr>
      <vt:lpstr>Towards a ‘Dynamic list’</vt:lpstr>
      <vt:lpstr>The result:Positive list Reptiles Flanders</vt:lpstr>
      <vt:lpstr>WORKFLOW</vt:lpstr>
      <vt:lpstr>Current situation</vt:lpstr>
      <vt:lpstr>Conclusion &amp; discussion</vt:lpstr>
      <vt:lpstr>PowerPoint-presentatie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plv</dc:creator>
  <cp:lastModifiedBy>Rev</cp:lastModifiedBy>
  <cp:revision>120</cp:revision>
  <cp:lastPrinted>2019-11-21T09:37:31Z</cp:lastPrinted>
  <dcterms:created xsi:type="dcterms:W3CDTF">2017-01-30T15:57:55Z</dcterms:created>
  <dcterms:modified xsi:type="dcterms:W3CDTF">2019-11-29T16:31:22Z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censed to">
    <vt:lpwstr>Ghent University</vt:lpwstr>
  </property>
  <property fmtid="{D5CDD505-2E9C-101B-9397-08002B2CF9AE}" pid="3" name="Version">
    <vt:lpwstr>1.0</vt:lpwstr>
  </property>
  <property fmtid="{D5CDD505-2E9C-101B-9397-08002B2CF9AE}" pid="4" name="Date">
    <vt:filetime>2016-09-20T22:00:00Z</vt:filetime>
  </property>
  <property fmtid="{D5CDD505-2E9C-101B-9397-08002B2CF9AE}" pid="5" name="Build">
    <vt:lpwstr>13</vt:lpwstr>
  </property>
  <property fmtid="{D5CDD505-2E9C-101B-9397-08002B2CF9AE}" pid="6" name="Cmt 1">
    <vt:lpwstr>create</vt:lpwstr>
  </property>
  <property fmtid="{D5CDD505-2E9C-101B-9397-08002B2CF9AE}" pid="7" name="Cmt 2">
    <vt:lpwstr>1st draft</vt:lpwstr>
  </property>
  <property fmtid="{D5CDD505-2E9C-101B-9397-08002B2CF9AE}" pid="8" name="Cmt 3">
    <vt:lpwstr>Corporate splitt off</vt:lpwstr>
  </property>
  <property fmtid="{D5CDD505-2E9C-101B-9397-08002B2CF9AE}" pid="9" name="Cmt 4">
    <vt:lpwstr>2nd draft</vt:lpwstr>
  </property>
  <property fmtid="{D5CDD505-2E9C-101B-9397-08002B2CF9AE}" pid="10" name="Cmt 4A">
    <vt:lpwstr>copy of UK version translated to NL</vt:lpwstr>
  </property>
  <property fmtid="{D5CDD505-2E9C-101B-9397-08002B2CF9AE}" pid="11" name="Cmt 5">
    <vt:lpwstr>set text box and shape defaults</vt:lpwstr>
  </property>
  <property fmtid="{D5CDD505-2E9C-101B-9397-08002B2CF9AE}" pid="12" name="Cmt 6">
    <vt:lpwstr>closing slide acc. to letter</vt:lpwstr>
  </property>
  <property fmtid="{D5CDD505-2E9C-101B-9397-08002B2CF9AE}" pid="13" name="Cmt 7">
    <vt:lpwstr>logo opening slide sharpened</vt:lpwstr>
  </property>
  <property fmtid="{D5CDD505-2E9C-101B-9397-08002B2CF9AE}" pid="14" name="Cmt 8">
    <vt:lpwstr>split variable and fixed data in contact data; lang to NL-BE</vt:lpwstr>
  </property>
  <property fmtid="{D5CDD505-2E9C-101B-9397-08002B2CF9AE}" pid="15" name="Cmt 9">
    <vt:lpwstr>comments 19-9-2016</vt:lpwstr>
  </property>
  <property fmtid="{D5CDD505-2E9C-101B-9397-08002B2CF9AE}" pid="16" name="Cmt 10">
    <vt:lpwstr>social media redesigned</vt:lpwstr>
  </property>
  <property fmtid="{D5CDD505-2E9C-101B-9397-08002B2CF9AE}" pid="17" name="Cmt 11">
    <vt:lpwstr>Title Slide renamed to TitleSlide</vt:lpwstr>
  </property>
  <property fmtid="{D5CDD505-2E9C-101B-9397-08002B2CF9AE}" pid="18" name="Cmt 12">
    <vt:lpwstr>Title and text size</vt:lpwstr>
  </property>
  <property fmtid="{D5CDD505-2E9C-101B-9397-08002B2CF9AE}" pid="19" name="Cmt 13">
    <vt:lpwstr>socmed pictos &gt; normal view</vt:lpwstr>
  </property>
</Properties>
</file>