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88" r:id="rId4"/>
    <p:sldId id="277" r:id="rId5"/>
    <p:sldId id="278" r:id="rId6"/>
    <p:sldId id="289" r:id="rId7"/>
    <p:sldId id="291" r:id="rId8"/>
    <p:sldId id="271" r:id="rId9"/>
    <p:sldId id="270" r:id="rId10"/>
    <p:sldId id="290" r:id="rId11"/>
    <p:sldId id="275" r:id="rId12"/>
    <p:sldId id="285" r:id="rId13"/>
    <p:sldId id="264" r:id="rId14"/>
  </p:sldIdLst>
  <p:sldSz cx="17338675" cy="9753600"/>
  <p:notesSz cx="6669088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94" autoAdjust="0"/>
  </p:normalViewPr>
  <p:slideViewPr>
    <p:cSldViewPr snapToGrid="0" showGuides="1">
      <p:cViewPr varScale="1">
        <p:scale>
          <a:sx n="49" d="100"/>
          <a:sy n="49" d="100"/>
        </p:scale>
        <p:origin x="-678" y="-10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4CD3-35B5-459C-958A-A71826643F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93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29-11-2019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29/11/2019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29/11/2019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29/11/2019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29-11-2019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29/11/2019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054231" y="934700"/>
            <a:ext cx="15183366" cy="4436316"/>
          </a:xfrm>
        </p:spPr>
        <p:txBody>
          <a:bodyPr/>
          <a:lstStyle/>
          <a:p>
            <a:r>
              <a:rPr lang="en-US" sz="6000" b="1" u="none" dirty="0"/>
              <a:t>Approach taken in the setting-up of positive lists of reptiles at regional </a:t>
            </a:r>
            <a:r>
              <a:rPr lang="en-US" sz="6000" b="1" u="none" dirty="0" smtClean="0"/>
              <a:t>level (Flanders)</a:t>
            </a:r>
            <a:endParaRPr lang="nl-NL" sz="2800" b="1" u="none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1126506" y="5702740"/>
            <a:ext cx="15191026" cy="583200"/>
          </a:xfrm>
        </p:spPr>
        <p:txBody>
          <a:bodyPr/>
          <a:lstStyle/>
          <a:p>
            <a:r>
              <a:rPr lang="nl-NL" dirty="0" smtClean="0"/>
              <a:t>Dr. Tom Hellebuyck (PhD, DVM, </a:t>
            </a:r>
            <a:r>
              <a:rPr lang="nl-NL" dirty="0" err="1" smtClean="0"/>
              <a:t>Dipl</a:t>
            </a:r>
            <a:r>
              <a:rPr lang="nl-NL" dirty="0" smtClean="0"/>
              <a:t> EZCM)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>
          <a:xfrm>
            <a:off x="1147019" y="6853764"/>
            <a:ext cx="7747203" cy="1142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u="none" dirty="0" smtClean="0">
                <a:solidFill>
                  <a:schemeClr val="bg1"/>
                </a:solidFill>
              </a:rPr>
              <a:t>Departement </a:t>
            </a:r>
            <a:r>
              <a:rPr lang="nl-BE" sz="1600" u="none" dirty="0" err="1" smtClean="0">
                <a:solidFill>
                  <a:schemeClr val="bg1"/>
                </a:solidFill>
              </a:rPr>
              <a:t>Pathology</a:t>
            </a:r>
            <a:r>
              <a:rPr lang="nl-BE" sz="1600" u="none" dirty="0" smtClean="0">
                <a:solidFill>
                  <a:schemeClr val="bg1"/>
                </a:solidFill>
              </a:rPr>
              <a:t>, </a:t>
            </a:r>
            <a:r>
              <a:rPr lang="nl-BE" sz="1600" u="none" dirty="0" err="1" smtClean="0">
                <a:solidFill>
                  <a:schemeClr val="bg1"/>
                </a:solidFill>
              </a:rPr>
              <a:t>Bacteriology</a:t>
            </a:r>
            <a:r>
              <a:rPr lang="nl-BE" sz="1600" u="none" dirty="0" smtClean="0">
                <a:solidFill>
                  <a:schemeClr val="bg1"/>
                </a:solidFill>
              </a:rPr>
              <a:t> </a:t>
            </a:r>
            <a:r>
              <a:rPr lang="nl-BE" sz="1600" u="none" dirty="0" err="1" smtClean="0">
                <a:solidFill>
                  <a:schemeClr val="bg1"/>
                </a:solidFill>
              </a:rPr>
              <a:t>and</a:t>
            </a:r>
            <a:r>
              <a:rPr lang="nl-BE" sz="1600" u="none" dirty="0" smtClean="0">
                <a:solidFill>
                  <a:schemeClr val="bg1"/>
                </a:solidFill>
              </a:rPr>
              <a:t> </a:t>
            </a:r>
            <a:r>
              <a:rPr lang="nl-BE" sz="1600" u="none" dirty="0" err="1" smtClean="0">
                <a:solidFill>
                  <a:schemeClr val="bg1"/>
                </a:solidFill>
              </a:rPr>
              <a:t>Avian</a:t>
            </a:r>
            <a:r>
              <a:rPr lang="nl-BE" sz="1600" u="none" dirty="0" smtClean="0">
                <a:solidFill>
                  <a:schemeClr val="bg1"/>
                </a:solidFill>
              </a:rPr>
              <a:t> </a:t>
            </a:r>
            <a:r>
              <a:rPr lang="nl-BE" sz="1600" u="none" dirty="0" err="1" smtClean="0">
                <a:solidFill>
                  <a:schemeClr val="bg1"/>
                </a:solidFill>
              </a:rPr>
              <a:t>disases</a:t>
            </a:r>
            <a:endParaRPr lang="nl-BE" sz="1600" u="non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1600" u="none" dirty="0" smtClean="0">
              <a:solidFill>
                <a:schemeClr val="bg1"/>
              </a:solidFill>
            </a:endParaRPr>
          </a:p>
          <a:p>
            <a:r>
              <a:rPr lang="en-US" sz="1600" u="none" dirty="0" smtClean="0">
                <a:solidFill>
                  <a:schemeClr val="bg1"/>
                </a:solidFill>
              </a:rPr>
              <a:t>Division </a:t>
            </a:r>
            <a:r>
              <a:rPr lang="en-US" sz="1600" u="none" dirty="0">
                <a:solidFill>
                  <a:schemeClr val="bg1"/>
                </a:solidFill>
              </a:rPr>
              <a:t>of Poultry, Exotic Companion Animals, Wildlife and Experimental </a:t>
            </a:r>
            <a:r>
              <a:rPr lang="en-US" sz="1600" u="none" dirty="0" smtClean="0">
                <a:solidFill>
                  <a:schemeClr val="bg1"/>
                </a:solidFill>
              </a:rPr>
              <a:t>Animals</a:t>
            </a:r>
          </a:p>
          <a:p>
            <a:endParaRPr lang="en-US" sz="1600" u="none" dirty="0" smtClean="0">
              <a:solidFill>
                <a:schemeClr val="bg1"/>
              </a:solidFill>
            </a:endParaRPr>
          </a:p>
          <a:p>
            <a:r>
              <a:rPr lang="en-US" sz="1600" u="none" dirty="0" smtClean="0">
                <a:solidFill>
                  <a:schemeClr val="bg1"/>
                </a:solidFill>
              </a:rPr>
              <a:t>Faculty of </a:t>
            </a:r>
            <a:r>
              <a:rPr lang="en-US" sz="1600" u="none" dirty="0" err="1" smtClean="0">
                <a:solidFill>
                  <a:schemeClr val="bg1"/>
                </a:solidFill>
              </a:rPr>
              <a:t>VeteriNary</a:t>
            </a:r>
            <a:r>
              <a:rPr lang="en-US" sz="1600" u="none" dirty="0" smtClean="0">
                <a:solidFill>
                  <a:schemeClr val="bg1"/>
                </a:solidFill>
              </a:rPr>
              <a:t> Medicine, Ghent University</a:t>
            </a:r>
            <a:endParaRPr lang="nl-BE" sz="1600" u="non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1600" u="none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biodiversity.be/3768/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25" y="8252885"/>
            <a:ext cx="2909087" cy="1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689" y="4552544"/>
            <a:ext cx="4498161" cy="32555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/>
          <p:cNvSpPr/>
          <p:nvPr/>
        </p:nvSpPr>
        <p:spPr>
          <a:xfrm>
            <a:off x="10755550" y="5955422"/>
            <a:ext cx="1890410" cy="185264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hoek 14"/>
          <p:cNvSpPr/>
          <p:nvPr/>
        </p:nvSpPr>
        <p:spPr>
          <a:xfrm>
            <a:off x="9370982" y="6820776"/>
            <a:ext cx="1267838" cy="988846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 15"/>
          <p:cNvSpPr/>
          <p:nvPr/>
        </p:nvSpPr>
        <p:spPr>
          <a:xfrm>
            <a:off x="8510091" y="7180695"/>
            <a:ext cx="749027" cy="627367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hoek 18"/>
          <p:cNvSpPr/>
          <p:nvPr/>
        </p:nvSpPr>
        <p:spPr>
          <a:xfrm>
            <a:off x="8031825" y="7489936"/>
            <a:ext cx="374513" cy="313684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7748921" y="7643538"/>
            <a:ext cx="187257" cy="156842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fgeronde rechthoek 22"/>
          <p:cNvSpPr/>
          <p:nvPr/>
        </p:nvSpPr>
        <p:spPr>
          <a:xfrm>
            <a:off x="11171571" y="6063280"/>
            <a:ext cx="2563884" cy="557573"/>
          </a:xfrm>
          <a:prstGeom prst="roundRect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Afgeronde rechthoek 26"/>
          <p:cNvSpPr/>
          <p:nvPr/>
        </p:nvSpPr>
        <p:spPr>
          <a:xfrm>
            <a:off x="7430239" y="5091263"/>
            <a:ext cx="2725438" cy="15437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fgeronde rechthoek 24"/>
          <p:cNvSpPr/>
          <p:nvPr/>
        </p:nvSpPr>
        <p:spPr>
          <a:xfrm>
            <a:off x="4377444" y="6049731"/>
            <a:ext cx="2630352" cy="5852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fgeronde rechthoek 25"/>
          <p:cNvSpPr/>
          <p:nvPr/>
        </p:nvSpPr>
        <p:spPr>
          <a:xfrm>
            <a:off x="332004" y="4441119"/>
            <a:ext cx="3928705" cy="21797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WORKFLOW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sp>
        <p:nvSpPr>
          <p:cNvPr id="3" name="Tekstvak 2"/>
          <p:cNvSpPr txBox="1"/>
          <p:nvPr/>
        </p:nvSpPr>
        <p:spPr>
          <a:xfrm>
            <a:off x="389110" y="7412478"/>
            <a:ext cx="470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November 28 2018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474718" y="7399283"/>
            <a:ext cx="470818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March 13 2019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1282" y="4441120"/>
            <a:ext cx="638134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 smtClean="0"/>
              <a:t>Board for Animal Welfare</a:t>
            </a:r>
            <a:r>
              <a:rPr lang="en-US" sz="2200" dirty="0" smtClean="0"/>
              <a:t>: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smtClean="0"/>
              <a:t>Evaluation advise</a:t>
            </a:r>
          </a:p>
          <a:p>
            <a:pPr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smtClean="0"/>
              <a:t>Unanimous approval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4319079" y="6061367"/>
            <a:ext cx="29438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 smtClean="0"/>
              <a:t>Council of State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 </a:t>
            </a:r>
            <a:r>
              <a:rPr lang="en-US" sz="2200" b="1" dirty="0" smtClean="0"/>
              <a:t>    </a:t>
            </a:r>
            <a:endParaRPr lang="en-US" sz="2200" b="1" i="1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7697468" y="7389551"/>
            <a:ext cx="470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March 22 2019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12799" y="5198992"/>
            <a:ext cx="282786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 smtClean="0"/>
              <a:t>BVR</a:t>
            </a:r>
            <a:endParaRPr lang="en-US" sz="2200" b="1" dirty="0" smtClean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2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 smtClean="0"/>
              <a:t>Campaign </a:t>
            </a:r>
            <a:endParaRPr lang="en-US" sz="2200" b="1" i="1" dirty="0" smtClean="0"/>
          </a:p>
        </p:txBody>
      </p:sp>
      <p:sp>
        <p:nvSpPr>
          <p:cNvPr id="11" name="PIJL-RECHTS 10"/>
          <p:cNvSpPr/>
          <p:nvPr/>
        </p:nvSpPr>
        <p:spPr>
          <a:xfrm>
            <a:off x="350196" y="6789906"/>
            <a:ext cx="15525344" cy="484632"/>
          </a:xfrm>
          <a:prstGeom prst="rightArrow">
            <a:avLst/>
          </a:prstGeom>
          <a:solidFill>
            <a:schemeClr val="tx2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7430240" y="7410743"/>
            <a:ext cx="2725437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/>
          <p:cNvSpPr/>
          <p:nvPr/>
        </p:nvSpPr>
        <p:spPr>
          <a:xfrm>
            <a:off x="4328447" y="7446411"/>
            <a:ext cx="2558729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hoek 13"/>
          <p:cNvSpPr/>
          <p:nvPr/>
        </p:nvSpPr>
        <p:spPr>
          <a:xfrm>
            <a:off x="350196" y="7457648"/>
            <a:ext cx="2918299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kstvak 16"/>
          <p:cNvSpPr txBox="1"/>
          <p:nvPr/>
        </p:nvSpPr>
        <p:spPr>
          <a:xfrm>
            <a:off x="11105210" y="6049731"/>
            <a:ext cx="2827862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b="1" dirty="0" smtClean="0"/>
              <a:t>Implementation </a:t>
            </a:r>
            <a:endParaRPr lang="en-US" sz="2200" b="1" i="1" dirty="0" smtClean="0"/>
          </a:p>
        </p:txBody>
      </p:sp>
      <p:sp>
        <p:nvSpPr>
          <p:cNvPr id="18" name="Tekstvak 17"/>
          <p:cNvSpPr txBox="1"/>
          <p:nvPr/>
        </p:nvSpPr>
        <p:spPr>
          <a:xfrm>
            <a:off x="11167353" y="7350187"/>
            <a:ext cx="470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October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2019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1167353" y="7407049"/>
            <a:ext cx="2568102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JL-LINKS en -RECHTS 4"/>
          <p:cNvSpPr/>
          <p:nvPr/>
        </p:nvSpPr>
        <p:spPr>
          <a:xfrm>
            <a:off x="10251270" y="4942806"/>
            <a:ext cx="1840603" cy="1022369"/>
          </a:xfrm>
          <a:prstGeom prst="leftRight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 MO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20" name="Afgeronde rechthoek 19"/>
          <p:cNvSpPr/>
          <p:nvPr/>
        </p:nvSpPr>
        <p:spPr>
          <a:xfrm>
            <a:off x="12315629" y="3431148"/>
            <a:ext cx="2742788" cy="1381328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Regularization</a:t>
            </a:r>
            <a:endParaRPr lang="en-US" sz="2400" b="1" dirty="0"/>
          </a:p>
        </p:txBody>
      </p:sp>
      <p:sp>
        <p:nvSpPr>
          <p:cNvPr id="21" name="AutoShape 6" descr="https://assets.vlaanderen.be/image/upload/c_scale,f_auto,q_auto,w_1280/v1/assets-hashed/73b7d2bc14fe20278813f2f879ea326d65064522e6450012dc55af144da66de0"/>
          <p:cNvSpPr>
            <a:spLocks noChangeAspect="1" noChangeArrowheads="1"/>
          </p:cNvSpPr>
          <p:nvPr/>
        </p:nvSpPr>
        <p:spPr bwMode="auto">
          <a:xfrm>
            <a:off x="155575" y="-2955925"/>
            <a:ext cx="10848975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positief lijst vlaand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70" y="470196"/>
            <a:ext cx="3041375" cy="44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ebogen pijl 14"/>
          <p:cNvSpPr/>
          <p:nvPr/>
        </p:nvSpPr>
        <p:spPr>
          <a:xfrm>
            <a:off x="11051589" y="3852153"/>
            <a:ext cx="1040284" cy="1123533"/>
          </a:xfrm>
          <a:prstGeom prst="bentArrow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lmvTom\Pictures\mata m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4" b="84531" l="0" r="90679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40" t="17993" r="13360" b="14083"/>
          <a:stretch/>
        </p:blipFill>
        <p:spPr bwMode="auto">
          <a:xfrm flipH="1">
            <a:off x="4844376" y="719848"/>
            <a:ext cx="12494299" cy="90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2015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N° online registrations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N° </a:t>
            </a:r>
            <a:r>
              <a:rPr lang="en-US" dirty="0"/>
              <a:t>a</a:t>
            </a:r>
            <a:r>
              <a:rPr lang="en-US" dirty="0" smtClean="0"/>
              <a:t>pplications </a:t>
            </a:r>
            <a:r>
              <a:rPr lang="en-US" dirty="0" smtClean="0"/>
              <a:t>for </a:t>
            </a:r>
            <a:r>
              <a:rPr lang="en-US" dirty="0" smtClean="0"/>
              <a:t>exception</a:t>
            </a:r>
            <a:endParaRPr lang="en-US" dirty="0" smtClean="0"/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sp>
        <p:nvSpPr>
          <p:cNvPr id="26" name="Tekstvak 25"/>
          <p:cNvSpPr txBox="1"/>
          <p:nvPr/>
        </p:nvSpPr>
        <p:spPr>
          <a:xfrm>
            <a:off x="914400" y="5200471"/>
            <a:ext cx="50583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dirty="0" smtClean="0"/>
              <a:t>Working group meeting</a:t>
            </a:r>
          </a:p>
          <a:p>
            <a:pPr algn="ctr">
              <a:lnSpc>
                <a:spcPct val="120000"/>
              </a:lnSpc>
            </a:pPr>
            <a:endParaRPr lang="en-US" sz="2500" dirty="0"/>
          </a:p>
          <a:p>
            <a:pPr algn="ctr">
              <a:lnSpc>
                <a:spcPct val="120000"/>
              </a:lnSpc>
            </a:pPr>
            <a:r>
              <a:rPr lang="en-US" sz="2500" dirty="0" smtClean="0"/>
              <a:t>Zoo Commission</a:t>
            </a:r>
          </a:p>
          <a:p>
            <a:pPr algn="ctr">
              <a:lnSpc>
                <a:spcPct val="120000"/>
              </a:lnSpc>
            </a:pPr>
            <a:endParaRPr lang="en-US" sz="2500" dirty="0"/>
          </a:p>
          <a:p>
            <a:pPr algn="ctr">
              <a:lnSpc>
                <a:spcPct val="120000"/>
              </a:lnSpc>
            </a:pPr>
            <a:r>
              <a:rPr lang="en-US" sz="2500" dirty="0" smtClean="0"/>
              <a:t>October 2019</a:t>
            </a:r>
          </a:p>
        </p:txBody>
      </p:sp>
      <p:pic>
        <p:nvPicPr>
          <p:cNvPr id="6" name="Image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fgeronde rechthoek 4"/>
          <p:cNvSpPr/>
          <p:nvPr/>
        </p:nvSpPr>
        <p:spPr>
          <a:xfrm>
            <a:off x="1536970" y="4913437"/>
            <a:ext cx="3813242" cy="280156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&amp; discussion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252728"/>
            <a:ext cx="15993026" cy="740488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Ultimate goal: instrument to improve welfare captive reptiles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Legal basis: authorized officials - evaluate and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Trade: </a:t>
            </a:r>
            <a:r>
              <a:rPr lang="en-US" dirty="0" smtClean="0"/>
              <a:t>control, traceability, transparency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Impact on </a:t>
            </a:r>
            <a:r>
              <a:rPr lang="en-US" dirty="0" smtClean="0"/>
              <a:t>trade &gt; wild caught animals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mpact hobby? - expertise/input/transparency</a:t>
            </a:r>
            <a:endParaRPr lang="en-US" dirty="0" smtClean="0"/>
          </a:p>
          <a:p>
            <a:pPr marL="85725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Most common/popular spp. most susceptible to welfare issues?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Evaluation of impact/effects? (e.g. data from shelters)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Impact on other regulations &amp; vice </a:t>
            </a:r>
            <a:r>
              <a:rPr lang="en-US" dirty="0" smtClean="0"/>
              <a:t>versa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Application and effect dynamic concept </a:t>
            </a:r>
          </a:p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pic>
        <p:nvPicPr>
          <p:cNvPr id="9" name="Image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fgeronde rechthoek 4"/>
          <p:cNvSpPr/>
          <p:nvPr/>
        </p:nvSpPr>
        <p:spPr>
          <a:xfrm>
            <a:off x="758756" y="1206229"/>
            <a:ext cx="15603167" cy="3638145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fgeronde rechthoek 5"/>
          <p:cNvSpPr/>
          <p:nvPr/>
        </p:nvSpPr>
        <p:spPr>
          <a:xfrm>
            <a:off x="758756" y="5291846"/>
            <a:ext cx="15603167" cy="2918295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902150" y="6617408"/>
            <a:ext cx="5323552" cy="1717969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nl-NL" sz="3200" b="1" dirty="0"/>
              <a:t/>
            </a:r>
            <a:br>
              <a:rPr lang="nl-NL" sz="3200" b="1" dirty="0"/>
            </a:br>
            <a:r>
              <a:rPr lang="nl-NL" sz="3200" b="1" dirty="0" err="1" smtClean="0"/>
              <a:t>Tom.Hellebuyck@UGent</a:t>
            </a:r>
            <a:r>
              <a:rPr lang="nl-NL" sz="3200" b="1" dirty="0"/>
              <a:t/>
            </a:r>
            <a:br>
              <a:rPr lang="nl-NL" sz="3200" b="1" dirty="0"/>
            </a:br>
            <a:endParaRPr lang="nl-NL" sz="3200" b="1" dirty="0"/>
          </a:p>
          <a:p>
            <a:endParaRPr lang="nl-NL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933855" y="1459149"/>
            <a:ext cx="10175132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chemeClr val="bg1"/>
                </a:solidFill>
              </a:rPr>
              <a:t>Thank you for listening</a:t>
            </a:r>
          </a:p>
        </p:txBody>
      </p:sp>
      <p:pic>
        <p:nvPicPr>
          <p:cNvPr id="6" name="Picture 2" descr="C:\Users\plmvTom\Pictures\2017-04-13\IMG_43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t="29599" r="30346" b="383"/>
          <a:stretch/>
        </p:blipFill>
        <p:spPr bwMode="auto">
          <a:xfrm>
            <a:off x="10436770" y="1650205"/>
            <a:ext cx="6586634" cy="59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3754910" y="0"/>
            <a:ext cx="3579777" cy="1517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347" y="661326"/>
            <a:ext cx="15705282" cy="863693"/>
          </a:xfrm>
        </p:spPr>
        <p:txBody>
          <a:bodyPr/>
          <a:lstStyle/>
          <a:p>
            <a:pPr algn="ctr"/>
            <a:r>
              <a:rPr lang="nl-NL" sz="4800" dirty="0" err="1" smtClean="0"/>
              <a:t>History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220" y="1639302"/>
            <a:ext cx="12643648" cy="320507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700" dirty="0" smtClean="0"/>
              <a:t>Law </a:t>
            </a:r>
            <a:r>
              <a:rPr lang="en-US" sz="5700" dirty="0"/>
              <a:t>on the protection and the welfare of animals</a:t>
            </a:r>
            <a:r>
              <a:rPr lang="nl-NL" sz="5700" dirty="0" smtClean="0"/>
              <a:t>1986</a:t>
            </a:r>
          </a:p>
          <a:p>
            <a:pPr marL="85725" indent="0">
              <a:buNone/>
            </a:pPr>
            <a:endParaRPr lang="nl-NL" sz="57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5700" dirty="0" smtClean="0"/>
              <a:t>Prior </a:t>
            </a:r>
            <a:r>
              <a:rPr lang="nl-NL" sz="5700" dirty="0" err="1" smtClean="0"/>
              <a:t>attempts</a:t>
            </a:r>
            <a:r>
              <a:rPr lang="nl-NL" sz="5700" dirty="0" smtClean="0"/>
              <a:t>/</a:t>
            </a:r>
            <a:r>
              <a:rPr lang="nl-NL" sz="5700" dirty="0" err="1" smtClean="0"/>
              <a:t>initiatives</a:t>
            </a:r>
            <a:r>
              <a:rPr lang="nl-NL" sz="5700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5700" dirty="0" smtClean="0"/>
          </a:p>
          <a:p>
            <a:pPr marL="85725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             2004 (</a:t>
            </a:r>
            <a:r>
              <a:rPr lang="nl-NL" dirty="0" err="1" smtClean="0"/>
              <a:t>Flanders</a:t>
            </a:r>
            <a:r>
              <a:rPr lang="nl-NL" dirty="0" smtClean="0"/>
              <a:t>)</a:t>
            </a:r>
          </a:p>
          <a:p>
            <a:pPr marL="85725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             2005 (</a:t>
            </a:r>
            <a:r>
              <a:rPr lang="nl-NL" dirty="0" err="1" smtClean="0"/>
              <a:t>Wallony</a:t>
            </a:r>
            <a:r>
              <a:rPr lang="nl-NL" dirty="0" smtClean="0"/>
              <a:t>)</a:t>
            </a:r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NL" dirty="0" smtClean="0"/>
          </a:p>
          <a:p>
            <a:pPr marL="85725" indent="0">
              <a:buNone/>
            </a:pPr>
            <a:endParaRPr lang="nl-NL" dirty="0" smtClean="0"/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</a:t>
            </a:fld>
            <a:endParaRPr lang="nl-BE" noProof="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39229" y="5770792"/>
            <a:ext cx="14375993" cy="2322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sz="3900" dirty="0" smtClean="0"/>
              <a:t>2015: Policy report, </a:t>
            </a:r>
            <a:r>
              <a:rPr lang="nl-NL" sz="3900" dirty="0" err="1" smtClean="0"/>
              <a:t>regulation</a:t>
            </a:r>
            <a:r>
              <a:rPr lang="nl-NL" sz="3900" dirty="0" smtClean="0"/>
              <a:t> of </a:t>
            </a:r>
            <a:r>
              <a:rPr lang="nl-NL" sz="3900" dirty="0" err="1" smtClean="0"/>
              <a:t>the</a:t>
            </a:r>
            <a:r>
              <a:rPr lang="nl-NL" sz="3900" dirty="0" smtClean="0"/>
              <a:t> </a:t>
            </a:r>
            <a:r>
              <a:rPr lang="nl-NL" sz="3900" dirty="0" err="1" smtClean="0"/>
              <a:t>keeping</a:t>
            </a:r>
            <a:r>
              <a:rPr lang="nl-NL" sz="3900" dirty="0" smtClean="0"/>
              <a:t> of </a:t>
            </a:r>
            <a:r>
              <a:rPr lang="nl-NL" sz="3900" dirty="0" err="1" smtClean="0"/>
              <a:t>reptiles</a:t>
            </a:r>
            <a:r>
              <a:rPr lang="nl-NL" sz="3900" dirty="0" smtClean="0"/>
              <a:t>  </a:t>
            </a:r>
            <a:endParaRPr lang="nl-NL" sz="3900" dirty="0"/>
          </a:p>
          <a:p>
            <a:pPr marL="85725" indent="0">
              <a:buNone/>
            </a:pPr>
            <a:endParaRPr lang="nl-NL" sz="3600" dirty="0" smtClean="0"/>
          </a:p>
          <a:p>
            <a:pPr marL="85725" indent="0">
              <a:buNone/>
            </a:pPr>
            <a:r>
              <a:rPr lang="nl-NL" sz="3600" dirty="0"/>
              <a:t> </a:t>
            </a:r>
            <a:r>
              <a:rPr lang="nl-NL" sz="3600" dirty="0" smtClean="0"/>
              <a:t>                        </a:t>
            </a:r>
            <a:r>
              <a:rPr lang="nl-NL" sz="3600" dirty="0" err="1" smtClean="0"/>
              <a:t>proposal</a:t>
            </a:r>
            <a:r>
              <a:rPr lang="nl-NL" sz="3600" dirty="0" smtClean="0"/>
              <a:t> list </a:t>
            </a:r>
            <a:r>
              <a:rPr lang="nl-NL" sz="3600" dirty="0" err="1" smtClean="0"/>
              <a:t>Wallony</a:t>
            </a:r>
            <a:r>
              <a:rPr lang="nl-NL" sz="3600" dirty="0" smtClean="0"/>
              <a:t> (</a:t>
            </a:r>
            <a:r>
              <a:rPr lang="nl-NL" sz="3600" dirty="0" err="1" smtClean="0"/>
              <a:t>Conseil</a:t>
            </a:r>
            <a:r>
              <a:rPr lang="nl-NL" sz="3600" dirty="0" smtClean="0"/>
              <a:t> Wallon du </a:t>
            </a:r>
            <a:r>
              <a:rPr lang="nl-NL" sz="3600" dirty="0" err="1" smtClean="0"/>
              <a:t>Bien-être</a:t>
            </a:r>
            <a:r>
              <a:rPr lang="nl-NL" sz="3600" dirty="0" smtClean="0"/>
              <a:t> </a:t>
            </a:r>
            <a:r>
              <a:rPr lang="nl-NL" sz="3600" dirty="0" err="1" smtClean="0"/>
              <a:t>Animal</a:t>
            </a:r>
            <a:r>
              <a:rPr lang="nl-NL" sz="3600" dirty="0" smtClean="0"/>
              <a:t>) </a:t>
            </a:r>
          </a:p>
          <a:p>
            <a:pPr marL="85725" indent="0">
              <a:buNone/>
            </a:pPr>
            <a:r>
              <a:rPr lang="nl-NL" sz="3600" dirty="0"/>
              <a:t> </a:t>
            </a:r>
            <a:r>
              <a:rPr lang="nl-NL" sz="3600" dirty="0" smtClean="0"/>
              <a:t>                        as a basis (</a:t>
            </a:r>
            <a:r>
              <a:rPr lang="nl-NL" sz="3600" dirty="0" err="1" smtClean="0"/>
              <a:t>Flemish</a:t>
            </a:r>
            <a:r>
              <a:rPr lang="nl-NL" sz="3600" dirty="0" smtClean="0"/>
              <a:t> Board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Animal</a:t>
            </a:r>
            <a:r>
              <a:rPr lang="nl-NL" sz="3600" dirty="0" smtClean="0"/>
              <a:t> Welfare)</a:t>
            </a:r>
            <a:endParaRPr lang="nl-NL" sz="36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894673" y="3346263"/>
            <a:ext cx="6346030" cy="2064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NL" sz="2400" dirty="0" err="1" smtClean="0"/>
              <a:t>Two</a:t>
            </a:r>
            <a:r>
              <a:rPr lang="nl-NL" sz="2400" dirty="0" smtClean="0"/>
              <a:t> independent </a:t>
            </a:r>
            <a:r>
              <a:rPr lang="nl-NL" sz="2400" dirty="0" err="1" smtClean="0"/>
              <a:t>proposals</a:t>
            </a:r>
            <a:r>
              <a:rPr lang="nl-NL" sz="2400" dirty="0" smtClean="0"/>
              <a:t> </a:t>
            </a:r>
            <a:r>
              <a:rPr lang="nl-NL" sz="2400" dirty="0" err="1" smtClean="0"/>
              <a:t>assessed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team of experts (N = 161)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err="1" smtClean="0"/>
              <a:t>Positive</a:t>
            </a:r>
            <a:r>
              <a:rPr lang="nl-NL" sz="2400" dirty="0" smtClean="0"/>
              <a:t> </a:t>
            </a:r>
            <a:r>
              <a:rPr lang="nl-NL" sz="2400" dirty="0" err="1" smtClean="0"/>
              <a:t>advise</a:t>
            </a:r>
            <a:r>
              <a:rPr lang="nl-NL" sz="2400" dirty="0" smtClean="0"/>
              <a:t> Zoo </a:t>
            </a:r>
            <a:r>
              <a:rPr lang="nl-NL" sz="2400" dirty="0" err="1" smtClean="0"/>
              <a:t>Commission</a:t>
            </a:r>
            <a:endParaRPr lang="nl-N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No consensus: N = 69 vs. 1226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5903843" y="3762902"/>
            <a:ext cx="3220279" cy="1192696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9816853" y="3029529"/>
            <a:ext cx="6346030" cy="236847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JL-RECHTS 9"/>
          <p:cNvSpPr/>
          <p:nvPr/>
        </p:nvSpPr>
        <p:spPr>
          <a:xfrm>
            <a:off x="2258293" y="7235687"/>
            <a:ext cx="978408" cy="484632"/>
          </a:xfrm>
          <a:prstGeom prst="rightArrow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fgeronde rechthoek 10"/>
          <p:cNvSpPr/>
          <p:nvPr/>
        </p:nvSpPr>
        <p:spPr>
          <a:xfrm>
            <a:off x="3307406" y="6731540"/>
            <a:ext cx="11206264" cy="1361871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lmvTom\Desktop\53267496_410120866203654_299937001006694400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 r="5958" b="30585"/>
          <a:stretch/>
        </p:blipFill>
        <p:spPr bwMode="auto">
          <a:xfrm>
            <a:off x="116730" y="5466945"/>
            <a:ext cx="8524587" cy="4200354"/>
          </a:xfrm>
          <a:prstGeom prst="rect">
            <a:avLst/>
          </a:prstGeom>
          <a:noFill/>
          <a:ln w="1143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9347" y="661326"/>
            <a:ext cx="15705282" cy="863693"/>
          </a:xfrm>
        </p:spPr>
        <p:txBody>
          <a:bodyPr/>
          <a:lstStyle/>
          <a:p>
            <a:pPr algn="ctr"/>
            <a:r>
              <a:rPr lang="nl-NL" sz="4800" dirty="0" smtClean="0"/>
              <a:t>Context/</a:t>
            </a:r>
            <a:r>
              <a:rPr lang="nl-NL" sz="4800" dirty="0" err="1" smtClean="0"/>
              <a:t>Objective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220" y="1700205"/>
            <a:ext cx="17319209" cy="4797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Reptiles</a:t>
            </a:r>
            <a:r>
              <a:rPr lang="nl-NL" sz="4000" dirty="0" smtClean="0"/>
              <a:t> are </a:t>
            </a:r>
            <a:r>
              <a:rPr lang="nl-NL" sz="4000" dirty="0" err="1" smtClean="0"/>
              <a:t>becoming</a:t>
            </a:r>
            <a:r>
              <a:rPr lang="nl-NL" sz="4000" dirty="0" smtClean="0"/>
              <a:t> more </a:t>
            </a:r>
            <a:r>
              <a:rPr lang="nl-NL" sz="4000" dirty="0" err="1" smtClean="0"/>
              <a:t>and</a:t>
            </a:r>
            <a:r>
              <a:rPr lang="nl-NL" sz="4000" dirty="0" smtClean="0"/>
              <a:t> more </a:t>
            </a:r>
            <a:r>
              <a:rPr lang="nl-NL" sz="4000" dirty="0" err="1" smtClean="0"/>
              <a:t>popular</a:t>
            </a:r>
            <a:r>
              <a:rPr lang="nl-NL" sz="4000" dirty="0" smtClean="0"/>
              <a:t> as </a:t>
            </a:r>
            <a:r>
              <a:rPr lang="nl-NL" sz="4000" dirty="0" smtClean="0"/>
              <a:t>pets?</a:t>
            </a:r>
            <a:endParaRPr lang="nl-NL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Animal</a:t>
            </a:r>
            <a:r>
              <a:rPr lang="nl-NL" sz="4000" dirty="0" smtClean="0"/>
              <a:t> welfare issues in </a:t>
            </a:r>
            <a:r>
              <a:rPr lang="nl-NL" sz="4000" dirty="0" err="1" smtClean="0"/>
              <a:t>relation</a:t>
            </a:r>
            <a:r>
              <a:rPr lang="nl-NL" sz="4000" dirty="0" smtClean="0"/>
              <a:t> </a:t>
            </a:r>
            <a:r>
              <a:rPr lang="nl-NL" sz="4000" dirty="0" err="1" smtClean="0"/>
              <a:t>to</a:t>
            </a:r>
            <a:r>
              <a:rPr lang="nl-NL" sz="4000" dirty="0" smtClean="0"/>
              <a:t> </a:t>
            </a:r>
            <a:r>
              <a:rPr lang="nl-NL" sz="4000" dirty="0" err="1" smtClean="0"/>
              <a:t>conventional</a:t>
            </a:r>
            <a:r>
              <a:rPr lang="nl-NL" sz="4000" dirty="0" smtClean="0"/>
              <a:t> pets?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Wildcaught</a:t>
            </a:r>
            <a:r>
              <a:rPr lang="nl-NL" sz="4000" dirty="0" smtClean="0"/>
              <a:t> </a:t>
            </a:r>
            <a:r>
              <a:rPr lang="nl-NL" sz="4000" dirty="0" err="1" smtClean="0"/>
              <a:t>animals</a:t>
            </a:r>
            <a:endParaRPr lang="nl-NL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4000" dirty="0" smtClean="0"/>
              <a:t>…</a:t>
            </a:r>
            <a:endParaRPr lang="nl-NL" sz="40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4000" dirty="0" smtClean="0"/>
          </a:p>
          <a:p>
            <a:pPr marL="85725" indent="0">
              <a:buNone/>
            </a:pPr>
            <a:endParaRPr lang="nl-NL" sz="4000" dirty="0"/>
          </a:p>
          <a:p>
            <a:pPr marL="85725" indent="0">
              <a:buNone/>
            </a:pPr>
            <a:endParaRPr lang="nl-NL" sz="4000" dirty="0" smtClean="0"/>
          </a:p>
          <a:p>
            <a:pPr marL="85725" indent="0">
              <a:buNone/>
            </a:pPr>
            <a:endParaRPr lang="nl-NL" sz="4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  <p:sp>
        <p:nvSpPr>
          <p:cNvPr id="7" name="Tekstvak 6"/>
          <p:cNvSpPr txBox="1"/>
          <p:nvPr/>
        </p:nvSpPr>
        <p:spPr>
          <a:xfrm>
            <a:off x="8852168" y="6640000"/>
            <a:ext cx="8249057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nl-NL" sz="3200" dirty="0"/>
              <a:t>Decennia of </a:t>
            </a:r>
            <a:r>
              <a:rPr lang="nl-NL" sz="3200" dirty="0" err="1" smtClean="0"/>
              <a:t>experience</a:t>
            </a:r>
            <a:r>
              <a:rPr lang="nl-NL" sz="3200" dirty="0" smtClean="0"/>
              <a:t> </a:t>
            </a:r>
            <a:endParaRPr lang="nl-NL" sz="3200" dirty="0" smtClean="0"/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nl-NL" sz="3200" dirty="0" err="1"/>
              <a:t>C</a:t>
            </a:r>
            <a:r>
              <a:rPr lang="nl-NL" sz="3200" dirty="0" err="1" smtClean="0"/>
              <a:t>aptive</a:t>
            </a:r>
            <a:r>
              <a:rPr lang="nl-NL" sz="3200" dirty="0" smtClean="0"/>
              <a:t> </a:t>
            </a:r>
            <a:r>
              <a:rPr lang="nl-NL" sz="3200" dirty="0" err="1"/>
              <a:t>breeding</a:t>
            </a:r>
            <a:r>
              <a:rPr lang="nl-NL" sz="3200" dirty="0"/>
              <a:t> of </a:t>
            </a:r>
            <a:r>
              <a:rPr lang="nl-NL" sz="3200" dirty="0" err="1"/>
              <a:t>challenging</a:t>
            </a:r>
            <a:r>
              <a:rPr lang="nl-NL" sz="3200" dirty="0"/>
              <a:t> </a:t>
            </a:r>
            <a:r>
              <a:rPr lang="nl-NL" sz="3200" dirty="0" smtClean="0"/>
              <a:t>species: </a:t>
            </a:r>
          </a:p>
          <a:p>
            <a:pPr>
              <a:lnSpc>
                <a:spcPct val="120000"/>
              </a:lnSpc>
            </a:pPr>
            <a:r>
              <a:rPr lang="nl-NL" sz="3200" dirty="0" smtClean="0"/>
              <a:t>                                            &gt; ‘</a:t>
            </a:r>
            <a:r>
              <a:rPr lang="nl-NL" sz="3200" dirty="0" err="1" smtClean="0"/>
              <a:t>conservation</a:t>
            </a:r>
            <a:r>
              <a:rPr lang="nl-NL" sz="3200" dirty="0" smtClean="0"/>
              <a:t>’</a:t>
            </a:r>
            <a:endParaRPr lang="nl-NL" sz="3200" dirty="0"/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dirty="0" smtClean="0"/>
              <a:t>Safeguard continuity of positive evolution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8852166" y="6555573"/>
            <a:ext cx="8249057" cy="2543874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4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Working</a:t>
            </a:r>
            <a:r>
              <a:rPr lang="nl-NL" dirty="0" smtClean="0"/>
              <a:t> Group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10427" y="6265719"/>
            <a:ext cx="8094166" cy="110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1028" name="Picture 4" descr="Image result for universiteit 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3" y="7399194"/>
            <a:ext cx="3216253" cy="20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Image result for Terra vzw"/>
          <p:cNvSpPr>
            <a:spLocks noChangeAspect="1" noChangeArrowheads="1"/>
          </p:cNvSpPr>
          <p:nvPr/>
        </p:nvSpPr>
        <p:spPr bwMode="auto">
          <a:xfrm>
            <a:off x="155575" y="-2362200"/>
            <a:ext cx="3905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Image result for Terra vzw"/>
          <p:cNvSpPr>
            <a:spLocks noChangeAspect="1" noChangeArrowheads="1"/>
          </p:cNvSpPr>
          <p:nvPr/>
        </p:nvSpPr>
        <p:spPr bwMode="auto">
          <a:xfrm>
            <a:off x="307975" y="-2209800"/>
            <a:ext cx="3905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hthoek 13"/>
          <p:cNvSpPr/>
          <p:nvPr/>
        </p:nvSpPr>
        <p:spPr>
          <a:xfrm>
            <a:off x="307976" y="7665397"/>
            <a:ext cx="2941062" cy="1926076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8" descr="Ghent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0" descr="Ghent Univer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exoterra"/>
          <p:cNvSpPr>
            <a:spLocks noChangeAspect="1" noChangeArrowheads="1"/>
          </p:cNvSpPr>
          <p:nvPr/>
        </p:nvSpPr>
        <p:spPr bwMode="auto">
          <a:xfrm>
            <a:off x="155575" y="-2057400"/>
            <a:ext cx="57340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ep 7"/>
          <p:cNvGrpSpPr/>
          <p:nvPr/>
        </p:nvGrpSpPr>
        <p:grpSpPr>
          <a:xfrm>
            <a:off x="2970706" y="1369825"/>
            <a:ext cx="11684575" cy="7702431"/>
            <a:chOff x="1778507" y="1361871"/>
            <a:chExt cx="11684575" cy="770243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999" y="6955472"/>
              <a:ext cx="1464254" cy="18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Image result for Gaia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07" y="4176364"/>
              <a:ext cx="2089354" cy="208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Site log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51"/>
            <a:stretch/>
          </p:blipFill>
          <p:spPr bwMode="auto">
            <a:xfrm>
              <a:off x="8244036" y="4238689"/>
              <a:ext cx="2508834" cy="60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scontent-bru2-1.xx.fbcdn.net/v/t1.0-1/c0.0.720.720a/p720x720/10402922_853995234640664_3356518880765504356_n.jpg?_nc_cat=100&amp;_nc_oc=AQkP0aM6-k0DHRbRwC0zj7Vsqn3bsEiFqR64GAwpbpiSkd8BZLWmGY1ruOTq4i7QQX0&amp;_nc_ht=scontent-bru2-1.xx&amp;oh=35f0f799e32eb183a9d8f065e11c5ee5&amp;oe=5E5A7A2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967" y="4468592"/>
              <a:ext cx="1665551" cy="166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999" y="5727121"/>
              <a:ext cx="4651660" cy="870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www.natuurhulpcentrum.be/Theme/NHC/assets/images/logo-nhc.png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6452" y="1653754"/>
              <a:ext cx="1622901" cy="172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biodiversity.be/3768/downloa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115963"/>
              <a:ext cx="2367714" cy="91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university antwer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851" y="1583196"/>
              <a:ext cx="1741304" cy="197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Image result for universiteit gen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783" y="1887087"/>
              <a:ext cx="1593921" cy="1369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ep 17"/>
            <p:cNvGrpSpPr/>
            <p:nvPr/>
          </p:nvGrpSpPr>
          <p:grpSpPr>
            <a:xfrm>
              <a:off x="2686414" y="7043236"/>
              <a:ext cx="1787739" cy="2021066"/>
              <a:chOff x="8569436" y="1597505"/>
              <a:chExt cx="7034999" cy="7817512"/>
            </a:xfrm>
          </p:grpSpPr>
          <p:pic>
            <p:nvPicPr>
              <p:cNvPr id="1058" name="Picture 34" descr="Log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9436" y="1597505"/>
                <a:ext cx="7034999" cy="7817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36" descr="Image result for dierenarts logo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7" t="2775" r="32631" b="32272"/>
              <a:stretch/>
            </p:blipFill>
            <p:spPr bwMode="auto">
              <a:xfrm>
                <a:off x="9056011" y="3012065"/>
                <a:ext cx="1894785" cy="1886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863" y="7050519"/>
              <a:ext cx="1887706" cy="1893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Afgeronde rechthoek 2"/>
            <p:cNvSpPr/>
            <p:nvPr/>
          </p:nvSpPr>
          <p:spPr>
            <a:xfrm>
              <a:off x="1778507" y="1361871"/>
              <a:ext cx="11684575" cy="7702431"/>
            </a:xfrm>
            <a:prstGeom prst="roundRect">
              <a:avLst/>
            </a:prstGeom>
            <a:noFill/>
            <a:ln w="31750">
              <a:solidFill>
                <a:srgbClr val="1E64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Exo Terr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8704" y="7071800"/>
              <a:ext cx="1649955" cy="164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8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geronde rechthoek 17"/>
          <p:cNvSpPr/>
          <p:nvPr/>
        </p:nvSpPr>
        <p:spPr>
          <a:xfrm>
            <a:off x="10152216" y="4971501"/>
            <a:ext cx="5385743" cy="171739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fgeronde rechthoek 16"/>
          <p:cNvSpPr/>
          <p:nvPr/>
        </p:nvSpPr>
        <p:spPr>
          <a:xfrm>
            <a:off x="4665393" y="3093069"/>
            <a:ext cx="5293616" cy="32066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fgeronde rechthoek 4"/>
          <p:cNvSpPr/>
          <p:nvPr/>
        </p:nvSpPr>
        <p:spPr>
          <a:xfrm>
            <a:off x="77822" y="1710080"/>
            <a:ext cx="4448425" cy="3816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WORKFLOW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sp>
        <p:nvSpPr>
          <p:cNvPr id="3" name="Tekstvak 2"/>
          <p:cNvSpPr txBox="1"/>
          <p:nvPr/>
        </p:nvSpPr>
        <p:spPr>
          <a:xfrm>
            <a:off x="719845" y="7431933"/>
            <a:ext cx="470818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J</a:t>
            </a:r>
            <a:r>
              <a:rPr lang="en-US" sz="2500" dirty="0" smtClean="0"/>
              <a:t>anuary 2018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35154" y="7404028"/>
            <a:ext cx="2354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April 2018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9497" y="1869556"/>
            <a:ext cx="638134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Objectives &amp; procedure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Propose criteria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     (cf. List </a:t>
            </a:r>
            <a:r>
              <a:rPr lang="en-US" sz="2200" dirty="0" err="1" smtClean="0"/>
              <a:t>Wallony</a:t>
            </a:r>
            <a:r>
              <a:rPr lang="en-US" sz="2200" dirty="0" smtClean="0"/>
              <a:t>, mammals)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Appoint coordinators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 </a:t>
            </a:r>
            <a:r>
              <a:rPr lang="en-US" sz="2200" dirty="0" smtClean="0"/>
              <a:t>       </a:t>
            </a:r>
            <a:r>
              <a:rPr lang="en-US" sz="2200" b="1" i="1" dirty="0" err="1" smtClean="0"/>
              <a:t>subworking</a:t>
            </a:r>
            <a:r>
              <a:rPr lang="en-US" sz="2200" b="1" i="1" dirty="0" smtClean="0"/>
              <a:t> groups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b="1" dirty="0" err="1" smtClean="0"/>
              <a:t>Sauria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Serpentes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Chelonia</a:t>
            </a:r>
            <a:endParaRPr lang="en-US" sz="2200" b="1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4665393" y="3270702"/>
            <a:ext cx="6381345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Criteria approved +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 captive bred      endemic species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 availability         invasive species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Evaluate </a:t>
            </a:r>
            <a:r>
              <a:rPr lang="en-US" sz="2200" dirty="0" smtClean="0"/>
              <a:t>proposed lists </a:t>
            </a:r>
            <a:endParaRPr lang="en-US" sz="2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Preliminary outline: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i="1" dirty="0" smtClean="0"/>
              <a:t>Procedure periodic revision list 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 </a:t>
            </a:r>
            <a:r>
              <a:rPr lang="en-US" sz="2200" i="1" dirty="0" smtClean="0"/>
              <a:t>   Procedure application </a:t>
            </a:r>
            <a:r>
              <a:rPr lang="en-US" sz="2200" i="1" dirty="0" smtClean="0"/>
              <a:t>exception</a:t>
            </a:r>
            <a:endParaRPr lang="en-US" sz="2200" i="1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0817158" y="7436456"/>
            <a:ext cx="470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September 2018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152216" y="4971501"/>
            <a:ext cx="638134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Approve proposal list(s)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200" dirty="0" smtClean="0"/>
              <a:t>Dynamic concept: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i="1" dirty="0" smtClean="0"/>
              <a:t>Procedure periodic revision list (q2 </a:t>
            </a:r>
            <a:r>
              <a:rPr lang="en-US" sz="2200" i="1" dirty="0" err="1" smtClean="0"/>
              <a:t>yrs</a:t>
            </a:r>
            <a:r>
              <a:rPr lang="en-US" sz="2200" i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 </a:t>
            </a:r>
            <a:r>
              <a:rPr lang="en-US" sz="2200" i="1" dirty="0" smtClean="0"/>
              <a:t>   Procedure application </a:t>
            </a:r>
            <a:r>
              <a:rPr lang="en-US" sz="2200" i="1" dirty="0" smtClean="0"/>
              <a:t>exception</a:t>
            </a:r>
            <a:endParaRPr lang="en-US" sz="2200" i="1" dirty="0" smtClean="0"/>
          </a:p>
        </p:txBody>
      </p:sp>
      <p:sp>
        <p:nvSpPr>
          <p:cNvPr id="11" name="PIJL-RECHTS 10"/>
          <p:cNvSpPr/>
          <p:nvPr/>
        </p:nvSpPr>
        <p:spPr>
          <a:xfrm>
            <a:off x="350196" y="6789906"/>
            <a:ext cx="15525344" cy="484632"/>
          </a:xfrm>
          <a:prstGeom prst="rightArrow">
            <a:avLst/>
          </a:prstGeom>
          <a:solidFill>
            <a:schemeClr val="accent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0622608" y="7439929"/>
            <a:ext cx="2918299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/>
          <p:cNvSpPr/>
          <p:nvPr/>
        </p:nvSpPr>
        <p:spPr>
          <a:xfrm>
            <a:off x="5853051" y="7457648"/>
            <a:ext cx="2918299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hoek 13"/>
          <p:cNvSpPr/>
          <p:nvPr/>
        </p:nvSpPr>
        <p:spPr>
          <a:xfrm>
            <a:off x="350196" y="7457648"/>
            <a:ext cx="2918299" cy="51161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/>
          <p:cNvSpPr txBox="1"/>
          <p:nvPr/>
        </p:nvSpPr>
        <p:spPr>
          <a:xfrm>
            <a:off x="14182928" y="7370095"/>
            <a:ext cx="2957208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Formulate Advise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/>
              <a:t>To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/>
              <a:t>Board Animal Welfare </a:t>
            </a:r>
            <a:r>
              <a:rPr lang="en-US" sz="2000" dirty="0" smtClean="0"/>
              <a:t>(Nov 2018)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14007830" y="7370095"/>
            <a:ext cx="3132306" cy="165717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53022" r="50961" b="25384"/>
          <a:stretch/>
        </p:blipFill>
        <p:spPr bwMode="auto">
          <a:xfrm>
            <a:off x="3440169" y="4431013"/>
            <a:ext cx="660227" cy="6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2822" r="30375" b="74806"/>
          <a:stretch/>
        </p:blipFill>
        <p:spPr bwMode="auto">
          <a:xfrm>
            <a:off x="1986702" y="4431013"/>
            <a:ext cx="630664" cy="6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1" t="25000" r="2557" b="50000"/>
          <a:stretch/>
        </p:blipFill>
        <p:spPr bwMode="auto">
          <a:xfrm>
            <a:off x="661480" y="4431013"/>
            <a:ext cx="482852" cy="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9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Criteria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05577" y="1167318"/>
            <a:ext cx="8303844" cy="1377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sz="2800" dirty="0" smtClean="0"/>
              <a:t>No prior </a:t>
            </a:r>
            <a:r>
              <a:rPr lang="nl-NL" sz="2800" dirty="0" err="1" smtClean="0"/>
              <a:t>knowledge</a:t>
            </a:r>
            <a:r>
              <a:rPr lang="nl-NL" sz="2800" dirty="0" smtClean="0"/>
              <a:t>/</a:t>
            </a:r>
            <a:r>
              <a:rPr lang="nl-NL" sz="2800" dirty="0" err="1" smtClean="0"/>
              <a:t>experience</a:t>
            </a:r>
            <a:endParaRPr lang="nl-NL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 err="1" smtClean="0"/>
              <a:t>Captive</a:t>
            </a:r>
            <a:r>
              <a:rPr lang="nl-NL" sz="2800" dirty="0" smtClean="0"/>
              <a:t> </a:t>
            </a:r>
            <a:r>
              <a:rPr lang="nl-NL" sz="2800" dirty="0" err="1" smtClean="0"/>
              <a:t>bred</a:t>
            </a:r>
            <a:r>
              <a:rPr lang="nl-NL" sz="2800" dirty="0" smtClean="0"/>
              <a:t> </a:t>
            </a:r>
            <a:r>
              <a:rPr lang="nl-NL" sz="2800" dirty="0" err="1" smtClean="0"/>
              <a:t>individuals</a:t>
            </a:r>
            <a:endParaRPr lang="nl-NL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 err="1" smtClean="0"/>
              <a:t>Routinely</a:t>
            </a:r>
            <a:r>
              <a:rPr lang="nl-NL" sz="2800" dirty="0" smtClean="0"/>
              <a:t> </a:t>
            </a:r>
            <a:r>
              <a:rPr lang="nl-NL" sz="2800" dirty="0" err="1" smtClean="0"/>
              <a:t>available</a:t>
            </a:r>
            <a:r>
              <a:rPr lang="nl-NL" sz="2800" dirty="0" smtClean="0"/>
              <a:t>/</a:t>
            </a:r>
            <a:r>
              <a:rPr lang="nl-NL" sz="2800" dirty="0" err="1" smtClean="0"/>
              <a:t>bred</a:t>
            </a:r>
            <a:endParaRPr lang="nl-NL" sz="2800" dirty="0" smtClean="0"/>
          </a:p>
          <a:p>
            <a:pPr marL="85725" indent="0">
              <a:buNone/>
            </a:pPr>
            <a:endParaRPr lang="nl-NL" sz="28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350197" y="3249039"/>
            <a:ext cx="73426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1. Feasibility </a:t>
            </a:r>
            <a:r>
              <a:rPr lang="en-US" sz="2800" b="1" dirty="0" smtClean="0"/>
              <a:t>captive </a:t>
            </a:r>
            <a:r>
              <a:rPr lang="en-US" sz="2800" b="1" dirty="0" smtClean="0"/>
              <a:t>management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871801" y="3249039"/>
            <a:ext cx="626461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 smtClean="0"/>
              <a:t>2. No danger to humans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2334392" y="3227847"/>
            <a:ext cx="3411568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/>
              <a:t>3</a:t>
            </a:r>
            <a:r>
              <a:rPr lang="en-US" sz="2500" b="1" dirty="0" smtClean="0"/>
              <a:t>. Availability of data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50197" y="4182893"/>
            <a:ext cx="5622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1.1. Housing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1.2. Natural habitat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1.3. Nutritional demands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1.4. Manageable size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1.5. ‘Species sensitivity’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2661019" y="7258413"/>
            <a:ext cx="3447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smtClean="0"/>
              <a:t>Objectivity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smtClean="0"/>
              <a:t>Scientific </a:t>
            </a:r>
            <a:r>
              <a:rPr lang="en-US" sz="2500" dirty="0" smtClean="0"/>
              <a:t>argumentation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smtClean="0"/>
              <a:t>Trends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337690" y="1167318"/>
            <a:ext cx="7966013" cy="1673159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/>
          <p:cNvSpPr/>
          <p:nvPr/>
        </p:nvSpPr>
        <p:spPr>
          <a:xfrm>
            <a:off x="350196" y="3249039"/>
            <a:ext cx="7104152" cy="6175372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hoek 17"/>
          <p:cNvSpPr/>
          <p:nvPr/>
        </p:nvSpPr>
        <p:spPr>
          <a:xfrm>
            <a:off x="7871801" y="3249039"/>
            <a:ext cx="3859766" cy="6175372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hoek 18"/>
          <p:cNvSpPr/>
          <p:nvPr/>
        </p:nvSpPr>
        <p:spPr>
          <a:xfrm>
            <a:off x="12334392" y="3249038"/>
            <a:ext cx="3310645" cy="3334511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fgeronde rechthoek 2"/>
          <p:cNvSpPr/>
          <p:nvPr/>
        </p:nvSpPr>
        <p:spPr>
          <a:xfrm>
            <a:off x="12334392" y="7031407"/>
            <a:ext cx="3310646" cy="239300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7" descr="C:\Users\plmvTom\Pictures\Heloderma\IMG_3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19149" r="14841" b="3850"/>
          <a:stretch/>
        </p:blipFill>
        <p:spPr bwMode="auto">
          <a:xfrm>
            <a:off x="8634586" y="5676527"/>
            <a:ext cx="2334194" cy="17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plmvTom\Pictures\Thailand deel 1\IMG_92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t="33910" r="15240" b="14229"/>
          <a:stretch/>
        </p:blipFill>
        <p:spPr bwMode="auto">
          <a:xfrm>
            <a:off x="8303704" y="3858437"/>
            <a:ext cx="2995959" cy="17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lmvTom\Pictures\Eunectus murinus\IMG_87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27712" b="20908"/>
          <a:stretch/>
        </p:blipFill>
        <p:spPr bwMode="auto">
          <a:xfrm>
            <a:off x="4421604" y="4182893"/>
            <a:ext cx="2818266" cy="2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lmvTom\Pictures\Paleosuchus\IMG_21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9972" r="32023" b="19815"/>
          <a:stretch/>
        </p:blipFill>
        <p:spPr bwMode="auto">
          <a:xfrm>
            <a:off x="8634586" y="7521177"/>
            <a:ext cx="2334194" cy="1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lmvTom\Pictures\teenamputatie varaan\IMG_27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87" r="5842" b="-1"/>
          <a:stretch/>
        </p:blipFill>
        <p:spPr bwMode="auto">
          <a:xfrm>
            <a:off x="549372" y="6809362"/>
            <a:ext cx="6690498" cy="24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lmvTom\Pictures\C caninus\IMG_9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/>
          <a:stretch/>
        </p:blipFill>
        <p:spPr bwMode="auto">
          <a:xfrm>
            <a:off x="11694983" y="0"/>
            <a:ext cx="5643692" cy="47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lmvTom\Pictures\sulcata 75kg\IMG_5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25878"/>
          <a:stretch/>
        </p:blipFill>
        <p:spPr bwMode="auto">
          <a:xfrm>
            <a:off x="0" y="-1"/>
            <a:ext cx="5585660" cy="47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lmvTom\Pictures\rostraal trauma\IMG_49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8"/>
          <a:stretch/>
        </p:blipFill>
        <p:spPr bwMode="auto">
          <a:xfrm>
            <a:off x="5585660" y="4787886"/>
            <a:ext cx="6165352" cy="4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mvTom\Pictures\IMG_73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20744" r="10032"/>
          <a:stretch/>
        </p:blipFill>
        <p:spPr bwMode="auto">
          <a:xfrm>
            <a:off x="5000018" y="77820"/>
            <a:ext cx="2782110" cy="1955943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Towards</a:t>
            </a:r>
            <a:r>
              <a:rPr lang="nl-BE" dirty="0" smtClean="0"/>
              <a:t> a ‘</a:t>
            </a:r>
            <a:r>
              <a:rPr lang="nl-BE" dirty="0" err="1" smtClean="0"/>
              <a:t>Dynamic</a:t>
            </a:r>
            <a:r>
              <a:rPr lang="nl-BE" dirty="0" smtClean="0"/>
              <a:t> list’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247" y="1791557"/>
            <a:ext cx="16421042" cy="2949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 err="1" smtClean="0"/>
              <a:t>Number</a:t>
            </a:r>
            <a:r>
              <a:rPr lang="nl-NL" sz="3200" dirty="0" smtClean="0"/>
              <a:t> of </a:t>
            </a:r>
            <a:r>
              <a:rPr lang="nl-NL" sz="3200" dirty="0" err="1" smtClean="0"/>
              <a:t>spp</a:t>
            </a:r>
            <a:r>
              <a:rPr lang="nl-NL" sz="3200" dirty="0" smtClean="0"/>
              <a:t>. </a:t>
            </a:r>
            <a:r>
              <a:rPr lang="nl-NL" sz="3200" dirty="0" err="1" smtClean="0"/>
              <a:t>that</a:t>
            </a:r>
            <a:r>
              <a:rPr lang="nl-NL" sz="3200" dirty="0" smtClean="0"/>
              <a:t> meet </a:t>
            </a:r>
            <a:r>
              <a:rPr lang="nl-NL" sz="3200" dirty="0" err="1" smtClean="0"/>
              <a:t>primary</a:t>
            </a:r>
            <a:r>
              <a:rPr lang="nl-NL" sz="3200" dirty="0" smtClean="0"/>
              <a:t> criterium… &gt;&gt;&gt;&gt;</a:t>
            </a:r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err="1" smtClean="0"/>
              <a:t>Current</a:t>
            </a:r>
            <a:r>
              <a:rPr lang="nl-NL" sz="3200" dirty="0" smtClean="0"/>
              <a:t> &amp; </a:t>
            </a:r>
            <a:r>
              <a:rPr lang="nl-NL" sz="3200" dirty="0" err="1" smtClean="0"/>
              <a:t>future</a:t>
            </a:r>
            <a:r>
              <a:rPr lang="nl-NL" sz="3200" dirty="0" smtClean="0"/>
              <a:t> trends (</a:t>
            </a:r>
            <a:r>
              <a:rPr lang="nl-NL" sz="3200" dirty="0" err="1" smtClean="0"/>
              <a:t>popularity</a:t>
            </a:r>
            <a:r>
              <a:rPr lang="nl-NL" sz="3200" dirty="0" smtClean="0"/>
              <a:t> </a:t>
            </a:r>
            <a:r>
              <a:rPr lang="nl-NL" sz="3200" dirty="0" err="1" smtClean="0"/>
              <a:t>spp</a:t>
            </a:r>
            <a:r>
              <a:rPr lang="nl-NL" sz="3200" dirty="0" smtClean="0"/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err="1" smtClean="0"/>
              <a:t>Animal</a:t>
            </a:r>
            <a:r>
              <a:rPr lang="nl-NL" sz="3200" dirty="0" smtClean="0"/>
              <a:t> welfare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err="1" smtClean="0"/>
              <a:t>Invasive</a:t>
            </a:r>
            <a:r>
              <a:rPr lang="nl-NL" sz="3200" dirty="0" smtClean="0"/>
              <a:t> </a:t>
            </a:r>
            <a:r>
              <a:rPr lang="nl-NL" sz="3200" dirty="0" err="1" smtClean="0"/>
              <a:t>spp</a:t>
            </a:r>
            <a:r>
              <a:rPr lang="nl-NL" sz="3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smtClean="0"/>
              <a:t>Stakeholders</a:t>
            </a:r>
            <a:endParaRPr lang="nl-NL" sz="54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5400" dirty="0"/>
          </a:p>
          <a:p>
            <a:pPr>
              <a:buFont typeface="Wingdings" panose="05000000000000000000" pitchFamily="2" charset="2"/>
              <a:buChar char="§"/>
            </a:pPr>
            <a:endParaRPr lang="nl-NL" sz="5400" dirty="0"/>
          </a:p>
          <a:p>
            <a:pPr>
              <a:buFont typeface="Wingdings" panose="05000000000000000000" pitchFamily="2" charset="2"/>
              <a:buChar char="§"/>
            </a:pPr>
            <a:endParaRPr lang="nl-NL" sz="5400" dirty="0" smtClean="0"/>
          </a:p>
          <a:p>
            <a:pPr>
              <a:buFont typeface="Wingdings" panose="05000000000000000000" pitchFamily="2" charset="2"/>
              <a:buChar char="§"/>
            </a:pPr>
            <a:endParaRPr lang="nl-NL" sz="5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10427" y="6265719"/>
            <a:ext cx="8094166" cy="110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69185" y="4934450"/>
            <a:ext cx="10334372" cy="963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NL" sz="3600" b="1" dirty="0" err="1" smtClean="0"/>
              <a:t>Periodic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revision</a:t>
            </a:r>
            <a:r>
              <a:rPr lang="nl-NL" sz="3600" b="1" dirty="0" smtClean="0"/>
              <a:t>: </a:t>
            </a:r>
            <a:r>
              <a:rPr lang="nl-NL" sz="3600" b="1" dirty="0" err="1" smtClean="0"/>
              <a:t>exclude</a:t>
            </a:r>
            <a:r>
              <a:rPr lang="nl-NL" sz="3600" b="1" dirty="0" smtClean="0"/>
              <a:t>/</a:t>
            </a:r>
            <a:r>
              <a:rPr lang="nl-NL" sz="3600" b="1" dirty="0" err="1" smtClean="0"/>
              <a:t>include</a:t>
            </a:r>
            <a:r>
              <a:rPr lang="nl-NL" sz="3600" b="1" dirty="0" smtClean="0"/>
              <a:t> species</a:t>
            </a:r>
          </a:p>
          <a:p>
            <a:pPr marL="85725" indent="0">
              <a:buNone/>
            </a:pPr>
            <a:endParaRPr lang="nl-NL" sz="3600" b="1" dirty="0" smtClean="0"/>
          </a:p>
          <a:p>
            <a:pPr marL="85725" indent="0">
              <a:buNone/>
            </a:pPr>
            <a:endParaRPr lang="nl-NL" sz="2800" dirty="0" smtClean="0"/>
          </a:p>
        </p:txBody>
      </p:sp>
      <p:sp>
        <p:nvSpPr>
          <p:cNvPr id="7" name="PIJL-RECHTS 6"/>
          <p:cNvSpPr/>
          <p:nvPr/>
        </p:nvSpPr>
        <p:spPr>
          <a:xfrm>
            <a:off x="2594179" y="4756347"/>
            <a:ext cx="2418102" cy="1319950"/>
          </a:xfrm>
          <a:prstGeom prst="rightArrow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1054733" y="1264595"/>
            <a:ext cx="110270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No ideal list (11.000 extant species): dynamic aspect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969185" y="6409824"/>
            <a:ext cx="10334372" cy="963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NL" sz="3600" b="1" dirty="0" err="1" smtClean="0"/>
              <a:t>Applicate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for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exception</a:t>
            </a:r>
            <a:r>
              <a:rPr lang="nl-NL" sz="3600" b="1" dirty="0" smtClean="0"/>
              <a:t> </a:t>
            </a:r>
            <a:r>
              <a:rPr lang="nl-NL" sz="3600" b="1" dirty="0" smtClean="0"/>
              <a:t>(</a:t>
            </a:r>
            <a:r>
              <a:rPr lang="nl-NL" sz="3600" b="1" dirty="0" err="1"/>
              <a:t>l</a:t>
            </a:r>
            <a:r>
              <a:rPr lang="nl-NL" sz="3600" b="1" dirty="0" err="1" smtClean="0"/>
              <a:t>aw</a:t>
            </a:r>
            <a:r>
              <a:rPr lang="nl-NL" sz="3600" b="1" dirty="0" smtClean="0"/>
              <a:t> 1986): </a:t>
            </a:r>
            <a:endParaRPr lang="nl-NL" sz="3600" b="1" dirty="0"/>
          </a:p>
          <a:p>
            <a:pPr marL="85725" indent="0">
              <a:buNone/>
            </a:pPr>
            <a:r>
              <a:rPr lang="nl-NL" sz="3600" b="1" dirty="0" smtClean="0"/>
              <a:t>Zoo </a:t>
            </a:r>
            <a:r>
              <a:rPr lang="nl-NL" sz="3600" b="1" dirty="0" err="1" smtClean="0"/>
              <a:t>Commission</a:t>
            </a:r>
            <a:r>
              <a:rPr lang="nl-NL" sz="3600" b="1" dirty="0" smtClean="0"/>
              <a:t> &amp; </a:t>
            </a:r>
            <a:r>
              <a:rPr lang="nl-NL" sz="3600" b="1" dirty="0" err="1"/>
              <a:t>W</a:t>
            </a:r>
            <a:r>
              <a:rPr lang="nl-NL" sz="3600" b="1" dirty="0" err="1" smtClean="0"/>
              <a:t>orking</a:t>
            </a:r>
            <a:r>
              <a:rPr lang="nl-NL" sz="3600" b="1" dirty="0" smtClean="0"/>
              <a:t> Group</a:t>
            </a:r>
          </a:p>
          <a:p>
            <a:pPr marL="85725" indent="0">
              <a:buNone/>
            </a:pPr>
            <a:endParaRPr lang="nl-NL" sz="3600" b="1" dirty="0" smtClean="0"/>
          </a:p>
          <a:p>
            <a:pPr marL="85725" indent="0">
              <a:buNone/>
            </a:pPr>
            <a:endParaRPr lang="nl-NL" sz="2800" dirty="0" smtClean="0"/>
          </a:p>
        </p:txBody>
      </p:sp>
      <p:sp>
        <p:nvSpPr>
          <p:cNvPr id="13" name="PIJL-RECHTS 12"/>
          <p:cNvSpPr/>
          <p:nvPr/>
        </p:nvSpPr>
        <p:spPr>
          <a:xfrm>
            <a:off x="2594179" y="6422078"/>
            <a:ext cx="2418102" cy="1319950"/>
          </a:xfrm>
          <a:prstGeom prst="rightArrow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fgeronde rechthoek 10"/>
          <p:cNvSpPr/>
          <p:nvPr/>
        </p:nvSpPr>
        <p:spPr>
          <a:xfrm>
            <a:off x="5506278" y="4756347"/>
            <a:ext cx="10336696" cy="1141846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fgeronde rechthoek 13"/>
          <p:cNvSpPr/>
          <p:nvPr/>
        </p:nvSpPr>
        <p:spPr>
          <a:xfrm>
            <a:off x="5506278" y="6422079"/>
            <a:ext cx="10654748" cy="157405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8597" r="10823" b="32024"/>
          <a:stretch/>
        </p:blipFill>
        <p:spPr bwMode="auto">
          <a:xfrm>
            <a:off x="14027285" y="1"/>
            <a:ext cx="3307403" cy="143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dirty="0" smtClean="0"/>
              <a:t>The </a:t>
            </a:r>
            <a:r>
              <a:rPr lang="nl-NL" sz="4800" dirty="0" err="1" smtClean="0"/>
              <a:t>result:Positive</a:t>
            </a:r>
            <a:r>
              <a:rPr lang="nl-NL" sz="4800" dirty="0" smtClean="0"/>
              <a:t> list </a:t>
            </a:r>
            <a:r>
              <a:rPr lang="nl-NL" sz="4800" dirty="0" err="1" smtClean="0"/>
              <a:t>Reptiles</a:t>
            </a:r>
            <a:r>
              <a:rPr lang="nl-NL" sz="4800" dirty="0" smtClean="0"/>
              <a:t> </a:t>
            </a:r>
            <a:r>
              <a:rPr lang="nl-NL" sz="4800" dirty="0" err="1" smtClean="0"/>
              <a:t>Flanders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408369"/>
            <a:ext cx="12841263" cy="1179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Advise</a:t>
            </a:r>
            <a:endParaRPr lang="nl-NL" sz="4400" dirty="0" smtClean="0"/>
          </a:p>
          <a:p>
            <a:pPr marL="85725" indent="0">
              <a:buNone/>
            </a:pP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10427" y="6265719"/>
            <a:ext cx="8094166" cy="110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867727" y="2042275"/>
            <a:ext cx="8094166" cy="306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nl-NL" sz="2800" b="1" dirty="0" smtClean="0"/>
              <a:t>Sauria          </a:t>
            </a:r>
            <a:r>
              <a:rPr lang="nl-NL" sz="2800" b="1" dirty="0" err="1" smtClean="0"/>
              <a:t>Chelonia</a:t>
            </a:r>
            <a:r>
              <a:rPr lang="nl-NL" sz="2800" b="1" dirty="0"/>
              <a:t> </a:t>
            </a:r>
            <a:r>
              <a:rPr lang="nl-NL" sz="2800" b="1" dirty="0" smtClean="0"/>
              <a:t>        </a:t>
            </a:r>
            <a:r>
              <a:rPr lang="nl-NL" sz="2800" b="1" dirty="0" err="1" smtClean="0"/>
              <a:t>Serpentes</a:t>
            </a:r>
            <a:endParaRPr lang="nl-NL" sz="2800" b="1" dirty="0" smtClean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52062" y="2334100"/>
            <a:ext cx="12841263" cy="94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Vision</a:t>
            </a:r>
            <a:endParaRPr lang="nl-NL" sz="4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4000" dirty="0" smtClean="0"/>
              <a:t>List of species</a:t>
            </a:r>
          </a:p>
          <a:p>
            <a:pPr marL="85725" indent="0">
              <a:buFont typeface="Arial" panose="020B0604020202020204" pitchFamily="34" charset="0"/>
              <a:buNone/>
            </a:pPr>
            <a:endParaRPr lang="nl-NL" sz="4000" dirty="0"/>
          </a:p>
          <a:p>
            <a:pPr marL="85725" indent="0">
              <a:buFont typeface="Arial" panose="020B0604020202020204" pitchFamily="34" charset="0"/>
              <a:buNone/>
            </a:pPr>
            <a:endParaRPr lang="nl-NL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Transition</a:t>
            </a:r>
            <a:r>
              <a:rPr lang="nl-NL" sz="4000" dirty="0" smtClean="0"/>
              <a:t> </a:t>
            </a:r>
            <a:r>
              <a:rPr lang="nl-NL" sz="4000" dirty="0" err="1" smtClean="0"/>
              <a:t>period</a:t>
            </a:r>
            <a:r>
              <a:rPr lang="nl-NL" sz="4000" dirty="0" smtClean="0"/>
              <a:t> 6 </a:t>
            </a:r>
            <a:r>
              <a:rPr lang="nl-NL" sz="4000" dirty="0" err="1" smtClean="0"/>
              <a:t>months</a:t>
            </a:r>
            <a:endParaRPr lang="nl-NL" sz="4000" dirty="0" smtClean="0"/>
          </a:p>
          <a:p>
            <a:pPr marL="85725" indent="0">
              <a:buFont typeface="Arial" panose="020B0604020202020204" pitchFamily="34" charset="0"/>
              <a:buNone/>
            </a:pPr>
            <a:endParaRPr lang="nl-NL" sz="4000" b="1" dirty="0" smtClean="0"/>
          </a:p>
          <a:p>
            <a:pPr marL="85725" indent="0">
              <a:buFont typeface="Arial" panose="020B0604020202020204" pitchFamily="34" charset="0"/>
              <a:buNone/>
            </a:pPr>
            <a:endParaRPr lang="nl-NL" sz="4000" dirty="0"/>
          </a:p>
        </p:txBody>
      </p:sp>
      <p:sp>
        <p:nvSpPr>
          <p:cNvPr id="12" name="Rechthoek 11"/>
          <p:cNvSpPr/>
          <p:nvPr/>
        </p:nvSpPr>
        <p:spPr>
          <a:xfrm>
            <a:off x="13865300" y="2042275"/>
            <a:ext cx="3230004" cy="2070648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TOTAL 422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855277" y="3885358"/>
            <a:ext cx="12841263" cy="1179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6575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9988" indent="-45085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5775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8863" indent="-550863" algn="l" defTabSz="191293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75" indent="-442913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l-NL" sz="4000" dirty="0" err="1" smtClean="0"/>
              <a:t>Dynamic</a:t>
            </a:r>
            <a:r>
              <a:rPr lang="nl-NL" sz="4000" dirty="0" smtClean="0"/>
              <a:t> list: procedures</a:t>
            </a:r>
            <a:endParaRPr lang="nl-NL" sz="4400" dirty="0" smtClean="0"/>
          </a:p>
          <a:p>
            <a:pPr marL="85725" indent="0">
              <a:buFont typeface="Arial" panose="020B0604020202020204" pitchFamily="34" charset="0"/>
              <a:buNone/>
            </a:pPr>
            <a:endParaRPr lang="nl-NL" sz="4400" dirty="0"/>
          </a:p>
        </p:txBody>
      </p:sp>
      <p:sp>
        <p:nvSpPr>
          <p:cNvPr id="6" name="Tekstvak 5"/>
          <p:cNvSpPr txBox="1"/>
          <p:nvPr/>
        </p:nvSpPr>
        <p:spPr>
          <a:xfrm>
            <a:off x="13951739" y="4605700"/>
            <a:ext cx="324147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/>
              <a:t>Wallony</a:t>
            </a:r>
            <a:r>
              <a:rPr lang="en-US" sz="2400" b="1" dirty="0" smtClean="0"/>
              <a:t>: 232 species</a:t>
            </a:r>
          </a:p>
        </p:txBody>
      </p:sp>
      <p:sp>
        <p:nvSpPr>
          <p:cNvPr id="8" name="Ovaal 7"/>
          <p:cNvSpPr/>
          <p:nvPr/>
        </p:nvSpPr>
        <p:spPr>
          <a:xfrm>
            <a:off x="13807144" y="4283173"/>
            <a:ext cx="3346315" cy="1268631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53022" r="50961" b="25384"/>
          <a:stretch/>
        </p:blipFill>
        <p:spPr bwMode="auto">
          <a:xfrm>
            <a:off x="9289534" y="2753569"/>
            <a:ext cx="1303507" cy="12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2822" r="30375" b="74806"/>
          <a:stretch/>
        </p:blipFill>
        <p:spPr bwMode="auto">
          <a:xfrm>
            <a:off x="11773302" y="2680372"/>
            <a:ext cx="1245140" cy="13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ptiles icons set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1" t="25000" r="2557" b="50000"/>
          <a:stretch/>
        </p:blipFill>
        <p:spPr bwMode="auto">
          <a:xfrm>
            <a:off x="7275909" y="2643978"/>
            <a:ext cx="953311" cy="14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fgeronde rechthoek 12"/>
          <p:cNvSpPr/>
          <p:nvPr/>
        </p:nvSpPr>
        <p:spPr>
          <a:xfrm>
            <a:off x="6867727" y="2003365"/>
            <a:ext cx="1501021" cy="210955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fgeronde rechthoek 15"/>
          <p:cNvSpPr/>
          <p:nvPr/>
        </p:nvSpPr>
        <p:spPr>
          <a:xfrm>
            <a:off x="9004592" y="2003365"/>
            <a:ext cx="1910217" cy="2109558"/>
          </a:xfrm>
          <a:prstGeom prst="round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fgeronde rechthoek 16"/>
          <p:cNvSpPr/>
          <p:nvPr/>
        </p:nvSpPr>
        <p:spPr>
          <a:xfrm>
            <a:off x="11330611" y="2042275"/>
            <a:ext cx="2203690" cy="207064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vlaan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27" y="6026872"/>
            <a:ext cx="3447564" cy="34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929873" y="8962823"/>
            <a:ext cx="10178728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/>
              <a:t>https://www.huisdierinfo.be/welke-reptielen-mag-je-houden</a:t>
            </a:r>
            <a:endParaRPr lang="en-US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2876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UGent_NL_DI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e-NL-DI_1_0_13.potx" id="{C5FB13C2-FFD7-434E-B66B-D468DCE902C7}" vid="{126E8297-CAF1-41B8-A0A6-4DFFEBE27E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Powerpoint_UGent_NL_DI</Template>
  <TotalTime>3757</TotalTime>
  <Words>546</Words>
  <Application>Microsoft Office PowerPoint</Application>
  <PresentationFormat>Aangepast</PresentationFormat>
  <Paragraphs>149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Powerpoint_UGent_NL_DI</vt:lpstr>
      <vt:lpstr>Approach taken in the setting-up of positive lists of reptiles at regional level (Flanders)</vt:lpstr>
      <vt:lpstr>History</vt:lpstr>
      <vt:lpstr>Context/Objective</vt:lpstr>
      <vt:lpstr>Working Group</vt:lpstr>
      <vt:lpstr>WORKFLOW</vt:lpstr>
      <vt:lpstr>Criteria</vt:lpstr>
      <vt:lpstr>PowerPoint-presentatie</vt:lpstr>
      <vt:lpstr>Towards a ‘Dynamic list’</vt:lpstr>
      <vt:lpstr>The result:Positive list Reptiles Flanders</vt:lpstr>
      <vt:lpstr>WORKFLOW</vt:lpstr>
      <vt:lpstr>Current situation</vt:lpstr>
      <vt:lpstr>Conclusion &amp; discussion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plv</dc:creator>
  <cp:lastModifiedBy>Rev</cp:lastModifiedBy>
  <cp:revision>120</cp:revision>
  <cp:lastPrinted>2019-11-21T09:37:31Z</cp:lastPrinted>
  <dcterms:created xsi:type="dcterms:W3CDTF">2017-01-30T15:57:55Z</dcterms:created>
  <dcterms:modified xsi:type="dcterms:W3CDTF">2019-11-29T16:31:22Z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</Properties>
</file>