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8"/>
  </p:notesMasterIdLst>
  <p:sldIdLst>
    <p:sldId id="256" r:id="rId2"/>
    <p:sldId id="288" r:id="rId3"/>
    <p:sldId id="294" r:id="rId4"/>
    <p:sldId id="289" r:id="rId5"/>
    <p:sldId id="296" r:id="rId6"/>
    <p:sldId id="295" r:id="rId7"/>
    <p:sldId id="290" r:id="rId8"/>
    <p:sldId id="297" r:id="rId9"/>
    <p:sldId id="291" r:id="rId10"/>
    <p:sldId id="298" r:id="rId11"/>
    <p:sldId id="299" r:id="rId12"/>
    <p:sldId id="300" r:id="rId13"/>
    <p:sldId id="301" r:id="rId14"/>
    <p:sldId id="302" r:id="rId15"/>
    <p:sldId id="292" r:id="rId16"/>
    <p:sldId id="293" r:id="rId17"/>
    <p:sldId id="305" r:id="rId18"/>
    <p:sldId id="304" r:id="rId19"/>
    <p:sldId id="308" r:id="rId20"/>
    <p:sldId id="307" r:id="rId21"/>
    <p:sldId id="309" r:id="rId22"/>
    <p:sldId id="306" r:id="rId23"/>
    <p:sldId id="310" r:id="rId24"/>
    <p:sldId id="311" r:id="rId25"/>
    <p:sldId id="313" r:id="rId26"/>
    <p:sldId id="287" r:id="rId2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</p:embeddedFontLst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97"/>
    <p:restoredTop sz="70611"/>
  </p:normalViewPr>
  <p:slideViewPr>
    <p:cSldViewPr snapToGrid="0" snapToObjects="1">
      <p:cViewPr>
        <p:scale>
          <a:sx n="57" d="100"/>
          <a:sy n="57" d="100"/>
        </p:scale>
        <p:origin x="56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0" name="Shape 12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988218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Actors = FAVV, </a:t>
            </a:r>
            <a:r>
              <a:rPr lang="fr-FR" dirty="0" err="1"/>
              <a:t>policy</a:t>
            </a:r>
            <a:r>
              <a:rPr lang="fr-FR" dirty="0"/>
              <a:t> </a:t>
            </a:r>
            <a:r>
              <a:rPr lang="fr-FR" dirty="0" err="1"/>
              <a:t>makers</a:t>
            </a:r>
            <a:r>
              <a:rPr lang="fr-FR" dirty="0"/>
              <a:t>, Customs, </a:t>
            </a:r>
            <a:r>
              <a:rPr lang="fr-FR" dirty="0" err="1"/>
              <a:t>professionals</a:t>
            </a:r>
            <a:r>
              <a:rPr lang="fr-FR" dirty="0"/>
              <a:t> </a:t>
            </a:r>
            <a:r>
              <a:rPr lang="fr-FR" dirty="0" err="1"/>
              <a:t>from</a:t>
            </a:r>
            <a:r>
              <a:rPr lang="fr-FR" dirty="0"/>
              <a:t> the pet </a:t>
            </a:r>
            <a:r>
              <a:rPr lang="fr-FR" dirty="0" err="1"/>
              <a:t>trade</a:t>
            </a:r>
            <a:r>
              <a:rPr lang="fr-FR" dirty="0"/>
              <a:t>, </a:t>
            </a:r>
            <a:r>
              <a:rPr lang="fr-FR" dirty="0" err="1"/>
              <a:t>NGO’s</a:t>
            </a:r>
            <a:r>
              <a:rPr lang="fr-FR" dirty="0"/>
              <a:t> </a:t>
            </a:r>
            <a:r>
              <a:rPr lang="fr-FR" dirty="0" err="1"/>
              <a:t>veterinarians</a:t>
            </a:r>
            <a:r>
              <a:rPr lang="fr-FR" dirty="0"/>
              <a:t> ,</a:t>
            </a:r>
          </a:p>
          <a:p>
            <a:r>
              <a:rPr lang="fr-FR" dirty="0"/>
              <a:t>National </a:t>
            </a:r>
            <a:r>
              <a:rPr lang="fr-FR" dirty="0" err="1"/>
              <a:t>authorities</a:t>
            </a:r>
            <a:r>
              <a:rPr lang="fr-FR" dirty="0"/>
              <a:t> in charge of </a:t>
            </a:r>
            <a:r>
              <a:rPr lang="fr-FR" dirty="0" err="1"/>
              <a:t>food</a:t>
            </a:r>
            <a:r>
              <a:rPr lang="fr-FR" dirty="0"/>
              <a:t> </a:t>
            </a:r>
            <a:r>
              <a:rPr lang="fr-FR" dirty="0" err="1"/>
              <a:t>security</a:t>
            </a:r>
            <a:r>
              <a:rPr lang="fr-FR" dirty="0"/>
              <a:t>  ..</a:t>
            </a:r>
          </a:p>
        </p:txBody>
      </p:sp>
    </p:spTree>
    <p:extLst>
      <p:ext uri="{BB962C8B-B14F-4D97-AF65-F5344CB8AC3E}">
        <p14:creationId xmlns:p14="http://schemas.microsoft.com/office/powerpoint/2010/main" val="3012816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884324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Data end up in a </a:t>
            </a:r>
            <a:r>
              <a:rPr lang="fr-FR" dirty="0" err="1"/>
              <a:t>diversity</a:t>
            </a:r>
            <a:r>
              <a:rPr lang="fr-FR" dirty="0"/>
              <a:t> of </a:t>
            </a:r>
            <a:r>
              <a:rPr lang="fr-FR" dirty="0" err="1"/>
              <a:t>various</a:t>
            </a:r>
            <a:r>
              <a:rPr lang="fr-FR" dirty="0"/>
              <a:t> </a:t>
            </a:r>
            <a:r>
              <a:rPr lang="fr-FR" dirty="0" err="1"/>
              <a:t>databases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528499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Data end up in a </a:t>
            </a:r>
            <a:r>
              <a:rPr lang="fr-FR" dirty="0" err="1"/>
              <a:t>diversity</a:t>
            </a:r>
            <a:r>
              <a:rPr lang="fr-FR" dirty="0"/>
              <a:t> of </a:t>
            </a:r>
            <a:r>
              <a:rPr lang="fr-FR" dirty="0" err="1"/>
              <a:t>various</a:t>
            </a:r>
            <a:r>
              <a:rPr lang="fr-FR" dirty="0"/>
              <a:t> </a:t>
            </a:r>
            <a:r>
              <a:rPr lang="fr-FR" dirty="0" err="1"/>
              <a:t>databases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860389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Data end up in a </a:t>
            </a:r>
            <a:r>
              <a:rPr lang="fr-FR" dirty="0" err="1"/>
              <a:t>diversity</a:t>
            </a:r>
            <a:r>
              <a:rPr lang="fr-FR" dirty="0"/>
              <a:t> of </a:t>
            </a:r>
            <a:r>
              <a:rPr lang="fr-FR" dirty="0" err="1"/>
              <a:t>various</a:t>
            </a:r>
            <a:r>
              <a:rPr lang="fr-FR" dirty="0"/>
              <a:t> </a:t>
            </a:r>
            <a:r>
              <a:rPr lang="fr-FR" dirty="0" err="1"/>
              <a:t>databases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465853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sz="1200" dirty="0">
                <a:solidFill>
                  <a:schemeClr val="accent1">
                    <a:lumMod val="75000"/>
                  </a:schemeClr>
                </a:solidFill>
              </a:rPr>
              <a:t>The </a:t>
            </a:r>
            <a:r>
              <a:rPr lang="fr-BE" sz="1200" dirty="0" err="1">
                <a:solidFill>
                  <a:schemeClr val="accent1">
                    <a:lumMod val="75000"/>
                  </a:schemeClr>
                </a:solidFill>
              </a:rPr>
              <a:t>lack</a:t>
            </a:r>
            <a:r>
              <a:rPr lang="fr-BE" sz="1200" dirty="0">
                <a:solidFill>
                  <a:schemeClr val="accent1">
                    <a:lumMod val="75000"/>
                  </a:schemeClr>
                </a:solidFill>
              </a:rPr>
              <a:t> of </a:t>
            </a:r>
            <a:r>
              <a:rPr lang="fr-BE" sz="1200" dirty="0" err="1">
                <a:solidFill>
                  <a:schemeClr val="accent1">
                    <a:lumMod val="75000"/>
                  </a:schemeClr>
                </a:solidFill>
              </a:rPr>
              <a:t>biodiversity-specific</a:t>
            </a:r>
            <a:r>
              <a:rPr lang="fr-BE" sz="1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BE" sz="1200" dirty="0" err="1">
                <a:solidFill>
                  <a:schemeClr val="accent1">
                    <a:lumMod val="75000"/>
                  </a:schemeClr>
                </a:solidFill>
              </a:rPr>
              <a:t>framework</a:t>
            </a:r>
            <a:r>
              <a:rPr lang="fr-BE" sz="1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BE" sz="1200" dirty="0" err="1">
                <a:solidFill>
                  <a:schemeClr val="accent1">
                    <a:lumMod val="75000"/>
                  </a:schemeClr>
                </a:solidFill>
              </a:rPr>
              <a:t>that</a:t>
            </a:r>
            <a:r>
              <a:rPr lang="fr-BE" sz="1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BE" sz="1200" dirty="0" err="1">
                <a:solidFill>
                  <a:schemeClr val="accent1">
                    <a:lumMod val="75000"/>
                  </a:schemeClr>
                </a:solidFill>
              </a:rPr>
              <a:t>could</a:t>
            </a:r>
            <a:r>
              <a:rPr lang="fr-BE" sz="1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BE" sz="1200" dirty="0" err="1">
                <a:solidFill>
                  <a:schemeClr val="accent1">
                    <a:lumMod val="75000"/>
                  </a:schemeClr>
                </a:solidFill>
              </a:rPr>
              <a:t>generates</a:t>
            </a:r>
            <a:r>
              <a:rPr lang="fr-BE" sz="1200" dirty="0">
                <a:solidFill>
                  <a:schemeClr val="accent1">
                    <a:lumMod val="75000"/>
                  </a:schemeClr>
                </a:solidFill>
              </a:rPr>
              <a:t> data on the commercial and non-commercial </a:t>
            </a:r>
            <a:r>
              <a:rPr lang="fr-BE" sz="1200" dirty="0" err="1">
                <a:solidFill>
                  <a:schemeClr val="accent1">
                    <a:lumMod val="75000"/>
                  </a:schemeClr>
                </a:solidFill>
              </a:rPr>
              <a:t>flows</a:t>
            </a:r>
            <a:r>
              <a:rPr lang="fr-BE" sz="1200" dirty="0">
                <a:solidFill>
                  <a:schemeClr val="accent1">
                    <a:lumMod val="75000"/>
                  </a:schemeClr>
                </a:solidFill>
              </a:rPr>
              <a:t> of </a:t>
            </a:r>
            <a:r>
              <a:rPr lang="fr-BE" sz="1200" dirty="0" err="1">
                <a:solidFill>
                  <a:schemeClr val="accent1">
                    <a:lumMod val="75000"/>
                  </a:schemeClr>
                </a:solidFill>
              </a:rPr>
              <a:t>exotic</a:t>
            </a:r>
            <a:r>
              <a:rPr lang="fr-BE" sz="1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BE" sz="1200" dirty="0" err="1">
                <a:solidFill>
                  <a:schemeClr val="accent1">
                    <a:lumMod val="75000"/>
                  </a:schemeClr>
                </a:solidFill>
              </a:rPr>
              <a:t>species</a:t>
            </a:r>
            <a:r>
              <a:rPr lang="fr-BE" sz="1200" dirty="0">
                <a:solidFill>
                  <a:schemeClr val="accent1">
                    <a:lumMod val="75000"/>
                  </a:schemeClr>
                </a:solidFill>
              </a:rPr>
              <a:t> </a:t>
            </a:r>
            <a:r>
              <a:rPr lang="fr-BE" sz="1200" dirty="0" err="1">
                <a:solidFill>
                  <a:schemeClr val="accent1">
                    <a:lumMod val="75000"/>
                  </a:schemeClr>
                </a:solidFill>
              </a:rPr>
              <a:t>is</a:t>
            </a:r>
            <a:r>
              <a:rPr lang="fr-BE" sz="1200" dirty="0">
                <a:solidFill>
                  <a:schemeClr val="accent1">
                    <a:lumMod val="75000"/>
                  </a:schemeClr>
                </a:solidFill>
              </a:rPr>
              <a:t> an </a:t>
            </a:r>
            <a:r>
              <a:rPr lang="fr-BE" sz="1200" b="1" dirty="0">
                <a:solidFill>
                  <a:schemeClr val="accent1">
                    <a:lumMod val="75000"/>
                  </a:schemeClr>
                </a:solidFill>
              </a:rPr>
              <a:t>important obstacle to </a:t>
            </a:r>
            <a:r>
              <a:rPr lang="fr-BE" sz="1200" b="1" dirty="0" err="1">
                <a:solidFill>
                  <a:schemeClr val="accent1">
                    <a:lumMod val="75000"/>
                  </a:schemeClr>
                </a:solidFill>
              </a:rPr>
              <a:t>proper</a:t>
            </a:r>
            <a:r>
              <a:rPr lang="fr-BE" sz="12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BE" sz="1200" b="1" dirty="0" err="1">
                <a:solidFill>
                  <a:schemeClr val="accent1">
                    <a:lumMod val="75000"/>
                  </a:schemeClr>
                </a:solidFill>
              </a:rPr>
              <a:t>implementation</a:t>
            </a:r>
            <a:r>
              <a:rPr lang="fr-BE" sz="1200" dirty="0">
                <a:solidFill>
                  <a:schemeClr val="accent1">
                    <a:lumMod val="75000"/>
                  </a:schemeClr>
                </a:solidFill>
              </a:rPr>
              <a:t> of national import control </a:t>
            </a:r>
            <a:r>
              <a:rPr lang="fr-BE" sz="1200" dirty="0" err="1">
                <a:solidFill>
                  <a:schemeClr val="accent1">
                    <a:lumMod val="75000"/>
                  </a:schemeClr>
                </a:solidFill>
              </a:rPr>
              <a:t>policies</a:t>
            </a:r>
            <a:r>
              <a:rPr lang="fr-BE" sz="1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BE" sz="1200" dirty="0" err="1">
                <a:solidFill>
                  <a:schemeClr val="accent1">
                    <a:lumMod val="75000"/>
                  </a:schemeClr>
                </a:solidFill>
              </a:rPr>
              <a:t>like</a:t>
            </a:r>
            <a:r>
              <a:rPr lang="fr-BE" sz="1200" dirty="0">
                <a:solidFill>
                  <a:schemeClr val="accent1">
                    <a:lumMod val="75000"/>
                  </a:schemeClr>
                </a:solidFill>
              </a:rPr>
              <a:t> the </a:t>
            </a:r>
            <a:r>
              <a:rPr lang="fr-BE" sz="1200" dirty="0" err="1">
                <a:solidFill>
                  <a:schemeClr val="accent1">
                    <a:lumMod val="75000"/>
                  </a:schemeClr>
                </a:solidFill>
              </a:rPr>
              <a:t>regulation</a:t>
            </a:r>
            <a:r>
              <a:rPr lang="fr-BE" sz="1200" dirty="0">
                <a:solidFill>
                  <a:schemeClr val="accent1">
                    <a:lumMod val="75000"/>
                  </a:schemeClr>
                </a:solidFill>
              </a:rPr>
              <a:t> on IAS. </a:t>
            </a:r>
            <a:endParaRPr lang="fr-FR" sz="12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267112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Extrapolating</a:t>
            </a:r>
            <a:r>
              <a:rPr lang="fr-FR" dirty="0"/>
              <a:t> </a:t>
            </a:r>
            <a:r>
              <a:rPr lang="fr-FR" dirty="0" err="1"/>
              <a:t>general</a:t>
            </a:r>
            <a:r>
              <a:rPr lang="fr-FR" dirty="0"/>
              <a:t> conclusion </a:t>
            </a:r>
            <a:r>
              <a:rPr lang="fr-FR" dirty="0" err="1"/>
              <a:t>from</a:t>
            </a:r>
            <a:r>
              <a:rPr lang="fr-FR" dirty="0"/>
              <a:t> </a:t>
            </a:r>
            <a:r>
              <a:rPr lang="fr-FR" dirty="0" err="1"/>
              <a:t>only</a:t>
            </a:r>
            <a:r>
              <a:rPr lang="fr-FR" dirty="0"/>
              <a:t> </a:t>
            </a:r>
            <a:r>
              <a:rPr lang="fr-FR" dirty="0" err="1"/>
              <a:t>three</a:t>
            </a:r>
            <a:r>
              <a:rPr lang="fr-FR" dirty="0"/>
              <a:t> case </a:t>
            </a:r>
            <a:r>
              <a:rPr lang="fr-FR" dirty="0" err="1"/>
              <a:t>study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not relevant. </a:t>
            </a:r>
          </a:p>
        </p:txBody>
      </p:sp>
    </p:spTree>
    <p:extLst>
      <p:ext uri="{BB962C8B-B14F-4D97-AF65-F5344CB8AC3E}">
        <p14:creationId xmlns:p14="http://schemas.microsoft.com/office/powerpoint/2010/main" val="30637428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dirty="0" err="1"/>
              <a:t>Coming</a:t>
            </a:r>
            <a:r>
              <a:rPr lang="fr-FR" sz="1800" dirty="0"/>
              <a:t> back to </a:t>
            </a:r>
            <a:r>
              <a:rPr lang="fr-FR" sz="1800" dirty="0" err="1"/>
              <a:t>this</a:t>
            </a:r>
            <a:r>
              <a:rPr lang="fr-FR" sz="1800" dirty="0"/>
              <a:t> slide, if </a:t>
            </a:r>
            <a:r>
              <a:rPr lang="fr-FR" sz="1800" dirty="0" err="1"/>
              <a:t>these</a:t>
            </a:r>
            <a:r>
              <a:rPr lang="fr-FR" sz="1800" dirty="0"/>
              <a:t> </a:t>
            </a:r>
            <a:r>
              <a:rPr lang="fr-FR" sz="1800" dirty="0" err="1"/>
              <a:t>frameworks</a:t>
            </a:r>
            <a:r>
              <a:rPr lang="fr-FR" sz="1800" dirty="0"/>
              <a:t> are at first </a:t>
            </a:r>
            <a:r>
              <a:rPr lang="fr-FR" sz="1800" dirty="0" err="1"/>
              <a:t>sight</a:t>
            </a:r>
            <a:r>
              <a:rPr lang="fr-FR" sz="1800" dirty="0"/>
              <a:t> </a:t>
            </a:r>
            <a:r>
              <a:rPr lang="fr-FR" sz="1800" dirty="0" err="1"/>
              <a:t>very</a:t>
            </a:r>
            <a:r>
              <a:rPr lang="fr-FR" sz="1800" dirty="0"/>
              <a:t> </a:t>
            </a:r>
            <a:r>
              <a:rPr lang="fr-FR" sz="1800" dirty="0" err="1"/>
              <a:t>different</a:t>
            </a:r>
            <a:r>
              <a:rPr lang="fr-FR" sz="1800" dirty="0"/>
              <a:t> in </a:t>
            </a:r>
            <a:r>
              <a:rPr lang="fr-FR" sz="1800" dirty="0" err="1"/>
              <a:t>their</a:t>
            </a:r>
            <a:r>
              <a:rPr lang="fr-FR" sz="1800" dirty="0"/>
              <a:t> scope and objectives, the essential </a:t>
            </a:r>
            <a:r>
              <a:rPr lang="fr-FR" sz="1800" dirty="0" err="1"/>
              <a:t>step</a:t>
            </a:r>
            <a:r>
              <a:rPr lang="fr-FR" sz="1800" dirty="0"/>
              <a:t> for </a:t>
            </a:r>
            <a:r>
              <a:rPr lang="fr-FR" sz="1800" dirty="0" err="1"/>
              <a:t>their</a:t>
            </a:r>
            <a:r>
              <a:rPr lang="fr-FR" sz="1800" dirty="0"/>
              <a:t> </a:t>
            </a:r>
            <a:r>
              <a:rPr lang="fr-FR" sz="1800" dirty="0" err="1"/>
              <a:t>implementation</a:t>
            </a:r>
            <a:r>
              <a:rPr lang="fr-FR" sz="1800" dirty="0"/>
              <a:t> </a:t>
            </a:r>
            <a:r>
              <a:rPr lang="fr-FR" sz="1800" dirty="0" err="1"/>
              <a:t>is</a:t>
            </a:r>
            <a:r>
              <a:rPr lang="fr-FR" sz="1800" dirty="0"/>
              <a:t> </a:t>
            </a:r>
            <a:r>
              <a:rPr lang="fr-FR" sz="1800" dirty="0" err="1"/>
              <a:t>always</a:t>
            </a:r>
            <a:r>
              <a:rPr lang="fr-FR" sz="1800" dirty="0"/>
              <a:t> the identification of </a:t>
            </a:r>
            <a:r>
              <a:rPr lang="fr-FR" sz="1800" dirty="0" err="1"/>
              <a:t>target</a:t>
            </a:r>
            <a:r>
              <a:rPr lang="fr-FR" sz="1800" dirty="0"/>
              <a:t> </a:t>
            </a:r>
            <a:r>
              <a:rPr lang="fr-FR" sz="1800" dirty="0" err="1"/>
              <a:t>exotic</a:t>
            </a:r>
            <a:r>
              <a:rPr lang="fr-FR" sz="1800" dirty="0"/>
              <a:t> </a:t>
            </a:r>
            <a:r>
              <a:rPr lang="fr-FR" sz="1800" dirty="0" err="1"/>
              <a:t>species</a:t>
            </a:r>
            <a:r>
              <a:rPr lang="fr-FR" sz="1800" dirty="0"/>
              <a:t>. </a:t>
            </a:r>
            <a:r>
              <a:rPr lang="fr-FR" sz="1800" dirty="0" err="1"/>
              <a:t>Each</a:t>
            </a:r>
            <a:r>
              <a:rPr lang="fr-FR" sz="1800" dirty="0"/>
              <a:t> </a:t>
            </a:r>
            <a:r>
              <a:rPr lang="fr-FR" sz="1800" dirty="0" err="1"/>
              <a:t>framework</a:t>
            </a:r>
            <a:r>
              <a:rPr lang="fr-FR" sz="1800" dirty="0"/>
              <a:t> and </a:t>
            </a:r>
            <a:r>
              <a:rPr lang="fr-FR" sz="1800" dirty="0" err="1"/>
              <a:t>associated</a:t>
            </a:r>
            <a:r>
              <a:rPr lang="fr-FR" sz="1800" dirty="0"/>
              <a:t> public institutions have </a:t>
            </a:r>
            <a:r>
              <a:rPr lang="fr-FR" sz="1800" dirty="0" err="1"/>
              <a:t>either</a:t>
            </a:r>
            <a:r>
              <a:rPr lang="fr-FR" sz="1800" dirty="0"/>
              <a:t> </a:t>
            </a:r>
            <a:r>
              <a:rPr lang="fr-FR" sz="1800" dirty="0" err="1"/>
              <a:t>established</a:t>
            </a:r>
            <a:r>
              <a:rPr lang="fr-FR" sz="1800" dirty="0"/>
              <a:t> </a:t>
            </a:r>
            <a:r>
              <a:rPr lang="fr-FR" sz="1800" dirty="0" err="1"/>
              <a:t>deidcated</a:t>
            </a:r>
            <a:r>
              <a:rPr lang="fr-FR" sz="1800" dirty="0"/>
              <a:t> </a:t>
            </a:r>
            <a:r>
              <a:rPr lang="fr-FR" sz="1800" dirty="0" err="1"/>
              <a:t>species</a:t>
            </a:r>
            <a:r>
              <a:rPr lang="fr-FR" sz="1800" dirty="0"/>
              <a:t> </a:t>
            </a:r>
            <a:r>
              <a:rPr lang="fr-FR" sz="1800" dirty="0" err="1"/>
              <a:t>lists</a:t>
            </a:r>
            <a:r>
              <a:rPr lang="fr-FR" sz="1800" dirty="0"/>
              <a:t> </a:t>
            </a:r>
            <a:r>
              <a:rPr lang="fr-FR" sz="1800" dirty="0" err="1"/>
              <a:t>fitting</a:t>
            </a:r>
            <a:r>
              <a:rPr lang="fr-FR" sz="1800" dirty="0"/>
              <a:t> </a:t>
            </a:r>
            <a:r>
              <a:rPr lang="fr-FR" sz="1800" dirty="0" err="1"/>
              <a:t>their</a:t>
            </a:r>
            <a:r>
              <a:rPr lang="fr-FR" sz="1800" dirty="0"/>
              <a:t> </a:t>
            </a:r>
            <a:r>
              <a:rPr lang="fr-FR" sz="1800" dirty="0" err="1"/>
              <a:t>own</a:t>
            </a:r>
            <a:r>
              <a:rPr lang="fr-FR" sz="1800" dirty="0"/>
              <a:t> </a:t>
            </a:r>
            <a:r>
              <a:rPr lang="fr-FR" sz="1800" dirty="0" err="1"/>
              <a:t>purpose</a:t>
            </a:r>
            <a:r>
              <a:rPr lang="fr-FR" sz="1800" dirty="0"/>
              <a:t> (IAS of EU </a:t>
            </a:r>
            <a:r>
              <a:rPr lang="fr-FR" sz="1800" dirty="0" err="1"/>
              <a:t>concern</a:t>
            </a:r>
            <a:r>
              <a:rPr lang="fr-FR" sz="1800" dirty="0"/>
              <a:t>, CITES, positive </a:t>
            </a:r>
            <a:r>
              <a:rPr lang="fr-FR" sz="1800" dirty="0" err="1"/>
              <a:t>lists</a:t>
            </a:r>
            <a:r>
              <a:rPr lang="fr-FR" sz="1800" dirty="0"/>
              <a:t> of reptiles and </a:t>
            </a:r>
            <a:r>
              <a:rPr lang="fr-FR" sz="1800" dirty="0" err="1"/>
              <a:t>mammals</a:t>
            </a:r>
            <a:r>
              <a:rPr lang="fr-FR" sz="1800" dirty="0"/>
              <a:t>), or are </a:t>
            </a:r>
            <a:r>
              <a:rPr lang="fr-FR" sz="1800" dirty="0" err="1"/>
              <a:t>working</a:t>
            </a:r>
            <a:r>
              <a:rPr lang="fr-FR" sz="1800" dirty="0"/>
              <a:t> in </a:t>
            </a:r>
            <a:r>
              <a:rPr lang="fr-FR" sz="1800" dirty="0" err="1"/>
              <a:t>categories</a:t>
            </a:r>
            <a:r>
              <a:rPr lang="fr-FR" sz="1800" dirty="0"/>
              <a:t> of </a:t>
            </a:r>
            <a:r>
              <a:rPr lang="fr-FR" sz="1800" dirty="0" err="1"/>
              <a:t>exotic</a:t>
            </a:r>
            <a:r>
              <a:rPr lang="fr-FR" sz="1800" dirty="0"/>
              <a:t> </a:t>
            </a:r>
            <a:r>
              <a:rPr lang="fr-FR" sz="1800" dirty="0" err="1"/>
              <a:t>species</a:t>
            </a:r>
            <a:r>
              <a:rPr lang="fr-FR" sz="1800" dirty="0"/>
              <a:t> in a </a:t>
            </a:r>
            <a:r>
              <a:rPr lang="fr-FR" sz="1800" dirty="0" err="1"/>
              <a:t>specific</a:t>
            </a:r>
            <a:r>
              <a:rPr lang="fr-FR" sz="1800" dirty="0"/>
              <a:t> </a:t>
            </a:r>
            <a:r>
              <a:rPr lang="fr-FR" sz="1800" dirty="0" err="1"/>
              <a:t>view</a:t>
            </a:r>
            <a:r>
              <a:rPr lang="fr-FR" sz="1800" dirty="0"/>
              <a:t>.</a:t>
            </a:r>
          </a:p>
          <a:p>
            <a:r>
              <a:rPr lang="fr-FR" sz="1800" dirty="0"/>
              <a:t>As a </a:t>
            </a:r>
            <a:r>
              <a:rPr lang="fr-FR" sz="1800" dirty="0" err="1"/>
              <a:t>result</a:t>
            </a:r>
            <a:r>
              <a:rPr lang="fr-FR" sz="1800" dirty="0"/>
              <a:t>, information </a:t>
            </a:r>
            <a:r>
              <a:rPr lang="fr-FR" sz="1800" dirty="0" err="1"/>
              <a:t>is</a:t>
            </a:r>
            <a:r>
              <a:rPr lang="fr-FR" sz="1800" dirty="0"/>
              <a:t> </a:t>
            </a:r>
            <a:r>
              <a:rPr lang="fr-FR" sz="1800" dirty="0" err="1"/>
              <a:t>scattered</a:t>
            </a:r>
            <a:r>
              <a:rPr lang="fr-FR" sz="1800" dirty="0"/>
              <a:t> in </a:t>
            </a:r>
            <a:r>
              <a:rPr lang="fr-FR" sz="1800" dirty="0" err="1"/>
              <a:t>different</a:t>
            </a:r>
            <a:r>
              <a:rPr lang="fr-FR" sz="1800" dirty="0"/>
              <a:t> sources, </a:t>
            </a:r>
            <a:r>
              <a:rPr lang="fr-FR" sz="1800" dirty="0" err="1"/>
              <a:t>with</a:t>
            </a:r>
            <a:r>
              <a:rPr lang="fr-FR" sz="1800" dirty="0"/>
              <a:t> no </a:t>
            </a:r>
            <a:r>
              <a:rPr lang="fr-FR" sz="1800" dirty="0" err="1"/>
              <a:t>commonly</a:t>
            </a:r>
            <a:r>
              <a:rPr lang="fr-FR" sz="1800" dirty="0"/>
              <a:t> </a:t>
            </a:r>
            <a:r>
              <a:rPr lang="fr-FR" sz="1800" dirty="0" err="1"/>
              <a:t>agreed</a:t>
            </a:r>
            <a:r>
              <a:rPr lang="fr-FR" sz="1800" dirty="0"/>
              <a:t> information format ans </a:t>
            </a:r>
            <a:r>
              <a:rPr lang="fr-FR" sz="1800" dirty="0" err="1"/>
              <a:t>limited</a:t>
            </a:r>
            <a:r>
              <a:rPr lang="fr-FR" sz="1800" dirty="0"/>
              <a:t> </a:t>
            </a:r>
            <a:r>
              <a:rPr lang="fr-FR" sz="1800" dirty="0" err="1"/>
              <a:t>accessibility</a:t>
            </a:r>
            <a:r>
              <a:rPr lang="fr-FR" sz="1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702813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Actors = FAVV, </a:t>
            </a:r>
            <a:r>
              <a:rPr lang="fr-FR" dirty="0" err="1"/>
              <a:t>policy</a:t>
            </a:r>
            <a:r>
              <a:rPr lang="fr-FR" dirty="0"/>
              <a:t> </a:t>
            </a:r>
            <a:r>
              <a:rPr lang="fr-FR" dirty="0" err="1"/>
              <a:t>makers</a:t>
            </a:r>
            <a:r>
              <a:rPr lang="fr-FR" dirty="0"/>
              <a:t>, Customs, </a:t>
            </a:r>
            <a:r>
              <a:rPr lang="fr-FR" dirty="0" err="1"/>
              <a:t>professionals</a:t>
            </a:r>
            <a:r>
              <a:rPr lang="fr-FR" dirty="0"/>
              <a:t> </a:t>
            </a:r>
            <a:r>
              <a:rPr lang="fr-FR" dirty="0" err="1"/>
              <a:t>from</a:t>
            </a:r>
            <a:r>
              <a:rPr lang="fr-FR" dirty="0"/>
              <a:t> the pet </a:t>
            </a:r>
            <a:r>
              <a:rPr lang="fr-FR" dirty="0" err="1"/>
              <a:t>trade</a:t>
            </a:r>
            <a:r>
              <a:rPr lang="fr-FR" dirty="0"/>
              <a:t>, </a:t>
            </a:r>
            <a:r>
              <a:rPr lang="fr-FR" dirty="0" err="1"/>
              <a:t>NGO’s</a:t>
            </a:r>
            <a:r>
              <a:rPr lang="fr-FR" dirty="0"/>
              <a:t> </a:t>
            </a:r>
            <a:r>
              <a:rPr lang="fr-FR" dirty="0" err="1"/>
              <a:t>veterinarians</a:t>
            </a:r>
            <a:r>
              <a:rPr lang="fr-FR" dirty="0"/>
              <a:t> , ..</a:t>
            </a:r>
          </a:p>
        </p:txBody>
      </p:sp>
    </p:spTree>
    <p:extLst>
      <p:ext uri="{BB962C8B-B14F-4D97-AF65-F5344CB8AC3E}">
        <p14:creationId xmlns:p14="http://schemas.microsoft.com/office/powerpoint/2010/main" val="3659447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e du titre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Texte du titre</a:t>
            </a:r>
          </a:p>
        </p:txBody>
      </p:sp>
      <p:sp>
        <p:nvSpPr>
          <p:cNvPr id="30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3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39" name="Texte niveau 1…"/>
          <p:cNvSpPr txBox="1"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48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9" name="Rectangle"/>
          <p:cNvSpPr>
            <a:spLocks noGrp="1"/>
          </p:cNvSpPr>
          <p:nvPr>
            <p:ph type="body" sz="quarter" idx="13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5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logtiff.tif" descr="logtiff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2360" y="5733255"/>
            <a:ext cx="1098551" cy="908051"/>
          </a:xfrm>
          <a:prstGeom prst="rect">
            <a:avLst/>
          </a:prstGeom>
          <a:ln w="12700">
            <a:miter lim="400000"/>
          </a:ln>
        </p:spPr>
      </p:pic>
      <p:sp>
        <p:nvSpPr>
          <p:cNvPr id="66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exte du titre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Texte du titre</a:t>
            </a:r>
          </a:p>
        </p:txBody>
      </p:sp>
      <p:sp>
        <p:nvSpPr>
          <p:cNvPr id="74" name="Texte niveau 1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75" name="Rectangle"/>
          <p:cNvSpPr>
            <a:spLocks noGrp="1"/>
          </p:cNvSpPr>
          <p:nvPr>
            <p:ph type="body" sz="half" idx="13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  <a:endParaRPr/>
          </a:p>
        </p:txBody>
      </p:sp>
      <p:sp>
        <p:nvSpPr>
          <p:cNvPr id="76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e du titre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Texte du titre</a:t>
            </a:r>
          </a:p>
        </p:txBody>
      </p:sp>
      <p:sp>
        <p:nvSpPr>
          <p:cNvPr id="84" name="Image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5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86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94" name="Texte niveau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9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e du titre"/>
          <p:cNvSpPr txBox="1">
            <a:spLocks noGrp="1"/>
          </p:cNvSpPr>
          <p:nvPr>
            <p:ph type="title"/>
          </p:nvPr>
        </p:nvSpPr>
        <p:spPr>
          <a:xfrm>
            <a:off x="6629400" y="274638"/>
            <a:ext cx="2057400" cy="5851526"/>
          </a:xfrm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103" name="Texte niveau 1…"/>
          <p:cNvSpPr txBox="1">
            <a:spLocks noGrp="1"/>
          </p:cNvSpPr>
          <p:nvPr>
            <p:ph type="body" idx="1"/>
          </p:nvPr>
        </p:nvSpPr>
        <p:spPr>
          <a:xfrm>
            <a:off x="457200" y="274638"/>
            <a:ext cx="6019800" cy="5851526"/>
          </a:xfrm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04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e du titre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Texte du titre</a:t>
            </a:r>
          </a:p>
        </p:txBody>
      </p:sp>
      <p:sp>
        <p:nvSpPr>
          <p:cNvPr id="3" name="Texte niveau 1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microsoft.com/office/2007/relationships/hdphoto" Target="../media/hdphoto2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microsoft.com/office/2007/relationships/hdphoto" Target="../media/hdphoto2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microsoft.com/office/2007/relationships/hdphoto" Target="../media/hdphoto3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microsoft.com/office/2007/relationships/hdphoto" Target="../media/hdphoto3.wdp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5.tif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tiff"/><Relationship Id="rId5" Type="http://schemas.openxmlformats.org/officeDocument/2006/relationships/image" Target="../media/image6.png"/><Relationship Id="rId4" Type="http://schemas.openxmlformats.org/officeDocument/2006/relationships/image" Target="../media/image5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8.tiff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Belgian Forum on Invasive Species"/>
          <p:cNvSpPr txBox="1"/>
          <p:nvPr/>
        </p:nvSpPr>
        <p:spPr>
          <a:xfrm>
            <a:off x="-3924623" y="6125234"/>
            <a:ext cx="7272809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3800" b="1">
                <a:solidFill>
                  <a:srgbClr val="FD9A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</a:lstStyle>
          <a:p>
            <a:pPr algn="r"/>
            <a:r>
              <a:rPr sz="2000" b="0" dirty="0"/>
              <a:t>Belgian </a:t>
            </a:r>
            <a:r>
              <a:rPr lang="fr-FR" sz="2000" b="0" dirty="0" err="1"/>
              <a:t>Biodiversity</a:t>
            </a:r>
            <a:r>
              <a:rPr lang="fr-FR" sz="2000" b="0" dirty="0"/>
              <a:t> Platform</a:t>
            </a:r>
            <a:endParaRPr sz="2000" b="0" dirty="0"/>
          </a:p>
        </p:txBody>
      </p:sp>
      <p:sp>
        <p:nvSpPr>
          <p:cNvPr id="124" name="Ligne"/>
          <p:cNvSpPr/>
          <p:nvPr/>
        </p:nvSpPr>
        <p:spPr>
          <a:xfrm>
            <a:off x="323527" y="6525344"/>
            <a:ext cx="7344818" cy="1"/>
          </a:xfrm>
          <a:prstGeom prst="line">
            <a:avLst/>
          </a:prstGeom>
          <a:ln>
            <a:solidFill>
              <a:srgbClr val="A6A6A6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6" name="Sonia Vanderhoeven"/>
          <p:cNvSpPr txBox="1"/>
          <p:nvPr/>
        </p:nvSpPr>
        <p:spPr>
          <a:xfrm>
            <a:off x="516835" y="3601045"/>
            <a:ext cx="7272809" cy="17639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150000"/>
              </a:lnSpc>
              <a:defRPr sz="2000">
                <a:latin typeface="Open Sans Light"/>
                <a:ea typeface="Open Sans Light"/>
                <a:cs typeface="Open Sans Light"/>
                <a:sym typeface="Open Sans Light"/>
              </a:defRPr>
            </a:lvl1pPr>
          </a:lstStyle>
          <a:p>
            <a:r>
              <a:rPr sz="2500" i="1" u="sng" dirty="0">
                <a:solidFill>
                  <a:srgbClr val="00B050"/>
                </a:solidFill>
              </a:rPr>
              <a:t>Sonia </a:t>
            </a:r>
            <a:r>
              <a:rPr sz="2500" i="1" u="sng" dirty="0" err="1">
                <a:solidFill>
                  <a:srgbClr val="00B050"/>
                </a:solidFill>
              </a:rPr>
              <a:t>Vanderhoeven</a:t>
            </a:r>
            <a:endParaRPr lang="fr-FR" sz="2500" i="1" u="sng" dirty="0">
              <a:solidFill>
                <a:srgbClr val="00B050"/>
              </a:solidFill>
            </a:endParaRPr>
          </a:p>
          <a:p>
            <a:r>
              <a:rPr lang="fr-BE" sz="2500" i="1" dirty="0">
                <a:solidFill>
                  <a:srgbClr val="00B050"/>
                </a:solidFill>
              </a:rPr>
              <a:t>Maxime </a:t>
            </a:r>
            <a:r>
              <a:rPr lang="fr-BE" sz="2500" i="1" dirty="0" err="1">
                <a:solidFill>
                  <a:srgbClr val="00B050"/>
                </a:solidFill>
              </a:rPr>
              <a:t>Coupremanne</a:t>
            </a:r>
            <a:endParaRPr lang="fr-BE" sz="2500" i="1" dirty="0">
              <a:solidFill>
                <a:srgbClr val="00B050"/>
              </a:solidFill>
            </a:endParaRPr>
          </a:p>
          <a:p>
            <a:r>
              <a:rPr lang="fr-BE" sz="2500" i="1" dirty="0">
                <a:solidFill>
                  <a:srgbClr val="00B050"/>
                </a:solidFill>
              </a:rPr>
              <a:t>Lise </a:t>
            </a:r>
            <a:r>
              <a:rPr lang="fr-BE" sz="2500" i="1" dirty="0" err="1">
                <a:solidFill>
                  <a:srgbClr val="00B050"/>
                </a:solidFill>
              </a:rPr>
              <a:t>Goudeseune</a:t>
            </a:r>
            <a:endParaRPr sz="2500" i="1" dirty="0">
              <a:solidFill>
                <a:srgbClr val="00B05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D5CD169-B3FE-0344-84FF-2B2A34727F16}"/>
              </a:ext>
            </a:extLst>
          </p:cNvPr>
          <p:cNvSpPr/>
          <p:nvPr/>
        </p:nvSpPr>
        <p:spPr>
          <a:xfrm>
            <a:off x="1578665" y="1271171"/>
            <a:ext cx="598667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000" dirty="0">
                <a:solidFill>
                  <a:schemeClr val="accent1">
                    <a:lumMod val="75000"/>
                  </a:schemeClr>
                </a:solidFill>
              </a:rPr>
              <a:t>To </a:t>
            </a:r>
            <a:r>
              <a:rPr lang="fr-FR" sz="4000" dirty="0" err="1">
                <a:solidFill>
                  <a:schemeClr val="accent1">
                    <a:lumMod val="75000"/>
                  </a:schemeClr>
                </a:solidFill>
              </a:rPr>
              <a:t>what</a:t>
            </a:r>
            <a:r>
              <a:rPr lang="fr-FR" sz="4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4000" dirty="0" err="1">
                <a:solidFill>
                  <a:schemeClr val="accent1">
                    <a:lumMod val="75000"/>
                  </a:schemeClr>
                </a:solidFill>
              </a:rPr>
              <a:t>extent</a:t>
            </a:r>
            <a:r>
              <a:rPr lang="fr-FR" sz="4000" dirty="0">
                <a:solidFill>
                  <a:schemeClr val="accent1">
                    <a:lumMod val="75000"/>
                  </a:schemeClr>
                </a:solidFill>
              </a:rPr>
              <a:t> do </a:t>
            </a:r>
            <a:r>
              <a:rPr lang="fr-FR" sz="4000" dirty="0" err="1">
                <a:solidFill>
                  <a:schemeClr val="accent1">
                    <a:lumMod val="75000"/>
                  </a:schemeClr>
                </a:solidFill>
              </a:rPr>
              <a:t>existing</a:t>
            </a:r>
            <a:r>
              <a:rPr lang="fr-FR" sz="4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4000" dirty="0" err="1">
                <a:solidFill>
                  <a:schemeClr val="accent1">
                    <a:lumMod val="75000"/>
                  </a:schemeClr>
                </a:solidFill>
              </a:rPr>
              <a:t>databases</a:t>
            </a:r>
            <a:r>
              <a:rPr lang="fr-FR" sz="4000" dirty="0">
                <a:solidFill>
                  <a:schemeClr val="accent1">
                    <a:lumMod val="75000"/>
                  </a:schemeClr>
                </a:solidFill>
              </a:rPr>
              <a:t> support </a:t>
            </a:r>
            <a:r>
              <a:rPr lang="fr-FR" sz="4000" dirty="0" err="1">
                <a:solidFill>
                  <a:schemeClr val="accent1">
                    <a:lumMod val="75000"/>
                  </a:schemeClr>
                </a:solidFill>
              </a:rPr>
              <a:t>wildlife</a:t>
            </a:r>
            <a:r>
              <a:rPr lang="fr-FR" sz="4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4000" dirty="0" err="1">
                <a:solidFill>
                  <a:schemeClr val="accent1">
                    <a:lumMod val="75000"/>
                  </a:schemeClr>
                </a:solidFill>
              </a:rPr>
              <a:t>trade</a:t>
            </a:r>
            <a:r>
              <a:rPr lang="fr-FR" sz="4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4000" dirty="0" err="1">
                <a:solidFill>
                  <a:schemeClr val="accent1">
                    <a:lumMod val="75000"/>
                  </a:schemeClr>
                </a:solidFill>
              </a:rPr>
              <a:t>policies</a:t>
            </a:r>
            <a:r>
              <a:rPr lang="fr-FR" sz="4000" dirty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15615E-B5A3-0C47-86AC-4D0726DE3B43}"/>
              </a:ext>
            </a:extLst>
          </p:cNvPr>
          <p:cNvSpPr/>
          <p:nvPr/>
        </p:nvSpPr>
        <p:spPr>
          <a:xfrm>
            <a:off x="516835" y="1052334"/>
            <a:ext cx="8004313" cy="2376666"/>
          </a:xfrm>
          <a:prstGeom prst="rect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1025" name="Picture 1" descr="page1image15586000">
            <a:extLst>
              <a:ext uri="{FF2B5EF4-FFF2-40B4-BE49-F238E27FC236}">
                <a16:creationId xmlns:a16="http://schemas.microsoft.com/office/drawing/2014/main" id="{74405D0F-9A57-E54D-85CE-005B524345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148" y="3722154"/>
            <a:ext cx="3302000" cy="128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4C42373D-D580-144C-BC34-09DFA7661F53}"/>
              </a:ext>
            </a:extLst>
          </p:cNvPr>
          <p:cNvSpPr txBox="1"/>
          <p:nvPr/>
        </p:nvSpPr>
        <p:spPr>
          <a:xfrm>
            <a:off x="3265714" y="1285985"/>
            <a:ext cx="5535385" cy="1323439"/>
          </a:xfrm>
          <a:prstGeom prst="rect">
            <a:avLst/>
          </a:prstGeom>
        </p:spPr>
        <p:txBody>
          <a:bodyPr wrap="square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ctr">
              <a:defRPr sz="4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How do </a:t>
            </a:r>
            <a:r>
              <a:rPr lang="fr-FR" dirty="0" err="1"/>
              <a:t>other</a:t>
            </a:r>
            <a:r>
              <a:rPr lang="fr-FR" dirty="0"/>
              <a:t> </a:t>
            </a:r>
          </a:p>
          <a:p>
            <a:r>
              <a:rPr lang="fr-FR" dirty="0" err="1"/>
              <a:t>Member</a:t>
            </a:r>
            <a:r>
              <a:rPr lang="fr-FR" dirty="0"/>
              <a:t> States </a:t>
            </a:r>
            <a:r>
              <a:rPr lang="fr-FR" dirty="0" err="1"/>
              <a:t>proceed</a:t>
            </a:r>
            <a:r>
              <a:rPr lang="fr-FR" dirty="0"/>
              <a:t> ? </a:t>
            </a:r>
          </a:p>
        </p:txBody>
      </p:sp>
      <p:pic>
        <p:nvPicPr>
          <p:cNvPr id="7" name="question-mark.png" descr="question-mark.png">
            <a:extLst>
              <a:ext uri="{FF2B5EF4-FFF2-40B4-BE49-F238E27FC236}">
                <a16:creationId xmlns:a16="http://schemas.microsoft.com/office/drawing/2014/main" id="{9E368932-31B5-8541-829E-65022F271F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957" y="283035"/>
            <a:ext cx="2764418" cy="276441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764090820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D8A7F495-F9DE-6047-8395-59E2D490BEF7}"/>
              </a:ext>
            </a:extLst>
          </p:cNvPr>
          <p:cNvSpPr txBox="1"/>
          <p:nvPr/>
        </p:nvSpPr>
        <p:spPr>
          <a:xfrm>
            <a:off x="3265714" y="1285985"/>
            <a:ext cx="5535385" cy="1323439"/>
          </a:xfrm>
          <a:prstGeom prst="rect">
            <a:avLst/>
          </a:prstGeom>
        </p:spPr>
        <p:txBody>
          <a:bodyPr wrap="square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ctr">
              <a:defRPr sz="4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How do </a:t>
            </a:r>
            <a:r>
              <a:rPr lang="fr-FR" dirty="0" err="1"/>
              <a:t>other</a:t>
            </a:r>
            <a:r>
              <a:rPr lang="fr-FR" dirty="0"/>
              <a:t> </a:t>
            </a:r>
          </a:p>
          <a:p>
            <a:r>
              <a:rPr lang="fr-FR" dirty="0" err="1"/>
              <a:t>Member</a:t>
            </a:r>
            <a:r>
              <a:rPr lang="fr-FR" dirty="0"/>
              <a:t> States </a:t>
            </a:r>
            <a:r>
              <a:rPr lang="fr-FR" dirty="0" err="1"/>
              <a:t>proceed</a:t>
            </a:r>
            <a:r>
              <a:rPr lang="fr-FR" dirty="0"/>
              <a:t> ?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2D0D4D6-CE0B-E54C-92C6-53D70DF57B68}"/>
              </a:ext>
            </a:extLst>
          </p:cNvPr>
          <p:cNvSpPr txBox="1"/>
          <p:nvPr/>
        </p:nvSpPr>
        <p:spPr>
          <a:xfrm>
            <a:off x="3095990" y="4001774"/>
            <a:ext cx="5662561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ctr">
              <a:defRPr sz="4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fr-FR" dirty="0" err="1"/>
              <a:t>Benchmarking</a:t>
            </a:r>
            <a:r>
              <a:rPr lang="fr-FR" dirty="0"/>
              <a:t> Survey </a:t>
            </a:r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068AA137-BC3B-3341-ABF1-E50EA2BAEAD5}"/>
              </a:ext>
            </a:extLst>
          </p:cNvPr>
          <p:cNvCxnSpPr>
            <a:cxnSpLocks/>
          </p:cNvCxnSpPr>
          <p:nvPr/>
        </p:nvCxnSpPr>
        <p:spPr>
          <a:xfrm>
            <a:off x="5927271" y="2778686"/>
            <a:ext cx="0" cy="937344"/>
          </a:xfrm>
          <a:prstGeom prst="straightConnector1">
            <a:avLst/>
          </a:prstGeom>
          <a:noFill/>
          <a:ln w="47625" cap="flat">
            <a:solidFill>
              <a:schemeClr val="accent1">
                <a:lumMod val="75000"/>
              </a:schemeClr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0" name="question-mark.png" descr="question-mark.png">
            <a:extLst>
              <a:ext uri="{FF2B5EF4-FFF2-40B4-BE49-F238E27FC236}">
                <a16:creationId xmlns:a16="http://schemas.microsoft.com/office/drawing/2014/main" id="{48EAD964-7109-754A-8A26-AA438C515A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957" y="283035"/>
            <a:ext cx="2764418" cy="276441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689762733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question-mark.png" descr="question-mark.png">
            <a:extLst>
              <a:ext uri="{FF2B5EF4-FFF2-40B4-BE49-F238E27FC236}">
                <a16:creationId xmlns:a16="http://schemas.microsoft.com/office/drawing/2014/main" id="{634A666C-7C48-E54B-A15A-2BEAA82384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957" y="283035"/>
            <a:ext cx="2764418" cy="2764418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5EFF8E37-6A58-C34E-86C2-447F245ABCF4}"/>
              </a:ext>
            </a:extLst>
          </p:cNvPr>
          <p:cNvSpPr txBox="1"/>
          <p:nvPr/>
        </p:nvSpPr>
        <p:spPr>
          <a:xfrm>
            <a:off x="1845141" y="1665244"/>
            <a:ext cx="7298859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ctr">
              <a:defRPr sz="4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fr-FR" dirty="0" err="1"/>
              <a:t>Only</a:t>
            </a:r>
            <a:r>
              <a:rPr lang="fr-FR" dirty="0"/>
              <a:t> 3 </a:t>
            </a:r>
            <a:r>
              <a:rPr lang="fr-FR" dirty="0" err="1"/>
              <a:t>answers</a:t>
            </a:r>
            <a:r>
              <a:rPr lang="fr-FR" dirty="0"/>
              <a:t> !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5687762-6459-3346-8F7B-574BD9FBC12C}"/>
              </a:ext>
            </a:extLst>
          </p:cNvPr>
          <p:cNvSpPr txBox="1"/>
          <p:nvPr/>
        </p:nvSpPr>
        <p:spPr>
          <a:xfrm>
            <a:off x="146957" y="3267309"/>
            <a:ext cx="8850086" cy="332398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0" lang="fr-FR" sz="2800" b="0" i="0" u="none" strike="noStrike" cap="none" spc="0" normalizeH="0" baseline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When</a:t>
            </a:r>
            <a:r>
              <a:rPr kumimoji="0" lang="fr-FR" sz="2800" b="0" i="0" u="none" strike="noStrike" cap="none" spc="0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</a:t>
            </a:r>
            <a:r>
              <a:rPr kumimoji="0" lang="fr-FR" sz="2800" b="0" i="0" u="none" strike="noStrike" cap="none" spc="0" normalizeH="0" baseline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available</a:t>
            </a:r>
            <a:r>
              <a:rPr kumimoji="0" lang="fr-FR" sz="2800" b="0" i="0" u="none" strike="noStrike" cap="none" spc="0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, data are </a:t>
            </a:r>
            <a:r>
              <a:rPr kumimoji="0" lang="fr-FR" sz="2800" b="0" i="0" u="none" strike="noStrike" cap="none" spc="0" normalizeH="0" baseline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scattered</a:t>
            </a:r>
            <a:r>
              <a:rPr kumimoji="0" lang="fr-FR" sz="2800" b="0" i="0" u="none" strike="noStrike" cap="none" spc="0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and not </a:t>
            </a:r>
            <a:r>
              <a:rPr kumimoji="0" lang="fr-FR" sz="2800" b="0" i="0" u="none" strike="noStrike" cap="none" spc="0" normalizeH="0" baseline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easily</a:t>
            </a:r>
            <a:r>
              <a:rPr lang="fr-FR" sz="2800" dirty="0">
                <a:solidFill>
                  <a:schemeClr val="accent1">
                    <a:lumMod val="75000"/>
                  </a:schemeClr>
                </a:solidFill>
              </a:rPr>
              <a:t> accessible</a:t>
            </a:r>
          </a:p>
          <a:p>
            <a:pPr marL="457200" marR="0" indent="-457200" algn="l" defTabSz="9144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fr-FR" sz="2800" dirty="0">
                <a:solidFill>
                  <a:schemeClr val="accent1">
                    <a:lumMod val="75000"/>
                  </a:schemeClr>
                </a:solidFill>
              </a:rPr>
              <a:t>1 MS: </a:t>
            </a:r>
            <a:r>
              <a:rPr lang="fr-FR" sz="2800" dirty="0" err="1">
                <a:solidFill>
                  <a:schemeClr val="accent1">
                    <a:lumMod val="75000"/>
                  </a:schemeClr>
                </a:solidFill>
              </a:rPr>
              <a:t>procedure</a:t>
            </a:r>
            <a:r>
              <a:rPr lang="fr-FR" sz="2800" dirty="0">
                <a:solidFill>
                  <a:schemeClr val="accent1">
                    <a:lumMod val="75000"/>
                  </a:schemeClr>
                </a:solidFill>
              </a:rPr>
              <a:t> to </a:t>
            </a:r>
            <a:r>
              <a:rPr lang="fr-FR" sz="2800" dirty="0" err="1">
                <a:solidFill>
                  <a:schemeClr val="accent1">
                    <a:lumMod val="75000"/>
                  </a:schemeClr>
                </a:solidFill>
              </a:rPr>
              <a:t>track</a:t>
            </a:r>
            <a:r>
              <a:rPr lang="fr-FR" sz="2800" dirty="0">
                <a:solidFill>
                  <a:schemeClr val="accent1">
                    <a:lumMod val="75000"/>
                  </a:schemeClr>
                </a:solidFill>
              </a:rPr>
              <a:t> IAS of EU </a:t>
            </a:r>
            <a:r>
              <a:rPr lang="fr-FR" sz="2800" dirty="0" err="1">
                <a:solidFill>
                  <a:schemeClr val="accent1">
                    <a:lumMod val="75000"/>
                  </a:schemeClr>
                </a:solidFill>
              </a:rPr>
              <a:t>concern</a:t>
            </a:r>
            <a:r>
              <a:rPr lang="fr-FR" sz="2800" dirty="0">
                <a:solidFill>
                  <a:schemeClr val="accent1">
                    <a:lumMod val="75000"/>
                  </a:schemeClr>
                </a:solidFill>
              </a:rPr>
              <a:t> at </a:t>
            </a:r>
            <a:r>
              <a:rPr lang="fr-FR" sz="2800" dirty="0" err="1">
                <a:solidFill>
                  <a:schemeClr val="accent1">
                    <a:lumMod val="75000"/>
                  </a:schemeClr>
                </a:solidFill>
              </a:rPr>
              <a:t>airports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  <a:p>
            <a:pPr marL="457200" marR="0" indent="-457200" algn="l" defTabSz="9144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fr-FR" sz="2800" dirty="0">
                <a:solidFill>
                  <a:schemeClr val="accent1">
                    <a:lumMod val="75000"/>
                  </a:schemeClr>
                </a:solidFill>
              </a:rPr>
              <a:t>1 MS: </a:t>
            </a:r>
            <a:r>
              <a:rPr lang="fr-FR" sz="2800" dirty="0" err="1">
                <a:solidFill>
                  <a:schemeClr val="accent1">
                    <a:lumMod val="75000"/>
                  </a:schemeClr>
                </a:solidFill>
              </a:rPr>
              <a:t>procedure</a:t>
            </a:r>
            <a:r>
              <a:rPr lang="fr-FR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2800" dirty="0" err="1">
                <a:solidFill>
                  <a:schemeClr val="accent1">
                    <a:lumMod val="75000"/>
                  </a:schemeClr>
                </a:solidFill>
              </a:rPr>
              <a:t>regarding</a:t>
            </a:r>
            <a:r>
              <a:rPr lang="fr-FR" sz="2800" dirty="0">
                <a:solidFill>
                  <a:schemeClr val="accent1">
                    <a:lumMod val="75000"/>
                  </a:schemeClr>
                </a:solidFill>
              </a:rPr>
              <a:t> CITES </a:t>
            </a:r>
            <a:r>
              <a:rPr lang="fr-FR" sz="2800" dirty="0" err="1">
                <a:solidFill>
                  <a:schemeClr val="accent1">
                    <a:lumMod val="75000"/>
                  </a:schemeClr>
                </a:solidFill>
              </a:rPr>
              <a:t>species</a:t>
            </a:r>
            <a:r>
              <a:rPr lang="fr-FR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2800" dirty="0" err="1">
                <a:solidFill>
                  <a:schemeClr val="accent1">
                    <a:lumMod val="75000"/>
                  </a:schemeClr>
                </a:solidFill>
              </a:rPr>
              <a:t>only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  <a:p>
            <a:pPr marL="457200" marR="0" indent="-457200" algn="l" defTabSz="9144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fr-FR" sz="2800" dirty="0">
                <a:solidFill>
                  <a:schemeClr val="accent1">
                    <a:lumMod val="75000"/>
                  </a:schemeClr>
                </a:solidFill>
              </a:rPr>
              <a:t>1 MS: not a </a:t>
            </a:r>
            <a:r>
              <a:rPr lang="fr-FR" sz="2800" dirty="0" err="1">
                <a:solidFill>
                  <a:schemeClr val="accent1">
                    <a:lumMod val="75000"/>
                  </a:schemeClr>
                </a:solidFill>
              </a:rPr>
              <a:t>priority</a:t>
            </a:r>
            <a:r>
              <a:rPr lang="fr-FR" sz="2800" dirty="0">
                <a:solidFill>
                  <a:schemeClr val="accent1">
                    <a:lumMod val="75000"/>
                  </a:schemeClr>
                </a:solidFill>
              </a:rPr>
              <a:t>; </a:t>
            </a:r>
            <a:r>
              <a:rPr lang="fr-FR" sz="2800" dirty="0" err="1">
                <a:solidFill>
                  <a:schemeClr val="accent1">
                    <a:lumMod val="75000"/>
                  </a:schemeClr>
                </a:solidFill>
              </a:rPr>
              <a:t>lack</a:t>
            </a:r>
            <a:r>
              <a:rPr lang="fr-FR" sz="2800" dirty="0">
                <a:solidFill>
                  <a:schemeClr val="accent1">
                    <a:lumMod val="75000"/>
                  </a:schemeClr>
                </a:solidFill>
              </a:rPr>
              <a:t> of </a:t>
            </a:r>
            <a:r>
              <a:rPr lang="fr-FR" sz="2800" dirty="0" err="1">
                <a:solidFill>
                  <a:schemeClr val="accent1">
                    <a:lumMod val="75000"/>
                  </a:schemeClr>
                </a:solidFill>
              </a:rPr>
              <a:t>resources</a:t>
            </a:r>
            <a:endParaRPr kumimoji="0" lang="fr-FR" sz="2800" b="0" i="0" u="none" strike="noStrike" cap="none" spc="0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27745767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page1image15586000">
            <a:extLst>
              <a:ext uri="{FF2B5EF4-FFF2-40B4-BE49-F238E27FC236}">
                <a16:creationId xmlns:a16="http://schemas.microsoft.com/office/drawing/2014/main" id="{59C12042-2E93-9549-83B8-EF8D370F78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00" y="973264"/>
            <a:ext cx="2781300" cy="1080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1461F1F3-17AD-044F-87C3-170DE4DCCB03}"/>
              </a:ext>
            </a:extLst>
          </p:cNvPr>
          <p:cNvCxnSpPr>
            <a:cxnSpLocks/>
          </p:cNvCxnSpPr>
          <p:nvPr/>
        </p:nvCxnSpPr>
        <p:spPr>
          <a:xfrm flipH="1">
            <a:off x="2689886" y="2681595"/>
            <a:ext cx="1176874" cy="1268105"/>
          </a:xfrm>
          <a:prstGeom prst="straightConnector1">
            <a:avLst/>
          </a:prstGeom>
          <a:noFill/>
          <a:ln w="47625" cap="flat">
            <a:solidFill>
              <a:schemeClr val="accent1">
                <a:lumMod val="75000"/>
              </a:schemeClr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id="{6158BEF1-F794-5D4C-8EEF-48401EB552EE}"/>
              </a:ext>
            </a:extLst>
          </p:cNvPr>
          <p:cNvSpPr txBox="1"/>
          <p:nvPr/>
        </p:nvSpPr>
        <p:spPr>
          <a:xfrm>
            <a:off x="2285404" y="4970381"/>
            <a:ext cx="1863650" cy="461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>
            <a:noFill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spc="0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Animal </a:t>
            </a:r>
            <a:r>
              <a:rPr lang="fr-FR" sz="2400" dirty="0" err="1">
                <a:solidFill>
                  <a:schemeClr val="accent6">
                    <a:lumMod val="75000"/>
                  </a:schemeClr>
                </a:solidFill>
              </a:rPr>
              <a:t>H</a:t>
            </a:r>
            <a:r>
              <a:rPr kumimoji="0" lang="fr-FR" sz="2400" b="0" i="0" u="none" strike="noStrike" cap="none" spc="0" normalizeH="0" baseline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ealth</a:t>
            </a:r>
            <a:endParaRPr kumimoji="0" lang="fr-FR" sz="2400" b="0" i="0" u="none" strike="noStrike" cap="none" spc="0" normalizeH="0" baseline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EB56F8A9-218D-C74B-8FE0-3DEEAEF6A190}"/>
              </a:ext>
            </a:extLst>
          </p:cNvPr>
          <p:cNvCxnSpPr>
            <a:cxnSpLocks/>
          </p:cNvCxnSpPr>
          <p:nvPr/>
        </p:nvCxnSpPr>
        <p:spPr>
          <a:xfrm flipH="1">
            <a:off x="5353292" y="2698159"/>
            <a:ext cx="164" cy="2841705"/>
          </a:xfrm>
          <a:prstGeom prst="straightConnector1">
            <a:avLst/>
          </a:prstGeom>
          <a:noFill/>
          <a:ln w="47625" cap="flat">
            <a:solidFill>
              <a:schemeClr val="accent1">
                <a:lumMod val="75000"/>
              </a:schemeClr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9" name="ZoneTexte 18">
            <a:extLst>
              <a:ext uri="{FF2B5EF4-FFF2-40B4-BE49-F238E27FC236}">
                <a16:creationId xmlns:a16="http://schemas.microsoft.com/office/drawing/2014/main" id="{2F799EA6-5C7C-5348-874B-1A2391D1B32A}"/>
              </a:ext>
            </a:extLst>
          </p:cNvPr>
          <p:cNvSpPr txBox="1"/>
          <p:nvPr/>
        </p:nvSpPr>
        <p:spPr>
          <a:xfrm>
            <a:off x="3963008" y="6048339"/>
            <a:ext cx="2780567" cy="461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>
            <a:noFill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spc="0" normalizeH="0" baseline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Wildlife</a:t>
            </a:r>
            <a:r>
              <a:rPr kumimoji="0" lang="fr-FR" sz="2400" b="0" i="0" u="none" strike="noStrike" cap="none" spc="0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Conservation</a:t>
            </a:r>
          </a:p>
        </p:txBody>
      </p: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CDEAF8F9-BFCD-4646-B1BA-37EB6305E545}"/>
              </a:ext>
            </a:extLst>
          </p:cNvPr>
          <p:cNvCxnSpPr>
            <a:cxnSpLocks/>
          </p:cNvCxnSpPr>
          <p:nvPr/>
        </p:nvCxnSpPr>
        <p:spPr>
          <a:xfrm>
            <a:off x="6198411" y="2692148"/>
            <a:ext cx="806984" cy="2106305"/>
          </a:xfrm>
          <a:prstGeom prst="straightConnector1">
            <a:avLst/>
          </a:prstGeom>
          <a:noFill/>
          <a:ln w="47625" cap="flat">
            <a:solidFill>
              <a:schemeClr val="accent1">
                <a:lumMod val="75000"/>
              </a:schemeClr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2" name="ZoneTexte 21">
            <a:extLst>
              <a:ext uri="{FF2B5EF4-FFF2-40B4-BE49-F238E27FC236}">
                <a16:creationId xmlns:a16="http://schemas.microsoft.com/office/drawing/2014/main" id="{62611757-BE95-6045-BF81-2708E20CCC85}"/>
              </a:ext>
            </a:extLst>
          </p:cNvPr>
          <p:cNvSpPr txBox="1"/>
          <p:nvPr/>
        </p:nvSpPr>
        <p:spPr>
          <a:xfrm>
            <a:off x="5788024" y="5047697"/>
            <a:ext cx="2806215" cy="461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>
            <a:noFill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spc="0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Invasive Alien </a:t>
            </a:r>
            <a:r>
              <a:rPr kumimoji="0" lang="fr-FR" sz="2400" b="0" i="0" u="none" strike="noStrike" cap="none" spc="0" normalizeH="0" baseline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Species</a:t>
            </a:r>
            <a:endParaRPr kumimoji="0" lang="fr-FR" sz="2400" b="0" i="0" u="none" strike="noStrike" cap="none" spc="0" normalizeH="0" baseline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0190DEAD-941B-0C4D-AEB9-661201076EF6}"/>
              </a:ext>
            </a:extLst>
          </p:cNvPr>
          <p:cNvCxnSpPr>
            <a:cxnSpLocks/>
          </p:cNvCxnSpPr>
          <p:nvPr/>
        </p:nvCxnSpPr>
        <p:spPr>
          <a:xfrm>
            <a:off x="7191132" y="2673475"/>
            <a:ext cx="957226" cy="1276225"/>
          </a:xfrm>
          <a:prstGeom prst="straightConnector1">
            <a:avLst/>
          </a:prstGeom>
          <a:noFill/>
          <a:ln w="47625" cap="flat">
            <a:solidFill>
              <a:schemeClr val="accent1">
                <a:lumMod val="75000"/>
              </a:schemeClr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4" name="ZoneTexte 23">
            <a:extLst>
              <a:ext uri="{FF2B5EF4-FFF2-40B4-BE49-F238E27FC236}">
                <a16:creationId xmlns:a16="http://schemas.microsoft.com/office/drawing/2014/main" id="{D0F896AC-6A39-4149-AA92-1BCB7FFA87CE}"/>
              </a:ext>
            </a:extLst>
          </p:cNvPr>
          <p:cNvSpPr txBox="1"/>
          <p:nvPr/>
        </p:nvSpPr>
        <p:spPr>
          <a:xfrm>
            <a:off x="696897" y="4130046"/>
            <a:ext cx="2036774" cy="461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>
            <a:noFill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spc="0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Animal </a:t>
            </a:r>
            <a:r>
              <a:rPr lang="fr-FR" sz="2400" dirty="0" err="1">
                <a:solidFill>
                  <a:schemeClr val="accent6">
                    <a:lumMod val="75000"/>
                  </a:schemeClr>
                </a:solidFill>
              </a:rPr>
              <a:t>W</a:t>
            </a:r>
            <a:r>
              <a:rPr kumimoji="0" lang="fr-FR" sz="2400" b="0" i="0" u="none" strike="noStrike" cap="none" spc="0" normalizeH="0" baseline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elfare</a:t>
            </a:r>
            <a:endParaRPr kumimoji="0" lang="fr-FR" sz="2400" b="0" i="0" u="none" strike="noStrike" cap="none" spc="0" normalizeH="0" baseline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FD966FB9-9D6E-5B47-BC60-E163496E1D0A}"/>
              </a:ext>
            </a:extLst>
          </p:cNvPr>
          <p:cNvCxnSpPr>
            <a:cxnSpLocks/>
          </p:cNvCxnSpPr>
          <p:nvPr/>
        </p:nvCxnSpPr>
        <p:spPr>
          <a:xfrm flipH="1">
            <a:off x="4149054" y="2698159"/>
            <a:ext cx="410246" cy="2068205"/>
          </a:xfrm>
          <a:prstGeom prst="straightConnector1">
            <a:avLst/>
          </a:prstGeom>
          <a:noFill/>
          <a:ln w="47625" cap="flat">
            <a:solidFill>
              <a:schemeClr val="accent1">
                <a:lumMod val="75000"/>
              </a:schemeClr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9" name="ZoneTexte 28">
            <a:extLst>
              <a:ext uri="{FF2B5EF4-FFF2-40B4-BE49-F238E27FC236}">
                <a16:creationId xmlns:a16="http://schemas.microsoft.com/office/drawing/2014/main" id="{AB1BC0D8-CC9A-BB43-B711-225C0D7DEFD2}"/>
              </a:ext>
            </a:extLst>
          </p:cNvPr>
          <p:cNvSpPr txBox="1"/>
          <p:nvPr/>
        </p:nvSpPr>
        <p:spPr>
          <a:xfrm>
            <a:off x="7332751" y="4165141"/>
            <a:ext cx="1743424" cy="461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>
            <a:noFill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spc="0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Public </a:t>
            </a:r>
            <a:r>
              <a:rPr kumimoji="0" lang="fr-FR" sz="2400" b="0" i="0" u="none" strike="noStrike" cap="none" spc="0" normalizeH="0" baseline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Health</a:t>
            </a:r>
            <a:endParaRPr kumimoji="0" lang="fr-FR" sz="2400" b="0" i="0" u="none" strike="noStrike" cap="none" spc="0" normalizeH="0" baseline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1B53959-1462-1948-9CE6-F990BD6473BF}"/>
              </a:ext>
            </a:extLst>
          </p:cNvPr>
          <p:cNvSpPr/>
          <p:nvPr/>
        </p:nvSpPr>
        <p:spPr>
          <a:xfrm>
            <a:off x="3278323" y="467839"/>
            <a:ext cx="5505450" cy="1964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BE" sz="2800" dirty="0">
                <a:solidFill>
                  <a:schemeClr val="accent1">
                    <a:lumMod val="75000"/>
                  </a:schemeClr>
                </a:solidFill>
              </a:rPr>
              <a:t>The introduction of </a:t>
            </a:r>
            <a:r>
              <a:rPr lang="fr-BE" sz="2800" dirty="0" err="1">
                <a:solidFill>
                  <a:schemeClr val="accent1">
                    <a:lumMod val="75000"/>
                  </a:schemeClr>
                </a:solidFill>
              </a:rPr>
              <a:t>exotic</a:t>
            </a:r>
            <a:r>
              <a:rPr lang="fr-BE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BE" sz="2800" dirty="0" err="1">
                <a:solidFill>
                  <a:schemeClr val="accent1">
                    <a:lumMod val="75000"/>
                  </a:schemeClr>
                </a:solidFill>
              </a:rPr>
              <a:t>species</a:t>
            </a:r>
            <a:r>
              <a:rPr lang="fr-BE" sz="2800" dirty="0">
                <a:solidFill>
                  <a:schemeClr val="accent1">
                    <a:lumMod val="75000"/>
                  </a:schemeClr>
                </a:solidFill>
              </a:rPr>
              <a:t> </a:t>
            </a:r>
            <a:r>
              <a:rPr lang="fr-BE" sz="2800" dirty="0" err="1">
                <a:solidFill>
                  <a:schemeClr val="accent1">
                    <a:lumMod val="75000"/>
                  </a:schemeClr>
                </a:solidFill>
              </a:rPr>
              <a:t>is</a:t>
            </a:r>
            <a:r>
              <a:rPr lang="fr-BE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BE" sz="2800" dirty="0" err="1">
                <a:solidFill>
                  <a:schemeClr val="accent1">
                    <a:lumMod val="75000"/>
                  </a:schemeClr>
                </a:solidFill>
              </a:rPr>
              <a:t>covered</a:t>
            </a:r>
            <a:r>
              <a:rPr lang="fr-BE" sz="2800" dirty="0">
                <a:solidFill>
                  <a:schemeClr val="accent1">
                    <a:lumMod val="75000"/>
                  </a:schemeClr>
                </a:solidFill>
              </a:rPr>
              <a:t> by </a:t>
            </a:r>
            <a:r>
              <a:rPr lang="fr-BE" sz="2800" dirty="0" err="1">
                <a:solidFill>
                  <a:schemeClr val="accent1">
                    <a:lumMod val="75000"/>
                  </a:schemeClr>
                </a:solidFill>
              </a:rPr>
              <a:t>several</a:t>
            </a:r>
            <a:r>
              <a:rPr lang="fr-BE" sz="2800" dirty="0">
                <a:solidFill>
                  <a:schemeClr val="accent1">
                    <a:lumMod val="75000"/>
                  </a:schemeClr>
                </a:solidFill>
              </a:rPr>
              <a:t> </a:t>
            </a:r>
            <a:r>
              <a:rPr lang="fr-BE" sz="2800" dirty="0" err="1">
                <a:solidFill>
                  <a:schemeClr val="accent1">
                    <a:lumMod val="75000"/>
                  </a:schemeClr>
                </a:solidFill>
              </a:rPr>
              <a:t>different</a:t>
            </a:r>
            <a:r>
              <a:rPr lang="fr-BE" sz="2800" dirty="0">
                <a:solidFill>
                  <a:schemeClr val="accent1">
                    <a:lumMod val="75000"/>
                  </a:schemeClr>
                </a:solidFill>
              </a:rPr>
              <a:t> </a:t>
            </a:r>
            <a:r>
              <a:rPr lang="fr-BE" sz="2800" dirty="0" err="1">
                <a:solidFill>
                  <a:schemeClr val="accent1">
                    <a:lumMod val="75000"/>
                  </a:schemeClr>
                </a:solidFill>
              </a:rPr>
              <a:t>legal</a:t>
            </a:r>
            <a:r>
              <a:rPr lang="fr-BE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BE" sz="2800" dirty="0" err="1">
                <a:solidFill>
                  <a:schemeClr val="accent1">
                    <a:lumMod val="75000"/>
                  </a:schemeClr>
                </a:solidFill>
              </a:rPr>
              <a:t>frameworks</a:t>
            </a:r>
            <a:r>
              <a:rPr lang="fr-BE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634910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3419A986-B9B3-6D4A-A5CA-099CBABCC966}"/>
              </a:ext>
            </a:extLst>
          </p:cNvPr>
          <p:cNvSpPr txBox="1"/>
          <p:nvPr/>
        </p:nvSpPr>
        <p:spPr>
          <a:xfrm>
            <a:off x="274370" y="507751"/>
            <a:ext cx="7814676" cy="5842497"/>
          </a:xfrm>
          <a:prstGeom prst="rect">
            <a:avLst/>
          </a:prstGeom>
        </p:spPr>
        <p:txBody>
          <a:bodyPr wrap="square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just">
              <a:lnSpc>
                <a:spcPct val="150000"/>
              </a:lnSpc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b="1" dirty="0"/>
              <a:t>No </a:t>
            </a:r>
            <a:r>
              <a:rPr lang="fr-FR" b="1" dirty="0" err="1"/>
              <a:t>comprehensive</a:t>
            </a:r>
            <a:r>
              <a:rPr lang="fr-FR" b="1" dirty="0"/>
              <a:t> and </a:t>
            </a:r>
            <a:r>
              <a:rPr lang="fr-FR" b="1" dirty="0" err="1"/>
              <a:t>synthetic</a:t>
            </a:r>
            <a:r>
              <a:rPr lang="fr-FR" b="1" dirty="0"/>
              <a:t> </a:t>
            </a:r>
            <a:r>
              <a:rPr lang="fr-FR" b="1" dirty="0" err="1"/>
              <a:t>species</a:t>
            </a:r>
            <a:r>
              <a:rPr lang="fr-FR" b="1" dirty="0"/>
              <a:t> </a:t>
            </a:r>
            <a:r>
              <a:rPr lang="fr-FR" b="1" dirty="0" err="1"/>
              <a:t>list</a:t>
            </a:r>
            <a:r>
              <a:rPr lang="fr-FR" b="1" dirty="0"/>
              <a:t> </a:t>
            </a:r>
            <a:r>
              <a:rPr lang="fr-FR" dirty="0" err="1"/>
              <a:t>available</a:t>
            </a:r>
            <a:r>
              <a:rPr lang="fr-FR" dirty="0"/>
              <a:t> to </a:t>
            </a:r>
            <a:r>
              <a:rPr lang="fr-FR" dirty="0" err="1"/>
              <a:t>identify</a:t>
            </a:r>
            <a:r>
              <a:rPr lang="fr-FR" dirty="0"/>
              <a:t> all </a:t>
            </a:r>
            <a:r>
              <a:rPr lang="fr-FR" dirty="0" err="1"/>
              <a:t>potential</a:t>
            </a:r>
            <a:r>
              <a:rPr lang="fr-FR" dirty="0"/>
              <a:t> </a:t>
            </a:r>
            <a:r>
              <a:rPr lang="fr-FR" dirty="0" err="1"/>
              <a:t>concerns</a:t>
            </a:r>
            <a:r>
              <a:rPr lang="fr-FR" dirty="0"/>
              <a:t> </a:t>
            </a:r>
            <a:r>
              <a:rPr lang="fr-FR" dirty="0" err="1"/>
              <a:t>associated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the introduction of a </a:t>
            </a:r>
            <a:r>
              <a:rPr lang="fr-FR" dirty="0" err="1"/>
              <a:t>given</a:t>
            </a:r>
            <a:r>
              <a:rPr lang="fr-FR" dirty="0"/>
              <a:t> </a:t>
            </a:r>
            <a:r>
              <a:rPr lang="fr-FR" dirty="0" err="1"/>
              <a:t>exotic</a:t>
            </a:r>
            <a:r>
              <a:rPr lang="fr-FR" dirty="0"/>
              <a:t> </a:t>
            </a:r>
            <a:r>
              <a:rPr lang="fr-FR" dirty="0" err="1"/>
              <a:t>organism</a:t>
            </a:r>
            <a:endParaRPr lang="fr-FR" dirty="0"/>
          </a:p>
          <a:p>
            <a:pPr>
              <a:lnSpc>
                <a:spcPct val="100000"/>
              </a:lnSpc>
            </a:pPr>
            <a:endParaRPr lang="fr-FR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b="1" dirty="0"/>
              <a:t>No </a:t>
            </a:r>
            <a:r>
              <a:rPr lang="fr-FR" b="1" dirty="0" err="1"/>
              <a:t>common</a:t>
            </a:r>
            <a:r>
              <a:rPr lang="fr-FR" b="1" dirty="0"/>
              <a:t> </a:t>
            </a:r>
            <a:r>
              <a:rPr lang="fr-FR" b="1" dirty="0" err="1"/>
              <a:t>database</a:t>
            </a:r>
            <a:r>
              <a:rPr lang="fr-FR" b="1" dirty="0"/>
              <a:t> or </a:t>
            </a:r>
            <a:r>
              <a:rPr lang="fr-FR" b="1" dirty="0" err="1"/>
              <a:t>easy</a:t>
            </a:r>
            <a:r>
              <a:rPr lang="fr-FR" b="1" dirty="0"/>
              <a:t> exchange of data</a:t>
            </a:r>
            <a:r>
              <a:rPr lang="fr-FR" dirty="0"/>
              <a:t> for the </a:t>
            </a:r>
            <a:r>
              <a:rPr lang="fr-FR" dirty="0" err="1"/>
              <a:t>different</a:t>
            </a:r>
            <a:r>
              <a:rPr lang="fr-FR" dirty="0"/>
              <a:t> </a:t>
            </a:r>
            <a:r>
              <a:rPr lang="fr-FR" dirty="0" err="1"/>
              <a:t>actors</a:t>
            </a:r>
            <a:r>
              <a:rPr lang="fr-FR" dirty="0"/>
              <a:t> (</a:t>
            </a:r>
            <a:r>
              <a:rPr lang="fr-FR" dirty="0" err="1"/>
              <a:t>except</a:t>
            </a:r>
            <a:r>
              <a:rPr lang="fr-FR" dirty="0"/>
              <a:t> </a:t>
            </a:r>
            <a:r>
              <a:rPr lang="fr-FR" i="1" dirty="0"/>
              <a:t>ad hoc </a:t>
            </a:r>
            <a:r>
              <a:rPr lang="fr-FR" dirty="0" err="1"/>
              <a:t>requests</a:t>
            </a:r>
            <a:r>
              <a:rPr lang="fr-FR" dirty="0"/>
              <a:t>) : FAVV, Policy </a:t>
            </a:r>
            <a:r>
              <a:rPr lang="fr-FR" dirty="0" err="1"/>
              <a:t>makers</a:t>
            </a:r>
            <a:r>
              <a:rPr lang="fr-FR" dirty="0"/>
              <a:t>, Customs, </a:t>
            </a:r>
            <a:r>
              <a:rPr lang="fr-FR" dirty="0" err="1"/>
              <a:t>Professionals</a:t>
            </a:r>
            <a:r>
              <a:rPr lang="fr-FR" dirty="0"/>
              <a:t> </a:t>
            </a:r>
            <a:r>
              <a:rPr lang="fr-FR" dirty="0" err="1"/>
              <a:t>from</a:t>
            </a:r>
            <a:r>
              <a:rPr lang="fr-FR" dirty="0"/>
              <a:t> the pet </a:t>
            </a:r>
            <a:r>
              <a:rPr lang="fr-FR" dirty="0" err="1"/>
              <a:t>trade</a:t>
            </a:r>
            <a:r>
              <a:rPr lang="fr-FR" dirty="0"/>
              <a:t>, </a:t>
            </a:r>
            <a:r>
              <a:rPr lang="fr-FR" dirty="0" err="1"/>
              <a:t>NGO’s</a:t>
            </a:r>
            <a:r>
              <a:rPr lang="fr-FR" dirty="0"/>
              <a:t>, </a:t>
            </a:r>
            <a:r>
              <a:rPr lang="fr-FR" dirty="0" err="1"/>
              <a:t>Veterinarians</a:t>
            </a:r>
            <a:r>
              <a:rPr lang="fr-FR" dirty="0"/>
              <a:t> , etc.</a:t>
            </a:r>
          </a:p>
        </p:txBody>
      </p:sp>
    </p:spTree>
    <p:extLst>
      <p:ext uri="{BB962C8B-B14F-4D97-AF65-F5344CB8AC3E}">
        <p14:creationId xmlns:p14="http://schemas.microsoft.com/office/powerpoint/2010/main" val="2063038372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F36382E-3309-CF40-8AE4-D724589F6CC4}"/>
              </a:ext>
            </a:extLst>
          </p:cNvPr>
          <p:cNvSpPr/>
          <p:nvPr/>
        </p:nvSpPr>
        <p:spPr>
          <a:xfrm>
            <a:off x="857440" y="624457"/>
            <a:ext cx="7429118" cy="230832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BE" sz="3600" dirty="0" err="1">
                <a:solidFill>
                  <a:schemeClr val="accent1">
                    <a:lumMod val="75000"/>
                  </a:schemeClr>
                </a:solidFill>
              </a:rPr>
              <a:t>Feasibility</a:t>
            </a:r>
            <a:r>
              <a:rPr lang="fr-BE" sz="3600" dirty="0">
                <a:solidFill>
                  <a:schemeClr val="accent1">
                    <a:lumMod val="75000"/>
                  </a:schemeClr>
                </a:solidFill>
              </a:rPr>
              <a:t> of </a:t>
            </a:r>
            <a:r>
              <a:rPr lang="fr-BE" sz="3600" dirty="0" err="1">
                <a:solidFill>
                  <a:schemeClr val="accent1">
                    <a:lumMod val="75000"/>
                  </a:schemeClr>
                </a:solidFill>
              </a:rPr>
              <a:t>developing</a:t>
            </a:r>
            <a:r>
              <a:rPr lang="fr-BE" sz="3600" dirty="0">
                <a:solidFill>
                  <a:schemeClr val="accent1">
                    <a:lumMod val="75000"/>
                  </a:schemeClr>
                </a:solidFill>
              </a:rPr>
              <a:t> a </a:t>
            </a:r>
            <a:r>
              <a:rPr lang="fr-BE" sz="3600" dirty="0" err="1">
                <a:solidFill>
                  <a:schemeClr val="accent1">
                    <a:lumMod val="75000"/>
                  </a:schemeClr>
                </a:solidFill>
              </a:rPr>
              <a:t>unified</a:t>
            </a:r>
            <a:r>
              <a:rPr lang="fr-BE" sz="3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BE" sz="3600" dirty="0" err="1">
                <a:solidFill>
                  <a:schemeClr val="accent1">
                    <a:lumMod val="75000"/>
                  </a:schemeClr>
                </a:solidFill>
              </a:rPr>
              <a:t>framework</a:t>
            </a:r>
            <a:r>
              <a:rPr lang="fr-BE" sz="3600" dirty="0">
                <a:solidFill>
                  <a:schemeClr val="accent1">
                    <a:lumMod val="75000"/>
                  </a:schemeClr>
                </a:solidFill>
              </a:rPr>
              <a:t> </a:t>
            </a:r>
            <a:r>
              <a:rPr lang="fr-BE" sz="3600" dirty="0" err="1">
                <a:solidFill>
                  <a:schemeClr val="accent1">
                    <a:lumMod val="75000"/>
                  </a:schemeClr>
                </a:solidFill>
              </a:rPr>
              <a:t>from</a:t>
            </a:r>
            <a:r>
              <a:rPr lang="fr-BE" sz="3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BE" sz="3600" dirty="0" err="1">
                <a:solidFill>
                  <a:schemeClr val="accent1">
                    <a:lumMod val="75000"/>
                  </a:schemeClr>
                </a:solidFill>
              </a:rPr>
              <a:t>existing</a:t>
            </a:r>
            <a:r>
              <a:rPr lang="fr-BE" sz="3600" dirty="0">
                <a:solidFill>
                  <a:schemeClr val="accent1">
                    <a:lumMod val="75000"/>
                  </a:schemeClr>
                </a:solidFill>
              </a:rPr>
              <a:t> data sources.</a:t>
            </a:r>
          </a:p>
          <a:p>
            <a:pPr algn="just"/>
            <a:endParaRPr lang="fr-FR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853E5F-1C71-3F46-8017-9ECA9A44B91A}"/>
              </a:ext>
            </a:extLst>
          </p:cNvPr>
          <p:cNvSpPr/>
          <p:nvPr/>
        </p:nvSpPr>
        <p:spPr>
          <a:xfrm>
            <a:off x="569843" y="399988"/>
            <a:ext cx="8004313" cy="2376666"/>
          </a:xfrm>
          <a:prstGeom prst="rect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B9F3F0C-B88C-5343-A949-216C7E4C9DDA}"/>
              </a:ext>
            </a:extLst>
          </p:cNvPr>
          <p:cNvSpPr/>
          <p:nvPr/>
        </p:nvSpPr>
        <p:spPr>
          <a:xfrm>
            <a:off x="965145" y="3490332"/>
            <a:ext cx="7213708" cy="1493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BE" sz="3200" dirty="0">
                <a:solidFill>
                  <a:schemeClr val="accent1">
                    <a:lumMod val="75000"/>
                  </a:schemeClr>
                </a:solidFill>
              </a:rPr>
              <a:t>6 </a:t>
            </a:r>
            <a:r>
              <a:rPr lang="fr-BE" sz="3200" dirty="0" err="1">
                <a:solidFill>
                  <a:schemeClr val="accent1">
                    <a:lumMod val="75000"/>
                  </a:schemeClr>
                </a:solidFill>
              </a:rPr>
              <a:t>thematic</a:t>
            </a:r>
            <a:r>
              <a:rPr lang="fr-BE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BE" sz="3200" dirty="0" err="1">
                <a:solidFill>
                  <a:schemeClr val="accent1">
                    <a:lumMod val="75000"/>
                  </a:schemeClr>
                </a:solidFill>
              </a:rPr>
              <a:t>species</a:t>
            </a:r>
            <a:r>
              <a:rPr lang="fr-BE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BE" sz="3200" dirty="0" err="1">
                <a:solidFill>
                  <a:schemeClr val="accent1">
                    <a:lumMod val="75000"/>
                  </a:schemeClr>
                </a:solidFill>
              </a:rPr>
              <a:t>lists</a:t>
            </a:r>
            <a:r>
              <a:rPr lang="fr-BE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BE" sz="3200" dirty="0" err="1">
                <a:solidFill>
                  <a:schemeClr val="accent1">
                    <a:lumMod val="75000"/>
                  </a:schemeClr>
                </a:solidFill>
              </a:rPr>
              <a:t>used</a:t>
            </a:r>
            <a:r>
              <a:rPr lang="fr-BE" sz="3200" dirty="0">
                <a:solidFill>
                  <a:schemeClr val="accent1">
                    <a:lumMod val="75000"/>
                  </a:schemeClr>
                </a:solidFill>
              </a:rPr>
              <a:t> as sources (</a:t>
            </a:r>
            <a:r>
              <a:rPr lang="fr-BE" sz="3200" dirty="0" err="1">
                <a:solidFill>
                  <a:schemeClr val="accent1">
                    <a:lumMod val="75000"/>
                  </a:schemeClr>
                </a:solidFill>
              </a:rPr>
              <a:t>spreadsheet</a:t>
            </a:r>
            <a:r>
              <a:rPr lang="fr-BE" sz="3200" dirty="0">
                <a:solidFill>
                  <a:schemeClr val="accent1">
                    <a:lumMod val="75000"/>
                  </a:schemeClr>
                </a:solidFill>
              </a:rPr>
              <a:t> format) </a:t>
            </a:r>
            <a:endParaRPr lang="fr-FR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716335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e 17">
            <a:extLst>
              <a:ext uri="{FF2B5EF4-FFF2-40B4-BE49-F238E27FC236}">
                <a16:creationId xmlns:a16="http://schemas.microsoft.com/office/drawing/2014/main" id="{D25C610A-09CD-E049-8594-5D97203B8EE8}"/>
              </a:ext>
            </a:extLst>
          </p:cNvPr>
          <p:cNvGrpSpPr/>
          <p:nvPr/>
        </p:nvGrpSpPr>
        <p:grpSpPr>
          <a:xfrm>
            <a:off x="0" y="782302"/>
            <a:ext cx="8403989" cy="6146575"/>
            <a:chOff x="128349" y="393032"/>
            <a:chExt cx="8403989" cy="6146575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9B6C93B4-D403-5D4D-9BA2-FAB946AA43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064" y="403436"/>
              <a:ext cx="1470843" cy="1470843"/>
            </a:xfrm>
            <a:prstGeom prst="rect">
              <a:avLst/>
            </a:prstGeom>
          </p:spPr>
        </p:pic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6F9397F6-5711-1E4C-B892-6ED39AC6C89E}"/>
                </a:ext>
              </a:extLst>
            </p:cNvPr>
            <p:cNvSpPr txBox="1"/>
            <p:nvPr/>
          </p:nvSpPr>
          <p:spPr>
            <a:xfrm>
              <a:off x="1371034" y="1069650"/>
              <a:ext cx="945129" cy="55399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r-FR" sz="3000" b="0" i="0" u="none" strike="noStrike" cap="none" spc="0" normalizeH="0" baseline="0" dirty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rPr>
                <a:t>CITES</a:t>
              </a:r>
              <a:endParaRPr lang="fr-FR" sz="30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BDB64EBF-4FE0-3448-BD52-224BFE969D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7699" y="393032"/>
              <a:ext cx="1470843" cy="1470843"/>
            </a:xfrm>
            <a:prstGeom prst="rect">
              <a:avLst/>
            </a:prstGeom>
          </p:spPr>
        </p:pic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17AD2906-4BC6-3448-ADAD-770B4A147BB7}"/>
                </a:ext>
              </a:extLst>
            </p:cNvPr>
            <p:cNvSpPr txBox="1"/>
            <p:nvPr/>
          </p:nvSpPr>
          <p:spPr>
            <a:xfrm>
              <a:off x="3867359" y="1068380"/>
              <a:ext cx="4601579" cy="55399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r-FR" sz="3000" b="0" i="1" u="none" strike="noStrike" cap="none" spc="0" normalizeH="0" baseline="0" dirty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rPr>
                <a:t>Ad-hoc</a:t>
              </a:r>
              <a:r>
                <a:rPr kumimoji="0" lang="fr-FR" sz="3000" b="0" i="0" u="none" strike="noStrike" cap="none" spc="0" normalizeH="0" baseline="0" dirty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rPr>
                <a:t> </a:t>
              </a:r>
              <a:r>
                <a:rPr kumimoji="0" lang="fr-FR" sz="3000" b="0" i="0" u="none" strike="noStrike" cap="none" spc="0" normalizeH="0" baseline="0" dirty="0" err="1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rPr>
                <a:t>traded</a:t>
              </a:r>
              <a:r>
                <a:rPr kumimoji="0" lang="fr-FR" sz="3000" b="0" i="0" u="none" strike="noStrike" cap="none" spc="0" normalizeH="0" baseline="0" dirty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rPr>
                <a:t> </a:t>
              </a:r>
              <a:r>
                <a:rPr kumimoji="0" lang="fr-FR" sz="3000" b="0" i="0" u="none" strike="noStrike" cap="none" spc="0" normalizeH="0" baseline="0" dirty="0" err="1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rPr>
                <a:t>amphibian</a:t>
              </a:r>
              <a:r>
                <a:rPr kumimoji="0" lang="fr-FR" sz="3000" b="0" i="0" u="none" strike="noStrike" cap="none" spc="0" normalizeH="0" baseline="0" dirty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rPr>
                <a:t> </a:t>
              </a:r>
              <a:r>
                <a:rPr kumimoji="0" lang="fr-FR" sz="3000" b="0" i="0" u="none" strike="noStrike" cap="none" spc="0" normalizeH="0" baseline="0" dirty="0" err="1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rPr>
                <a:t>list</a:t>
              </a:r>
              <a:endParaRPr kumimoji="0" lang="fr-FR" sz="3000" b="0" i="0" u="none" strike="noStrike" cap="none" spc="0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6737EBAB-9B3C-B546-8CC0-DD2938DBA6F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350" y="2050106"/>
              <a:ext cx="1470843" cy="1470843"/>
            </a:xfrm>
            <a:prstGeom prst="rect">
              <a:avLst/>
            </a:prstGeom>
          </p:spPr>
        </p:pic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8B9DED60-2B80-BA4C-9EE4-9FA6131B7DED}"/>
                </a:ext>
              </a:extLst>
            </p:cNvPr>
            <p:cNvSpPr txBox="1"/>
            <p:nvPr/>
          </p:nvSpPr>
          <p:spPr>
            <a:xfrm>
              <a:off x="1371034" y="2672338"/>
              <a:ext cx="2780567" cy="55399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r-FR" sz="3000" b="0" i="0" u="none" strike="noStrike" cap="none" spc="0" normalizeH="0" baseline="0" dirty="0" err="1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rPr>
                <a:t>Bushmeat</a:t>
              </a:r>
              <a:r>
                <a:rPr kumimoji="0" lang="fr-FR" sz="3000" b="0" i="0" u="none" strike="noStrike" cap="none" spc="0" normalizeH="0" baseline="0" dirty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rPr>
                <a:t> </a:t>
              </a:r>
              <a:r>
                <a:rPr kumimoji="0" lang="fr-FR" sz="3000" b="0" i="0" u="none" strike="noStrike" cap="none" spc="0" normalizeH="0" baseline="0" dirty="0" err="1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rPr>
                <a:t>survey</a:t>
              </a:r>
              <a:endParaRPr kumimoji="0" lang="fr-FR" sz="3000" b="0" i="0" u="none" strike="noStrike" cap="none" spc="0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4E1D4CD9-6D50-714F-BBB1-8B3CB216010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4921" y="2050106"/>
              <a:ext cx="1470843" cy="1470843"/>
            </a:xfrm>
            <a:prstGeom prst="rect">
              <a:avLst/>
            </a:prstGeom>
          </p:spPr>
        </p:pic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B7C8288B-E4B5-5148-9EF7-1F200650B5B3}"/>
                </a:ext>
              </a:extLst>
            </p:cNvPr>
            <p:cNvSpPr txBox="1"/>
            <p:nvPr/>
          </p:nvSpPr>
          <p:spPr>
            <a:xfrm>
              <a:off x="5673224" y="2672337"/>
              <a:ext cx="2859114" cy="55399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r-FR" sz="3000" b="0" i="0" u="none" strike="noStrike" cap="none" spc="0" normalizeH="0" baseline="0" dirty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rPr>
                <a:t>IAS of EU </a:t>
              </a:r>
              <a:r>
                <a:rPr kumimoji="0" lang="fr-FR" sz="3000" b="0" i="0" u="none" strike="noStrike" cap="none" spc="0" normalizeH="0" baseline="0" dirty="0" err="1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rPr>
                <a:t>concern</a:t>
              </a:r>
              <a:endParaRPr kumimoji="0" lang="fr-FR" sz="3000" b="0" i="0" u="none" strike="noStrike" cap="none" spc="0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D6C395CC-E057-F042-BD50-47B5063A8E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749" y="3583586"/>
              <a:ext cx="1470843" cy="1470843"/>
            </a:xfrm>
            <a:prstGeom prst="rect">
              <a:avLst/>
            </a:prstGeom>
          </p:spPr>
        </p:pic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106F59C3-CC33-9249-A62B-59DD552F05D3}"/>
                </a:ext>
              </a:extLst>
            </p:cNvPr>
            <p:cNvSpPr txBox="1"/>
            <p:nvPr/>
          </p:nvSpPr>
          <p:spPr>
            <a:xfrm>
              <a:off x="1371034" y="4246477"/>
              <a:ext cx="6319998" cy="55399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r-FR" sz="3000" b="0" i="0" u="none" strike="noStrike" cap="none" spc="0" normalizeH="0" baseline="0" dirty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rPr>
                <a:t>Positive </a:t>
              </a:r>
              <a:r>
                <a:rPr kumimoji="0" lang="fr-FR" sz="3000" b="0" i="0" u="none" strike="noStrike" cap="none" spc="0" normalizeH="0" baseline="0" dirty="0" err="1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rPr>
                <a:t>list</a:t>
              </a:r>
              <a:r>
                <a:rPr kumimoji="0" lang="fr-FR" sz="3000" b="0" i="0" u="none" strike="noStrike" cap="none" spc="0" normalizeH="0" baseline="0" dirty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rPr>
                <a:t> of reptiles – </a:t>
              </a:r>
              <a:r>
                <a:rPr kumimoji="0" lang="fr-FR" sz="3000" b="0" i="0" u="none" strike="noStrike" cap="none" spc="0" normalizeH="0" baseline="0" dirty="0" err="1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rPr>
                <a:t>Flanders</a:t>
              </a:r>
              <a:r>
                <a:rPr kumimoji="0" lang="fr-FR" sz="3000" b="0" i="0" u="none" strike="noStrike" cap="none" spc="0" normalizeH="0" baseline="0" dirty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rPr>
                <a:t> (2018)</a:t>
              </a:r>
            </a:p>
          </p:txBody>
        </p:sp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DA126827-7A7E-1348-B1EE-2A61465DBD7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349" y="5068764"/>
              <a:ext cx="1470843" cy="1470843"/>
            </a:xfrm>
            <a:prstGeom prst="rect">
              <a:avLst/>
            </a:prstGeom>
          </p:spPr>
        </p:pic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AD71F956-84ED-254F-85E2-629E03DFD266}"/>
                </a:ext>
              </a:extLst>
            </p:cNvPr>
            <p:cNvSpPr txBox="1"/>
            <p:nvPr/>
          </p:nvSpPr>
          <p:spPr>
            <a:xfrm>
              <a:off x="1327948" y="5671850"/>
              <a:ext cx="6372896" cy="55399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r-FR" sz="3000" b="0" i="0" u="none" strike="noStrike" cap="none" spc="0" normalizeH="0" baseline="0" dirty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rPr>
                <a:t>Positive </a:t>
              </a:r>
              <a:r>
                <a:rPr kumimoji="0" lang="fr-FR" sz="3000" b="0" i="0" u="none" strike="noStrike" cap="none" spc="0" normalizeH="0" baseline="0" dirty="0" err="1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rPr>
                <a:t>list</a:t>
              </a:r>
              <a:r>
                <a:rPr kumimoji="0" lang="fr-FR" sz="3000" b="0" i="0" u="none" strike="noStrike" cap="none" spc="0" normalizeH="0" baseline="0" dirty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rPr>
                <a:t> of reptiles – </a:t>
              </a:r>
              <a:r>
                <a:rPr kumimoji="0" lang="fr-FR" sz="3000" b="0" i="0" u="none" strike="noStrike" cap="none" spc="0" normalizeH="0" baseline="0" dirty="0" err="1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rPr>
                <a:t>Wallonia</a:t>
              </a:r>
              <a:r>
                <a:rPr kumimoji="0" lang="fr-FR" sz="3000" b="0" i="0" u="none" strike="noStrike" cap="none" spc="0" normalizeH="0" baseline="0" dirty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rPr>
                <a:t> (2017)</a:t>
              </a:r>
            </a:p>
          </p:txBody>
        </p:sp>
      </p:grpSp>
      <p:sp>
        <p:nvSpPr>
          <p:cNvPr id="19" name="ZoneTexte 18">
            <a:extLst>
              <a:ext uri="{FF2B5EF4-FFF2-40B4-BE49-F238E27FC236}">
                <a16:creationId xmlns:a16="http://schemas.microsoft.com/office/drawing/2014/main" id="{1AA3C1F6-083D-D140-A58B-AB7302E498FD}"/>
              </a:ext>
            </a:extLst>
          </p:cNvPr>
          <p:cNvSpPr txBox="1"/>
          <p:nvPr/>
        </p:nvSpPr>
        <p:spPr>
          <a:xfrm>
            <a:off x="342055" y="197529"/>
            <a:ext cx="7498204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3200" b="0" i="0" u="none" strike="noStrike" cap="none" spc="0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1. </a:t>
            </a:r>
            <a:r>
              <a:rPr kumimoji="0" lang="fr-FR" sz="3200" b="0" i="0" u="none" strike="noStrike" cap="none" spc="0" normalizeH="0" baseline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Identifify</a:t>
            </a:r>
            <a:r>
              <a:rPr kumimoji="0" lang="fr-FR" sz="3200" b="0" i="0" u="none" strike="noStrike" cap="none" spc="0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and </a:t>
            </a:r>
            <a:r>
              <a:rPr kumimoji="0" lang="fr-FR" sz="3200" b="0" i="0" u="none" strike="noStrike" cap="none" spc="0" normalizeH="0" baseline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acquire</a:t>
            </a:r>
            <a:r>
              <a:rPr kumimoji="0" lang="fr-FR" sz="3200" b="0" i="0" u="none" strike="noStrike" cap="none" spc="0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 source </a:t>
            </a:r>
            <a:r>
              <a:rPr kumimoji="0" lang="fr-FR" sz="3200" b="0" i="0" u="none" strike="noStrike" cap="none" spc="0" normalizeH="0" baseline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species</a:t>
            </a:r>
            <a:r>
              <a:rPr kumimoji="0" lang="fr-FR" sz="3200" b="0" i="0" u="none" strike="noStrike" cap="none" spc="0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</a:t>
            </a:r>
            <a:r>
              <a:rPr kumimoji="0" lang="fr-FR" sz="3200" b="0" i="0" u="none" strike="noStrike" cap="none" spc="0" normalizeH="0" baseline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lists</a:t>
            </a:r>
            <a:r>
              <a:rPr kumimoji="0" lang="fr-FR" sz="3200" b="0" i="0" u="none" strike="noStrike" cap="none" spc="0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</a:t>
            </a:r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6D8B99C3-EF35-1D4A-A0B4-CBDB37530705}"/>
              </a:ext>
            </a:extLst>
          </p:cNvPr>
          <p:cNvCxnSpPr/>
          <p:nvPr/>
        </p:nvCxnSpPr>
        <p:spPr>
          <a:xfrm>
            <a:off x="342055" y="782302"/>
            <a:ext cx="8445106" cy="0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283691169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e 17">
            <a:extLst>
              <a:ext uri="{FF2B5EF4-FFF2-40B4-BE49-F238E27FC236}">
                <a16:creationId xmlns:a16="http://schemas.microsoft.com/office/drawing/2014/main" id="{D25C610A-09CD-E049-8594-5D97203B8EE8}"/>
              </a:ext>
            </a:extLst>
          </p:cNvPr>
          <p:cNvGrpSpPr/>
          <p:nvPr/>
        </p:nvGrpSpPr>
        <p:grpSpPr>
          <a:xfrm>
            <a:off x="0" y="782302"/>
            <a:ext cx="8403989" cy="6146575"/>
            <a:chOff x="128349" y="393032"/>
            <a:chExt cx="8403989" cy="6146575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9B6C93B4-D403-5D4D-9BA2-FAB946AA43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064" y="403436"/>
              <a:ext cx="1470843" cy="1470843"/>
            </a:xfrm>
            <a:prstGeom prst="rect">
              <a:avLst/>
            </a:prstGeom>
          </p:spPr>
        </p:pic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6F9397F6-5711-1E4C-B892-6ED39AC6C89E}"/>
                </a:ext>
              </a:extLst>
            </p:cNvPr>
            <p:cNvSpPr txBox="1"/>
            <p:nvPr/>
          </p:nvSpPr>
          <p:spPr>
            <a:xfrm>
              <a:off x="1371034" y="1069650"/>
              <a:ext cx="945129" cy="55399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r-FR" sz="3000" b="0" i="0" u="none" strike="noStrike" cap="none" spc="0" normalizeH="0" baseline="0" dirty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rPr>
                <a:t>CITES</a:t>
              </a:r>
              <a:endParaRPr lang="fr-FR" sz="30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BDB64EBF-4FE0-3448-BD52-224BFE969D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7699" y="393032"/>
              <a:ext cx="1470843" cy="1470843"/>
            </a:xfrm>
            <a:prstGeom prst="rect">
              <a:avLst/>
            </a:prstGeom>
          </p:spPr>
        </p:pic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17AD2906-4BC6-3448-ADAD-770B4A147BB7}"/>
                </a:ext>
              </a:extLst>
            </p:cNvPr>
            <p:cNvSpPr txBox="1"/>
            <p:nvPr/>
          </p:nvSpPr>
          <p:spPr>
            <a:xfrm>
              <a:off x="3867359" y="1068380"/>
              <a:ext cx="4601579" cy="55399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r-FR" sz="3000" b="0" i="1" u="none" strike="noStrike" cap="none" spc="0" normalizeH="0" baseline="0" dirty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rPr>
                <a:t>Ad-hoc</a:t>
              </a:r>
              <a:r>
                <a:rPr kumimoji="0" lang="fr-FR" sz="3000" b="0" i="0" u="none" strike="noStrike" cap="none" spc="0" normalizeH="0" baseline="0" dirty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rPr>
                <a:t> </a:t>
              </a:r>
              <a:r>
                <a:rPr kumimoji="0" lang="fr-FR" sz="3000" b="0" i="0" u="none" strike="noStrike" cap="none" spc="0" normalizeH="0" baseline="0" dirty="0" err="1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rPr>
                <a:t>traded</a:t>
              </a:r>
              <a:r>
                <a:rPr kumimoji="0" lang="fr-FR" sz="3000" b="0" i="0" u="none" strike="noStrike" cap="none" spc="0" normalizeH="0" baseline="0" dirty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rPr>
                <a:t> </a:t>
              </a:r>
              <a:r>
                <a:rPr kumimoji="0" lang="fr-FR" sz="3000" b="0" i="0" u="none" strike="noStrike" cap="none" spc="0" normalizeH="0" baseline="0" dirty="0" err="1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rPr>
                <a:t>amphibian</a:t>
              </a:r>
              <a:r>
                <a:rPr kumimoji="0" lang="fr-FR" sz="3000" b="0" i="0" u="none" strike="noStrike" cap="none" spc="0" normalizeH="0" baseline="0" dirty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rPr>
                <a:t> </a:t>
              </a:r>
              <a:r>
                <a:rPr kumimoji="0" lang="fr-FR" sz="3000" b="0" i="0" u="none" strike="noStrike" cap="none" spc="0" normalizeH="0" baseline="0" dirty="0" err="1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rPr>
                <a:t>list</a:t>
              </a:r>
              <a:endParaRPr kumimoji="0" lang="fr-FR" sz="3000" b="0" i="0" u="none" strike="noStrike" cap="none" spc="0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6737EBAB-9B3C-B546-8CC0-DD2938DBA6F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350" y="2050106"/>
              <a:ext cx="1470843" cy="1470843"/>
            </a:xfrm>
            <a:prstGeom prst="rect">
              <a:avLst/>
            </a:prstGeom>
          </p:spPr>
        </p:pic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8B9DED60-2B80-BA4C-9EE4-9FA6131B7DED}"/>
                </a:ext>
              </a:extLst>
            </p:cNvPr>
            <p:cNvSpPr txBox="1"/>
            <p:nvPr/>
          </p:nvSpPr>
          <p:spPr>
            <a:xfrm>
              <a:off x="1371034" y="2672338"/>
              <a:ext cx="2780567" cy="55399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r-FR" sz="3000" b="0" i="0" u="none" strike="noStrike" cap="none" spc="0" normalizeH="0" baseline="0" dirty="0" err="1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rPr>
                <a:t>Bushmeat</a:t>
              </a:r>
              <a:r>
                <a:rPr kumimoji="0" lang="fr-FR" sz="3000" b="0" i="0" u="none" strike="noStrike" cap="none" spc="0" normalizeH="0" baseline="0" dirty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rPr>
                <a:t> </a:t>
              </a:r>
              <a:r>
                <a:rPr kumimoji="0" lang="fr-FR" sz="3000" b="0" i="0" u="none" strike="noStrike" cap="none" spc="0" normalizeH="0" baseline="0" dirty="0" err="1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rPr>
                <a:t>survey</a:t>
              </a:r>
              <a:endParaRPr kumimoji="0" lang="fr-FR" sz="3000" b="0" i="0" u="none" strike="noStrike" cap="none" spc="0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4E1D4CD9-6D50-714F-BBB1-8B3CB216010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4921" y="2050106"/>
              <a:ext cx="1470843" cy="1470843"/>
            </a:xfrm>
            <a:prstGeom prst="rect">
              <a:avLst/>
            </a:prstGeom>
          </p:spPr>
        </p:pic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B7C8288B-E4B5-5148-9EF7-1F200650B5B3}"/>
                </a:ext>
              </a:extLst>
            </p:cNvPr>
            <p:cNvSpPr txBox="1"/>
            <p:nvPr/>
          </p:nvSpPr>
          <p:spPr>
            <a:xfrm>
              <a:off x="5673224" y="2672337"/>
              <a:ext cx="2859114" cy="55399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r-FR" sz="3000" b="0" i="0" u="none" strike="noStrike" cap="none" spc="0" normalizeH="0" baseline="0" dirty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rPr>
                <a:t>IAS of EU </a:t>
              </a:r>
              <a:r>
                <a:rPr kumimoji="0" lang="fr-FR" sz="3000" b="0" i="0" u="none" strike="noStrike" cap="none" spc="0" normalizeH="0" baseline="0" dirty="0" err="1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rPr>
                <a:t>concern</a:t>
              </a:r>
              <a:endParaRPr kumimoji="0" lang="fr-FR" sz="3000" b="0" i="0" u="none" strike="noStrike" cap="none" spc="0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D6C395CC-E057-F042-BD50-47B5063A8E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749" y="3583586"/>
              <a:ext cx="1470843" cy="1470843"/>
            </a:xfrm>
            <a:prstGeom prst="rect">
              <a:avLst/>
            </a:prstGeom>
          </p:spPr>
        </p:pic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106F59C3-CC33-9249-A62B-59DD552F05D3}"/>
                </a:ext>
              </a:extLst>
            </p:cNvPr>
            <p:cNvSpPr txBox="1"/>
            <p:nvPr/>
          </p:nvSpPr>
          <p:spPr>
            <a:xfrm>
              <a:off x="1371034" y="4246477"/>
              <a:ext cx="6319998" cy="55399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r-FR" sz="3000" b="0" i="0" u="none" strike="noStrike" cap="none" spc="0" normalizeH="0" baseline="0" dirty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rPr>
                <a:t>Positive </a:t>
              </a:r>
              <a:r>
                <a:rPr kumimoji="0" lang="fr-FR" sz="3000" b="0" i="0" u="none" strike="noStrike" cap="none" spc="0" normalizeH="0" baseline="0" dirty="0" err="1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rPr>
                <a:t>list</a:t>
              </a:r>
              <a:r>
                <a:rPr kumimoji="0" lang="fr-FR" sz="3000" b="0" i="0" u="none" strike="noStrike" cap="none" spc="0" normalizeH="0" baseline="0" dirty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rPr>
                <a:t> of reptiles – </a:t>
              </a:r>
              <a:r>
                <a:rPr kumimoji="0" lang="fr-FR" sz="3000" b="0" i="0" u="none" strike="noStrike" cap="none" spc="0" normalizeH="0" baseline="0" dirty="0" err="1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rPr>
                <a:t>Flanders</a:t>
              </a:r>
              <a:r>
                <a:rPr kumimoji="0" lang="fr-FR" sz="3000" b="0" i="0" u="none" strike="noStrike" cap="none" spc="0" normalizeH="0" baseline="0" dirty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rPr>
                <a:t> (2018)</a:t>
              </a:r>
            </a:p>
          </p:txBody>
        </p:sp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DA126827-7A7E-1348-B1EE-2A61465DBD7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349" y="5068764"/>
              <a:ext cx="1470843" cy="1470843"/>
            </a:xfrm>
            <a:prstGeom prst="rect">
              <a:avLst/>
            </a:prstGeom>
          </p:spPr>
        </p:pic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AD71F956-84ED-254F-85E2-629E03DFD266}"/>
                </a:ext>
              </a:extLst>
            </p:cNvPr>
            <p:cNvSpPr txBox="1"/>
            <p:nvPr/>
          </p:nvSpPr>
          <p:spPr>
            <a:xfrm>
              <a:off x="1327948" y="5671850"/>
              <a:ext cx="6372896" cy="55399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r-FR" sz="3000" b="0" i="0" u="none" strike="noStrike" cap="none" spc="0" normalizeH="0" baseline="0" dirty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rPr>
                <a:t>Positive </a:t>
              </a:r>
              <a:r>
                <a:rPr kumimoji="0" lang="fr-FR" sz="3000" b="0" i="0" u="none" strike="noStrike" cap="none" spc="0" normalizeH="0" baseline="0" dirty="0" err="1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rPr>
                <a:t>list</a:t>
              </a:r>
              <a:r>
                <a:rPr kumimoji="0" lang="fr-FR" sz="3000" b="0" i="0" u="none" strike="noStrike" cap="none" spc="0" normalizeH="0" baseline="0" dirty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rPr>
                <a:t> of reptiles – </a:t>
              </a:r>
              <a:r>
                <a:rPr kumimoji="0" lang="fr-FR" sz="3000" b="0" i="0" u="none" strike="noStrike" cap="none" spc="0" normalizeH="0" baseline="0" dirty="0" err="1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rPr>
                <a:t>Wallonia</a:t>
              </a:r>
              <a:r>
                <a:rPr kumimoji="0" lang="fr-FR" sz="3000" b="0" i="0" u="none" strike="noStrike" cap="none" spc="0" normalizeH="0" baseline="0" dirty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rPr>
                <a:t> (2017)</a:t>
              </a:r>
            </a:p>
          </p:txBody>
        </p:sp>
      </p:grpSp>
      <p:sp>
        <p:nvSpPr>
          <p:cNvPr id="19" name="ZoneTexte 18">
            <a:extLst>
              <a:ext uri="{FF2B5EF4-FFF2-40B4-BE49-F238E27FC236}">
                <a16:creationId xmlns:a16="http://schemas.microsoft.com/office/drawing/2014/main" id="{1AA3C1F6-083D-D140-A58B-AB7302E498FD}"/>
              </a:ext>
            </a:extLst>
          </p:cNvPr>
          <p:cNvSpPr txBox="1"/>
          <p:nvPr/>
        </p:nvSpPr>
        <p:spPr>
          <a:xfrm>
            <a:off x="342055" y="197529"/>
            <a:ext cx="7498204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3200" b="0" i="0" u="none" strike="noStrike" cap="none" spc="0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1. </a:t>
            </a:r>
            <a:r>
              <a:rPr kumimoji="0" lang="fr-FR" sz="3200" b="0" i="0" u="none" strike="noStrike" cap="none" spc="0" normalizeH="0" baseline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Identifify</a:t>
            </a:r>
            <a:r>
              <a:rPr kumimoji="0" lang="fr-FR" sz="3200" b="0" i="0" u="none" strike="noStrike" cap="none" spc="0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and </a:t>
            </a:r>
            <a:r>
              <a:rPr kumimoji="0" lang="fr-FR" sz="3200" b="0" i="0" u="none" strike="noStrike" cap="none" spc="0" normalizeH="0" baseline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acquire</a:t>
            </a:r>
            <a:r>
              <a:rPr kumimoji="0" lang="fr-FR" sz="3200" b="0" i="0" u="none" strike="noStrike" cap="none" spc="0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 source </a:t>
            </a:r>
            <a:r>
              <a:rPr kumimoji="0" lang="fr-FR" sz="3200" b="0" i="0" u="none" strike="noStrike" cap="none" spc="0" normalizeH="0" baseline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species</a:t>
            </a:r>
            <a:r>
              <a:rPr kumimoji="0" lang="fr-FR" sz="3200" b="0" i="0" u="none" strike="noStrike" cap="none" spc="0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</a:t>
            </a:r>
            <a:r>
              <a:rPr kumimoji="0" lang="fr-FR" sz="3200" b="0" i="0" u="none" strike="noStrike" cap="none" spc="0" normalizeH="0" baseline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lists</a:t>
            </a:r>
            <a:r>
              <a:rPr kumimoji="0" lang="fr-FR" sz="3200" b="0" i="0" u="none" strike="noStrike" cap="none" spc="0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</a:t>
            </a:r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6D8B99C3-EF35-1D4A-A0B4-CBDB37530705}"/>
              </a:ext>
            </a:extLst>
          </p:cNvPr>
          <p:cNvCxnSpPr/>
          <p:nvPr/>
        </p:nvCxnSpPr>
        <p:spPr>
          <a:xfrm>
            <a:off x="342055" y="782302"/>
            <a:ext cx="8445106" cy="0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" name="ZoneTexte 1">
            <a:extLst>
              <a:ext uri="{FF2B5EF4-FFF2-40B4-BE49-F238E27FC236}">
                <a16:creationId xmlns:a16="http://schemas.microsoft.com/office/drawing/2014/main" id="{BA976904-4AAD-2146-92DA-32B576F46DB7}"/>
              </a:ext>
            </a:extLst>
          </p:cNvPr>
          <p:cNvSpPr txBox="1"/>
          <p:nvPr/>
        </p:nvSpPr>
        <p:spPr>
          <a:xfrm rot="19138599">
            <a:off x="1372376" y="3066088"/>
            <a:ext cx="6060617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54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NOT AUTOMATED !</a:t>
            </a:r>
          </a:p>
        </p:txBody>
      </p:sp>
    </p:spTree>
    <p:extLst>
      <p:ext uri="{BB962C8B-B14F-4D97-AF65-F5344CB8AC3E}">
        <p14:creationId xmlns:p14="http://schemas.microsoft.com/office/powerpoint/2010/main" val="2425664695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9B6C93B4-D403-5D4D-9BA2-FAB946AA43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35" y="1613562"/>
            <a:ext cx="1470843" cy="1470843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1AA3C1F6-083D-D140-A58B-AB7302E498FD}"/>
              </a:ext>
            </a:extLst>
          </p:cNvPr>
          <p:cNvSpPr txBox="1"/>
          <p:nvPr/>
        </p:nvSpPr>
        <p:spPr>
          <a:xfrm>
            <a:off x="342056" y="197529"/>
            <a:ext cx="8459890" cy="1077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444500" marR="0" indent="-4445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fr-FR" sz="3200" dirty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kumimoji="0" lang="fr-FR" sz="3200" b="0" i="0" u="none" strike="noStrike" cap="none" spc="0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. </a:t>
            </a:r>
            <a:r>
              <a:rPr kumimoji="0" lang="fr-FR" sz="3200" b="0" i="0" u="none" strike="noStrike" cap="none" spc="0" normalizeH="0" baseline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Characterize</a:t>
            </a:r>
            <a:r>
              <a:rPr kumimoji="0" lang="fr-FR" sz="3200" b="0" i="0" u="none" strike="noStrike" cap="none" spc="0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information and </a:t>
            </a:r>
            <a:r>
              <a:rPr kumimoji="0" lang="fr-FR" sz="3200" b="0" i="0" u="none" strike="noStrike" cap="none" spc="0" normalizeH="0" baseline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identify</a:t>
            </a:r>
            <a:r>
              <a:rPr kumimoji="0" lang="fr-FR" sz="3200" b="0" i="0" u="none" strike="noStrike" cap="none" spc="0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comparable information</a:t>
            </a:r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6D8B99C3-EF35-1D4A-A0B4-CBDB37530705}"/>
              </a:ext>
            </a:extLst>
          </p:cNvPr>
          <p:cNvCxnSpPr/>
          <p:nvPr/>
        </p:nvCxnSpPr>
        <p:spPr>
          <a:xfrm>
            <a:off x="356840" y="1495980"/>
            <a:ext cx="8445106" cy="0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7" name="Image 6">
            <a:extLst>
              <a:ext uri="{FF2B5EF4-FFF2-40B4-BE49-F238E27FC236}">
                <a16:creationId xmlns:a16="http://schemas.microsoft.com/office/drawing/2014/main" id="{BDB64EBF-4FE0-3448-BD52-224BFE969D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678" y="1611331"/>
            <a:ext cx="1470843" cy="1470843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6737EBAB-9B3C-B546-8CC0-DD2938DBA6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394" y="1606872"/>
            <a:ext cx="1470843" cy="1470843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4E1D4CD9-6D50-714F-BBB1-8B3CB21601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524" y="1613562"/>
            <a:ext cx="1470843" cy="1470843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D6C395CC-E057-F042-BD50-47B5063A8E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4017" y="1609102"/>
            <a:ext cx="1470843" cy="1470843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DA126827-7A7E-1348-B1EE-2A61465DBD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7455" y="1611332"/>
            <a:ext cx="1470843" cy="1470843"/>
          </a:xfrm>
          <a:prstGeom prst="rect">
            <a:avLst/>
          </a:prstGeom>
        </p:spPr>
      </p:pic>
      <p:grpSp>
        <p:nvGrpSpPr>
          <p:cNvPr id="11" name="Groupe 10">
            <a:extLst>
              <a:ext uri="{FF2B5EF4-FFF2-40B4-BE49-F238E27FC236}">
                <a16:creationId xmlns:a16="http://schemas.microsoft.com/office/drawing/2014/main" id="{12211527-7E30-D142-A8E7-ADA561A39CA9}"/>
              </a:ext>
            </a:extLst>
          </p:cNvPr>
          <p:cNvGrpSpPr/>
          <p:nvPr/>
        </p:nvGrpSpPr>
        <p:grpSpPr>
          <a:xfrm>
            <a:off x="598238" y="2928117"/>
            <a:ext cx="945816" cy="1690958"/>
            <a:chOff x="887541" y="2899317"/>
            <a:chExt cx="945816" cy="1690958"/>
          </a:xfrm>
        </p:grpSpPr>
        <p:cxnSp>
          <p:nvCxnSpPr>
            <p:cNvPr id="4" name="Connecteur droit avec flèche 3">
              <a:extLst>
                <a:ext uri="{FF2B5EF4-FFF2-40B4-BE49-F238E27FC236}">
                  <a16:creationId xmlns:a16="http://schemas.microsoft.com/office/drawing/2014/main" id="{128C9B27-1007-3B46-BE26-052B1AB18E5F}"/>
                </a:ext>
              </a:extLst>
            </p:cNvPr>
            <p:cNvCxnSpPr/>
            <p:nvPr/>
          </p:nvCxnSpPr>
          <p:spPr>
            <a:xfrm>
              <a:off x="1360449" y="2899317"/>
              <a:ext cx="0" cy="529683"/>
            </a:xfrm>
            <a:prstGeom prst="straightConnector1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pic>
          <p:nvPicPr>
            <p:cNvPr id="26" name="Image 25">
              <a:extLst>
                <a:ext uri="{FF2B5EF4-FFF2-40B4-BE49-F238E27FC236}">
                  <a16:creationId xmlns:a16="http://schemas.microsoft.com/office/drawing/2014/main" id="{2584B208-2EEB-1247-BE76-00757DD3ED2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541" y="3644459"/>
              <a:ext cx="945816" cy="945816"/>
            </a:xfrm>
            <a:prstGeom prst="rect">
              <a:avLst/>
            </a:prstGeom>
          </p:spPr>
        </p:pic>
      </p:grpSp>
      <p:grpSp>
        <p:nvGrpSpPr>
          <p:cNvPr id="37" name="Groupe 36">
            <a:extLst>
              <a:ext uri="{FF2B5EF4-FFF2-40B4-BE49-F238E27FC236}">
                <a16:creationId xmlns:a16="http://schemas.microsoft.com/office/drawing/2014/main" id="{1CB42EC4-07A9-8244-A869-B5520DA2A308}"/>
              </a:ext>
            </a:extLst>
          </p:cNvPr>
          <p:cNvGrpSpPr/>
          <p:nvPr/>
        </p:nvGrpSpPr>
        <p:grpSpPr>
          <a:xfrm>
            <a:off x="2050948" y="2930348"/>
            <a:ext cx="945816" cy="1690958"/>
            <a:chOff x="887541" y="2899317"/>
            <a:chExt cx="945816" cy="1690958"/>
          </a:xfrm>
        </p:grpSpPr>
        <p:cxnSp>
          <p:nvCxnSpPr>
            <p:cNvPr id="38" name="Connecteur droit avec flèche 37">
              <a:extLst>
                <a:ext uri="{FF2B5EF4-FFF2-40B4-BE49-F238E27FC236}">
                  <a16:creationId xmlns:a16="http://schemas.microsoft.com/office/drawing/2014/main" id="{DEC8446E-2A6F-2245-9B8B-2D8C973266BD}"/>
                </a:ext>
              </a:extLst>
            </p:cNvPr>
            <p:cNvCxnSpPr/>
            <p:nvPr/>
          </p:nvCxnSpPr>
          <p:spPr>
            <a:xfrm>
              <a:off x="1360449" y="2899317"/>
              <a:ext cx="0" cy="529683"/>
            </a:xfrm>
            <a:prstGeom prst="straightConnector1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pic>
          <p:nvPicPr>
            <p:cNvPr id="39" name="Image 38">
              <a:extLst>
                <a:ext uri="{FF2B5EF4-FFF2-40B4-BE49-F238E27FC236}">
                  <a16:creationId xmlns:a16="http://schemas.microsoft.com/office/drawing/2014/main" id="{74D826B0-7AC0-4447-AA35-26B39783807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541" y="3644459"/>
              <a:ext cx="945816" cy="945816"/>
            </a:xfrm>
            <a:prstGeom prst="rect">
              <a:avLst/>
            </a:prstGeom>
          </p:spPr>
        </p:pic>
      </p:grpSp>
      <p:grpSp>
        <p:nvGrpSpPr>
          <p:cNvPr id="40" name="Groupe 39">
            <a:extLst>
              <a:ext uri="{FF2B5EF4-FFF2-40B4-BE49-F238E27FC236}">
                <a16:creationId xmlns:a16="http://schemas.microsoft.com/office/drawing/2014/main" id="{539045F1-595C-E24C-A4EE-24DD9A77F11B}"/>
              </a:ext>
            </a:extLst>
          </p:cNvPr>
          <p:cNvGrpSpPr/>
          <p:nvPr/>
        </p:nvGrpSpPr>
        <p:grpSpPr>
          <a:xfrm>
            <a:off x="3515795" y="2928117"/>
            <a:ext cx="945816" cy="1690958"/>
            <a:chOff x="887541" y="2899317"/>
            <a:chExt cx="945816" cy="1690958"/>
          </a:xfrm>
        </p:grpSpPr>
        <p:cxnSp>
          <p:nvCxnSpPr>
            <p:cNvPr id="41" name="Connecteur droit avec flèche 40">
              <a:extLst>
                <a:ext uri="{FF2B5EF4-FFF2-40B4-BE49-F238E27FC236}">
                  <a16:creationId xmlns:a16="http://schemas.microsoft.com/office/drawing/2014/main" id="{BC4E5EC0-BAA9-4C45-B1D1-4DA250EF19B1}"/>
                </a:ext>
              </a:extLst>
            </p:cNvPr>
            <p:cNvCxnSpPr/>
            <p:nvPr/>
          </p:nvCxnSpPr>
          <p:spPr>
            <a:xfrm>
              <a:off x="1360449" y="2899317"/>
              <a:ext cx="0" cy="529683"/>
            </a:xfrm>
            <a:prstGeom prst="straightConnector1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pic>
          <p:nvPicPr>
            <p:cNvPr id="42" name="Image 41">
              <a:extLst>
                <a:ext uri="{FF2B5EF4-FFF2-40B4-BE49-F238E27FC236}">
                  <a16:creationId xmlns:a16="http://schemas.microsoft.com/office/drawing/2014/main" id="{AB740C9A-DBE5-0047-9CB0-BB99A9B0F0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541" y="3644459"/>
              <a:ext cx="945816" cy="945816"/>
            </a:xfrm>
            <a:prstGeom prst="rect">
              <a:avLst/>
            </a:prstGeom>
          </p:spPr>
        </p:pic>
      </p:grpSp>
      <p:grpSp>
        <p:nvGrpSpPr>
          <p:cNvPr id="43" name="Groupe 42">
            <a:extLst>
              <a:ext uri="{FF2B5EF4-FFF2-40B4-BE49-F238E27FC236}">
                <a16:creationId xmlns:a16="http://schemas.microsoft.com/office/drawing/2014/main" id="{C77712F3-11A7-FC49-AC25-BD0F8CD59B19}"/>
              </a:ext>
            </a:extLst>
          </p:cNvPr>
          <p:cNvGrpSpPr/>
          <p:nvPr/>
        </p:nvGrpSpPr>
        <p:grpSpPr>
          <a:xfrm>
            <a:off x="4918451" y="2934807"/>
            <a:ext cx="945816" cy="1690958"/>
            <a:chOff x="887541" y="2899317"/>
            <a:chExt cx="945816" cy="1690958"/>
          </a:xfrm>
        </p:grpSpPr>
        <p:cxnSp>
          <p:nvCxnSpPr>
            <p:cNvPr id="44" name="Connecteur droit avec flèche 43">
              <a:extLst>
                <a:ext uri="{FF2B5EF4-FFF2-40B4-BE49-F238E27FC236}">
                  <a16:creationId xmlns:a16="http://schemas.microsoft.com/office/drawing/2014/main" id="{33744CE4-35A8-6F49-AA0F-CF1F3461CBAA}"/>
                </a:ext>
              </a:extLst>
            </p:cNvPr>
            <p:cNvCxnSpPr/>
            <p:nvPr/>
          </p:nvCxnSpPr>
          <p:spPr>
            <a:xfrm>
              <a:off x="1360449" y="2899317"/>
              <a:ext cx="0" cy="529683"/>
            </a:xfrm>
            <a:prstGeom prst="straightConnector1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pic>
          <p:nvPicPr>
            <p:cNvPr id="45" name="Image 44">
              <a:extLst>
                <a:ext uri="{FF2B5EF4-FFF2-40B4-BE49-F238E27FC236}">
                  <a16:creationId xmlns:a16="http://schemas.microsoft.com/office/drawing/2014/main" id="{20678004-6391-E44E-8C2A-DBBF3553D7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541" y="3644459"/>
              <a:ext cx="945816" cy="945816"/>
            </a:xfrm>
            <a:prstGeom prst="rect">
              <a:avLst/>
            </a:prstGeom>
          </p:spPr>
        </p:pic>
      </p:grpSp>
      <p:grpSp>
        <p:nvGrpSpPr>
          <p:cNvPr id="46" name="Groupe 45">
            <a:extLst>
              <a:ext uri="{FF2B5EF4-FFF2-40B4-BE49-F238E27FC236}">
                <a16:creationId xmlns:a16="http://schemas.microsoft.com/office/drawing/2014/main" id="{CE4DB38B-49B7-B24E-9C68-03BDB33CBDF4}"/>
              </a:ext>
            </a:extLst>
          </p:cNvPr>
          <p:cNvGrpSpPr/>
          <p:nvPr/>
        </p:nvGrpSpPr>
        <p:grpSpPr>
          <a:xfrm>
            <a:off x="6191074" y="2928117"/>
            <a:ext cx="945816" cy="1690958"/>
            <a:chOff x="887541" y="2899317"/>
            <a:chExt cx="945816" cy="1690958"/>
          </a:xfrm>
        </p:grpSpPr>
        <p:cxnSp>
          <p:nvCxnSpPr>
            <p:cNvPr id="47" name="Connecteur droit avec flèche 46">
              <a:extLst>
                <a:ext uri="{FF2B5EF4-FFF2-40B4-BE49-F238E27FC236}">
                  <a16:creationId xmlns:a16="http://schemas.microsoft.com/office/drawing/2014/main" id="{AD518B03-D3F0-7E42-B20F-40E427C6C604}"/>
                </a:ext>
              </a:extLst>
            </p:cNvPr>
            <p:cNvCxnSpPr/>
            <p:nvPr/>
          </p:nvCxnSpPr>
          <p:spPr>
            <a:xfrm>
              <a:off x="1360449" y="2899317"/>
              <a:ext cx="0" cy="529683"/>
            </a:xfrm>
            <a:prstGeom prst="straightConnector1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pic>
          <p:nvPicPr>
            <p:cNvPr id="48" name="Image 47">
              <a:extLst>
                <a:ext uri="{FF2B5EF4-FFF2-40B4-BE49-F238E27FC236}">
                  <a16:creationId xmlns:a16="http://schemas.microsoft.com/office/drawing/2014/main" id="{E68B2F19-A63A-D14E-94D3-B13FD93265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541" y="3644459"/>
              <a:ext cx="945816" cy="945816"/>
            </a:xfrm>
            <a:prstGeom prst="rect">
              <a:avLst/>
            </a:prstGeom>
          </p:spPr>
        </p:pic>
      </p:grpSp>
      <p:grpSp>
        <p:nvGrpSpPr>
          <p:cNvPr id="49" name="Groupe 48">
            <a:extLst>
              <a:ext uri="{FF2B5EF4-FFF2-40B4-BE49-F238E27FC236}">
                <a16:creationId xmlns:a16="http://schemas.microsoft.com/office/drawing/2014/main" id="{A73700EB-D0E4-7743-ACA5-8E47B1440D9B}"/>
              </a:ext>
            </a:extLst>
          </p:cNvPr>
          <p:cNvGrpSpPr/>
          <p:nvPr/>
        </p:nvGrpSpPr>
        <p:grpSpPr>
          <a:xfrm>
            <a:off x="7554437" y="2934807"/>
            <a:ext cx="945816" cy="1690958"/>
            <a:chOff x="887541" y="2899317"/>
            <a:chExt cx="945816" cy="1690958"/>
          </a:xfrm>
        </p:grpSpPr>
        <p:cxnSp>
          <p:nvCxnSpPr>
            <p:cNvPr id="50" name="Connecteur droit avec flèche 49">
              <a:extLst>
                <a:ext uri="{FF2B5EF4-FFF2-40B4-BE49-F238E27FC236}">
                  <a16:creationId xmlns:a16="http://schemas.microsoft.com/office/drawing/2014/main" id="{BA4CDA66-D29A-B746-A4D7-48677E213398}"/>
                </a:ext>
              </a:extLst>
            </p:cNvPr>
            <p:cNvCxnSpPr/>
            <p:nvPr/>
          </p:nvCxnSpPr>
          <p:spPr>
            <a:xfrm>
              <a:off x="1360449" y="2899317"/>
              <a:ext cx="0" cy="529683"/>
            </a:xfrm>
            <a:prstGeom prst="straightConnector1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pic>
          <p:nvPicPr>
            <p:cNvPr id="51" name="Image 50">
              <a:extLst>
                <a:ext uri="{FF2B5EF4-FFF2-40B4-BE49-F238E27FC236}">
                  <a16:creationId xmlns:a16="http://schemas.microsoft.com/office/drawing/2014/main" id="{D36DD060-58A0-FA43-A01A-ED9B74644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541" y="3644459"/>
              <a:ext cx="945816" cy="945816"/>
            </a:xfrm>
            <a:prstGeom prst="rect">
              <a:avLst/>
            </a:prstGeom>
          </p:spPr>
        </p:pic>
      </p:grpSp>
      <p:pic>
        <p:nvPicPr>
          <p:cNvPr id="52" name="Graphique 51" descr="Œil">
            <a:extLst>
              <a:ext uri="{FF2B5EF4-FFF2-40B4-BE49-F238E27FC236}">
                <a16:creationId xmlns:a16="http://schemas.microsoft.com/office/drawing/2014/main" id="{95F9DA38-A746-5B4D-BCE7-491013E198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43971" y="5012773"/>
            <a:ext cx="1470844" cy="1470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114751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9B6C93B4-D403-5D4D-9BA2-FAB946AA43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35" y="1613562"/>
            <a:ext cx="1470843" cy="1470843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1AA3C1F6-083D-D140-A58B-AB7302E498FD}"/>
              </a:ext>
            </a:extLst>
          </p:cNvPr>
          <p:cNvSpPr txBox="1"/>
          <p:nvPr/>
        </p:nvSpPr>
        <p:spPr>
          <a:xfrm>
            <a:off x="342056" y="197529"/>
            <a:ext cx="8459890" cy="1077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444500" marR="0" indent="-4445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fr-FR" sz="3200" dirty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kumimoji="0" lang="fr-FR" sz="3200" b="0" i="0" u="none" strike="noStrike" cap="none" spc="0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. </a:t>
            </a:r>
            <a:r>
              <a:rPr kumimoji="0" lang="fr-FR" sz="3200" b="0" i="0" u="none" strike="noStrike" cap="none" spc="0" normalizeH="0" baseline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Characterize</a:t>
            </a:r>
            <a:r>
              <a:rPr kumimoji="0" lang="fr-FR" sz="3200" b="0" i="0" u="none" strike="noStrike" cap="none" spc="0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information and </a:t>
            </a:r>
            <a:r>
              <a:rPr kumimoji="0" lang="fr-FR" sz="3200" b="0" i="0" u="none" strike="noStrike" cap="none" spc="0" normalizeH="0" baseline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identify</a:t>
            </a:r>
            <a:r>
              <a:rPr kumimoji="0" lang="fr-FR" sz="3200" b="0" i="0" u="none" strike="noStrike" cap="none" spc="0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comparable information</a:t>
            </a:r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6D8B99C3-EF35-1D4A-A0B4-CBDB37530705}"/>
              </a:ext>
            </a:extLst>
          </p:cNvPr>
          <p:cNvCxnSpPr/>
          <p:nvPr/>
        </p:nvCxnSpPr>
        <p:spPr>
          <a:xfrm>
            <a:off x="356840" y="1495980"/>
            <a:ext cx="8445106" cy="0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7" name="Image 6">
            <a:extLst>
              <a:ext uri="{FF2B5EF4-FFF2-40B4-BE49-F238E27FC236}">
                <a16:creationId xmlns:a16="http://schemas.microsoft.com/office/drawing/2014/main" id="{BDB64EBF-4FE0-3448-BD52-224BFE969D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678" y="1611331"/>
            <a:ext cx="1470843" cy="1470843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6737EBAB-9B3C-B546-8CC0-DD2938DBA6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394" y="1606872"/>
            <a:ext cx="1470843" cy="1470843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4E1D4CD9-6D50-714F-BBB1-8B3CB21601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524" y="1613562"/>
            <a:ext cx="1470843" cy="1470843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D6C395CC-E057-F042-BD50-47B5063A8E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4017" y="1609102"/>
            <a:ext cx="1470843" cy="1470843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DA126827-7A7E-1348-B1EE-2A61465DBD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7455" y="1611332"/>
            <a:ext cx="1470843" cy="1470843"/>
          </a:xfrm>
          <a:prstGeom prst="rect">
            <a:avLst/>
          </a:prstGeom>
        </p:spPr>
      </p:pic>
      <p:pic>
        <p:nvPicPr>
          <p:cNvPr id="24" name="Graphique 23" descr="Œil">
            <a:extLst>
              <a:ext uri="{FF2B5EF4-FFF2-40B4-BE49-F238E27FC236}">
                <a16:creationId xmlns:a16="http://schemas.microsoft.com/office/drawing/2014/main" id="{A0187A23-04F0-CC45-B4AE-BE73B95E4D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43971" y="5012773"/>
            <a:ext cx="1470844" cy="1470844"/>
          </a:xfrm>
          <a:prstGeom prst="rect">
            <a:avLst/>
          </a:prstGeom>
        </p:spPr>
      </p:pic>
      <p:grpSp>
        <p:nvGrpSpPr>
          <p:cNvPr id="11" name="Groupe 10">
            <a:extLst>
              <a:ext uri="{FF2B5EF4-FFF2-40B4-BE49-F238E27FC236}">
                <a16:creationId xmlns:a16="http://schemas.microsoft.com/office/drawing/2014/main" id="{12211527-7E30-D142-A8E7-ADA561A39CA9}"/>
              </a:ext>
            </a:extLst>
          </p:cNvPr>
          <p:cNvGrpSpPr/>
          <p:nvPr/>
        </p:nvGrpSpPr>
        <p:grpSpPr>
          <a:xfrm>
            <a:off x="598238" y="2928117"/>
            <a:ext cx="945816" cy="1690958"/>
            <a:chOff x="887541" y="2899317"/>
            <a:chExt cx="945816" cy="1690958"/>
          </a:xfrm>
        </p:grpSpPr>
        <p:cxnSp>
          <p:nvCxnSpPr>
            <p:cNvPr id="4" name="Connecteur droit avec flèche 3">
              <a:extLst>
                <a:ext uri="{FF2B5EF4-FFF2-40B4-BE49-F238E27FC236}">
                  <a16:creationId xmlns:a16="http://schemas.microsoft.com/office/drawing/2014/main" id="{128C9B27-1007-3B46-BE26-052B1AB18E5F}"/>
                </a:ext>
              </a:extLst>
            </p:cNvPr>
            <p:cNvCxnSpPr/>
            <p:nvPr/>
          </p:nvCxnSpPr>
          <p:spPr>
            <a:xfrm>
              <a:off x="1360449" y="2899317"/>
              <a:ext cx="0" cy="529683"/>
            </a:xfrm>
            <a:prstGeom prst="straightConnector1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pic>
          <p:nvPicPr>
            <p:cNvPr id="26" name="Image 25">
              <a:extLst>
                <a:ext uri="{FF2B5EF4-FFF2-40B4-BE49-F238E27FC236}">
                  <a16:creationId xmlns:a16="http://schemas.microsoft.com/office/drawing/2014/main" id="{2584B208-2EEB-1247-BE76-00757DD3ED2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541" y="3644459"/>
              <a:ext cx="945816" cy="945816"/>
            </a:xfrm>
            <a:prstGeom prst="rect">
              <a:avLst/>
            </a:prstGeom>
          </p:spPr>
        </p:pic>
      </p:grpSp>
      <p:grpSp>
        <p:nvGrpSpPr>
          <p:cNvPr id="37" name="Groupe 36">
            <a:extLst>
              <a:ext uri="{FF2B5EF4-FFF2-40B4-BE49-F238E27FC236}">
                <a16:creationId xmlns:a16="http://schemas.microsoft.com/office/drawing/2014/main" id="{1CB42EC4-07A9-8244-A869-B5520DA2A308}"/>
              </a:ext>
            </a:extLst>
          </p:cNvPr>
          <p:cNvGrpSpPr/>
          <p:nvPr/>
        </p:nvGrpSpPr>
        <p:grpSpPr>
          <a:xfrm>
            <a:off x="2050948" y="2930348"/>
            <a:ext cx="945816" cy="1690958"/>
            <a:chOff x="887541" y="2899317"/>
            <a:chExt cx="945816" cy="1690958"/>
          </a:xfrm>
        </p:grpSpPr>
        <p:cxnSp>
          <p:nvCxnSpPr>
            <p:cNvPr id="38" name="Connecteur droit avec flèche 37">
              <a:extLst>
                <a:ext uri="{FF2B5EF4-FFF2-40B4-BE49-F238E27FC236}">
                  <a16:creationId xmlns:a16="http://schemas.microsoft.com/office/drawing/2014/main" id="{DEC8446E-2A6F-2245-9B8B-2D8C973266BD}"/>
                </a:ext>
              </a:extLst>
            </p:cNvPr>
            <p:cNvCxnSpPr/>
            <p:nvPr/>
          </p:nvCxnSpPr>
          <p:spPr>
            <a:xfrm>
              <a:off x="1360449" y="2899317"/>
              <a:ext cx="0" cy="529683"/>
            </a:xfrm>
            <a:prstGeom prst="straightConnector1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pic>
          <p:nvPicPr>
            <p:cNvPr id="39" name="Image 38">
              <a:extLst>
                <a:ext uri="{FF2B5EF4-FFF2-40B4-BE49-F238E27FC236}">
                  <a16:creationId xmlns:a16="http://schemas.microsoft.com/office/drawing/2014/main" id="{74D826B0-7AC0-4447-AA35-26B39783807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541" y="3644459"/>
              <a:ext cx="945816" cy="945816"/>
            </a:xfrm>
            <a:prstGeom prst="rect">
              <a:avLst/>
            </a:prstGeom>
          </p:spPr>
        </p:pic>
      </p:grpSp>
      <p:grpSp>
        <p:nvGrpSpPr>
          <p:cNvPr id="40" name="Groupe 39">
            <a:extLst>
              <a:ext uri="{FF2B5EF4-FFF2-40B4-BE49-F238E27FC236}">
                <a16:creationId xmlns:a16="http://schemas.microsoft.com/office/drawing/2014/main" id="{539045F1-595C-E24C-A4EE-24DD9A77F11B}"/>
              </a:ext>
            </a:extLst>
          </p:cNvPr>
          <p:cNvGrpSpPr/>
          <p:nvPr/>
        </p:nvGrpSpPr>
        <p:grpSpPr>
          <a:xfrm>
            <a:off x="3515795" y="2928117"/>
            <a:ext cx="945816" cy="1690958"/>
            <a:chOff x="887541" y="2899317"/>
            <a:chExt cx="945816" cy="1690958"/>
          </a:xfrm>
        </p:grpSpPr>
        <p:cxnSp>
          <p:nvCxnSpPr>
            <p:cNvPr id="41" name="Connecteur droit avec flèche 40">
              <a:extLst>
                <a:ext uri="{FF2B5EF4-FFF2-40B4-BE49-F238E27FC236}">
                  <a16:creationId xmlns:a16="http://schemas.microsoft.com/office/drawing/2014/main" id="{BC4E5EC0-BAA9-4C45-B1D1-4DA250EF19B1}"/>
                </a:ext>
              </a:extLst>
            </p:cNvPr>
            <p:cNvCxnSpPr/>
            <p:nvPr/>
          </p:nvCxnSpPr>
          <p:spPr>
            <a:xfrm>
              <a:off x="1360449" y="2899317"/>
              <a:ext cx="0" cy="529683"/>
            </a:xfrm>
            <a:prstGeom prst="straightConnector1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pic>
          <p:nvPicPr>
            <p:cNvPr id="42" name="Image 41">
              <a:extLst>
                <a:ext uri="{FF2B5EF4-FFF2-40B4-BE49-F238E27FC236}">
                  <a16:creationId xmlns:a16="http://schemas.microsoft.com/office/drawing/2014/main" id="{AB740C9A-DBE5-0047-9CB0-BB99A9B0F07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541" y="3644459"/>
              <a:ext cx="945816" cy="945816"/>
            </a:xfrm>
            <a:prstGeom prst="rect">
              <a:avLst/>
            </a:prstGeom>
          </p:spPr>
        </p:pic>
      </p:grpSp>
      <p:grpSp>
        <p:nvGrpSpPr>
          <p:cNvPr id="43" name="Groupe 42">
            <a:extLst>
              <a:ext uri="{FF2B5EF4-FFF2-40B4-BE49-F238E27FC236}">
                <a16:creationId xmlns:a16="http://schemas.microsoft.com/office/drawing/2014/main" id="{C77712F3-11A7-FC49-AC25-BD0F8CD59B19}"/>
              </a:ext>
            </a:extLst>
          </p:cNvPr>
          <p:cNvGrpSpPr/>
          <p:nvPr/>
        </p:nvGrpSpPr>
        <p:grpSpPr>
          <a:xfrm>
            <a:off x="4918451" y="2934807"/>
            <a:ext cx="945816" cy="1690958"/>
            <a:chOff x="887541" y="2899317"/>
            <a:chExt cx="945816" cy="1690958"/>
          </a:xfrm>
        </p:grpSpPr>
        <p:cxnSp>
          <p:nvCxnSpPr>
            <p:cNvPr id="44" name="Connecteur droit avec flèche 43">
              <a:extLst>
                <a:ext uri="{FF2B5EF4-FFF2-40B4-BE49-F238E27FC236}">
                  <a16:creationId xmlns:a16="http://schemas.microsoft.com/office/drawing/2014/main" id="{33744CE4-35A8-6F49-AA0F-CF1F3461CBAA}"/>
                </a:ext>
              </a:extLst>
            </p:cNvPr>
            <p:cNvCxnSpPr/>
            <p:nvPr/>
          </p:nvCxnSpPr>
          <p:spPr>
            <a:xfrm>
              <a:off x="1360449" y="2899317"/>
              <a:ext cx="0" cy="529683"/>
            </a:xfrm>
            <a:prstGeom prst="straightConnector1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pic>
          <p:nvPicPr>
            <p:cNvPr id="45" name="Image 44">
              <a:extLst>
                <a:ext uri="{FF2B5EF4-FFF2-40B4-BE49-F238E27FC236}">
                  <a16:creationId xmlns:a16="http://schemas.microsoft.com/office/drawing/2014/main" id="{20678004-6391-E44E-8C2A-DBBF3553D7D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541" y="3644459"/>
              <a:ext cx="945816" cy="945816"/>
            </a:xfrm>
            <a:prstGeom prst="rect">
              <a:avLst/>
            </a:prstGeom>
          </p:spPr>
        </p:pic>
      </p:grpSp>
      <p:grpSp>
        <p:nvGrpSpPr>
          <p:cNvPr id="46" name="Groupe 45">
            <a:extLst>
              <a:ext uri="{FF2B5EF4-FFF2-40B4-BE49-F238E27FC236}">
                <a16:creationId xmlns:a16="http://schemas.microsoft.com/office/drawing/2014/main" id="{CE4DB38B-49B7-B24E-9C68-03BDB33CBDF4}"/>
              </a:ext>
            </a:extLst>
          </p:cNvPr>
          <p:cNvGrpSpPr/>
          <p:nvPr/>
        </p:nvGrpSpPr>
        <p:grpSpPr>
          <a:xfrm>
            <a:off x="6191074" y="2928117"/>
            <a:ext cx="945816" cy="1690958"/>
            <a:chOff x="887541" y="2899317"/>
            <a:chExt cx="945816" cy="1690958"/>
          </a:xfrm>
        </p:grpSpPr>
        <p:cxnSp>
          <p:nvCxnSpPr>
            <p:cNvPr id="47" name="Connecteur droit avec flèche 46">
              <a:extLst>
                <a:ext uri="{FF2B5EF4-FFF2-40B4-BE49-F238E27FC236}">
                  <a16:creationId xmlns:a16="http://schemas.microsoft.com/office/drawing/2014/main" id="{AD518B03-D3F0-7E42-B20F-40E427C6C604}"/>
                </a:ext>
              </a:extLst>
            </p:cNvPr>
            <p:cNvCxnSpPr/>
            <p:nvPr/>
          </p:nvCxnSpPr>
          <p:spPr>
            <a:xfrm>
              <a:off x="1360449" y="2899317"/>
              <a:ext cx="0" cy="529683"/>
            </a:xfrm>
            <a:prstGeom prst="straightConnector1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pic>
          <p:nvPicPr>
            <p:cNvPr id="48" name="Image 47">
              <a:extLst>
                <a:ext uri="{FF2B5EF4-FFF2-40B4-BE49-F238E27FC236}">
                  <a16:creationId xmlns:a16="http://schemas.microsoft.com/office/drawing/2014/main" id="{E68B2F19-A63A-D14E-94D3-B13FD932657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541" y="3644459"/>
              <a:ext cx="945816" cy="945816"/>
            </a:xfrm>
            <a:prstGeom prst="rect">
              <a:avLst/>
            </a:prstGeom>
          </p:spPr>
        </p:pic>
      </p:grpSp>
      <p:grpSp>
        <p:nvGrpSpPr>
          <p:cNvPr id="49" name="Groupe 48">
            <a:extLst>
              <a:ext uri="{FF2B5EF4-FFF2-40B4-BE49-F238E27FC236}">
                <a16:creationId xmlns:a16="http://schemas.microsoft.com/office/drawing/2014/main" id="{A73700EB-D0E4-7743-ACA5-8E47B1440D9B}"/>
              </a:ext>
            </a:extLst>
          </p:cNvPr>
          <p:cNvGrpSpPr/>
          <p:nvPr/>
        </p:nvGrpSpPr>
        <p:grpSpPr>
          <a:xfrm>
            <a:off x="7554437" y="2934807"/>
            <a:ext cx="945816" cy="1690958"/>
            <a:chOff x="887541" y="2899317"/>
            <a:chExt cx="945816" cy="1690958"/>
          </a:xfrm>
        </p:grpSpPr>
        <p:cxnSp>
          <p:nvCxnSpPr>
            <p:cNvPr id="50" name="Connecteur droit avec flèche 49">
              <a:extLst>
                <a:ext uri="{FF2B5EF4-FFF2-40B4-BE49-F238E27FC236}">
                  <a16:creationId xmlns:a16="http://schemas.microsoft.com/office/drawing/2014/main" id="{BA4CDA66-D29A-B746-A4D7-48677E213398}"/>
                </a:ext>
              </a:extLst>
            </p:cNvPr>
            <p:cNvCxnSpPr/>
            <p:nvPr/>
          </p:nvCxnSpPr>
          <p:spPr>
            <a:xfrm>
              <a:off x="1360449" y="2899317"/>
              <a:ext cx="0" cy="529683"/>
            </a:xfrm>
            <a:prstGeom prst="straightConnector1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pic>
          <p:nvPicPr>
            <p:cNvPr id="51" name="Image 50">
              <a:extLst>
                <a:ext uri="{FF2B5EF4-FFF2-40B4-BE49-F238E27FC236}">
                  <a16:creationId xmlns:a16="http://schemas.microsoft.com/office/drawing/2014/main" id="{D36DD060-58A0-FA43-A01A-ED9B74644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541" y="3644459"/>
              <a:ext cx="945816" cy="945816"/>
            </a:xfrm>
            <a:prstGeom prst="rect">
              <a:avLst/>
            </a:prstGeom>
          </p:spPr>
        </p:pic>
      </p:grpSp>
      <p:sp>
        <p:nvSpPr>
          <p:cNvPr id="29" name="ZoneTexte 28">
            <a:extLst>
              <a:ext uri="{FF2B5EF4-FFF2-40B4-BE49-F238E27FC236}">
                <a16:creationId xmlns:a16="http://schemas.microsoft.com/office/drawing/2014/main" id="{67621407-CD5F-B64F-B7FC-95D7380E72E7}"/>
              </a:ext>
            </a:extLst>
          </p:cNvPr>
          <p:cNvSpPr txBox="1"/>
          <p:nvPr/>
        </p:nvSpPr>
        <p:spPr>
          <a:xfrm rot="19138599">
            <a:off x="3010246" y="5292458"/>
            <a:ext cx="3484242" cy="52563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NOT AUTOMATED !</a:t>
            </a:r>
          </a:p>
        </p:txBody>
      </p:sp>
    </p:spTree>
    <p:extLst>
      <p:ext uri="{BB962C8B-B14F-4D97-AF65-F5344CB8AC3E}">
        <p14:creationId xmlns:p14="http://schemas.microsoft.com/office/powerpoint/2010/main" val="319888565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 descr="page1image15586000">
            <a:extLst>
              <a:ext uri="{FF2B5EF4-FFF2-40B4-BE49-F238E27FC236}">
                <a16:creationId xmlns:a16="http://schemas.microsoft.com/office/drawing/2014/main" id="{B65E5938-CD15-4942-8E91-8059E9788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00" y="973264"/>
            <a:ext cx="2781300" cy="1080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A0337C9-89C2-6749-801A-78257F9802E2}"/>
              </a:ext>
            </a:extLst>
          </p:cNvPr>
          <p:cNvSpPr/>
          <p:nvPr/>
        </p:nvSpPr>
        <p:spPr>
          <a:xfrm>
            <a:off x="3278323" y="467839"/>
            <a:ext cx="5505450" cy="1964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BE" sz="2800" dirty="0">
                <a:solidFill>
                  <a:schemeClr val="accent1">
                    <a:lumMod val="75000"/>
                  </a:schemeClr>
                </a:solidFill>
              </a:rPr>
              <a:t>The introduction of </a:t>
            </a:r>
            <a:r>
              <a:rPr lang="fr-BE" sz="2800" dirty="0" err="1">
                <a:solidFill>
                  <a:schemeClr val="accent1">
                    <a:lumMod val="75000"/>
                  </a:schemeClr>
                </a:solidFill>
              </a:rPr>
              <a:t>exotic</a:t>
            </a:r>
            <a:r>
              <a:rPr lang="fr-BE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BE" sz="2800" dirty="0" err="1">
                <a:solidFill>
                  <a:schemeClr val="accent1">
                    <a:lumMod val="75000"/>
                  </a:schemeClr>
                </a:solidFill>
              </a:rPr>
              <a:t>species</a:t>
            </a:r>
            <a:r>
              <a:rPr lang="fr-BE" sz="2800" dirty="0">
                <a:solidFill>
                  <a:schemeClr val="accent1">
                    <a:lumMod val="75000"/>
                  </a:schemeClr>
                </a:solidFill>
              </a:rPr>
              <a:t> </a:t>
            </a:r>
            <a:r>
              <a:rPr lang="fr-BE" sz="2800" dirty="0" err="1">
                <a:solidFill>
                  <a:schemeClr val="accent1">
                    <a:lumMod val="75000"/>
                  </a:schemeClr>
                </a:solidFill>
              </a:rPr>
              <a:t>is</a:t>
            </a:r>
            <a:r>
              <a:rPr lang="fr-BE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BE" sz="2800" dirty="0" err="1">
                <a:solidFill>
                  <a:schemeClr val="accent1">
                    <a:lumMod val="75000"/>
                  </a:schemeClr>
                </a:solidFill>
              </a:rPr>
              <a:t>covered</a:t>
            </a:r>
            <a:r>
              <a:rPr lang="fr-BE" sz="2800" dirty="0">
                <a:solidFill>
                  <a:schemeClr val="accent1">
                    <a:lumMod val="75000"/>
                  </a:schemeClr>
                </a:solidFill>
              </a:rPr>
              <a:t> by </a:t>
            </a:r>
            <a:r>
              <a:rPr lang="fr-BE" sz="2800" dirty="0" err="1">
                <a:solidFill>
                  <a:schemeClr val="accent1">
                    <a:lumMod val="75000"/>
                  </a:schemeClr>
                </a:solidFill>
              </a:rPr>
              <a:t>several</a:t>
            </a:r>
            <a:r>
              <a:rPr lang="fr-BE" sz="2800" dirty="0">
                <a:solidFill>
                  <a:schemeClr val="accent1">
                    <a:lumMod val="75000"/>
                  </a:schemeClr>
                </a:solidFill>
              </a:rPr>
              <a:t> </a:t>
            </a:r>
            <a:r>
              <a:rPr lang="fr-BE" sz="2800" dirty="0" err="1">
                <a:solidFill>
                  <a:schemeClr val="accent1">
                    <a:lumMod val="75000"/>
                  </a:schemeClr>
                </a:solidFill>
              </a:rPr>
              <a:t>different</a:t>
            </a:r>
            <a:r>
              <a:rPr lang="fr-BE" sz="2800" dirty="0">
                <a:solidFill>
                  <a:schemeClr val="accent1">
                    <a:lumMod val="75000"/>
                  </a:schemeClr>
                </a:solidFill>
              </a:rPr>
              <a:t> </a:t>
            </a:r>
            <a:r>
              <a:rPr lang="fr-BE" sz="2800" dirty="0" err="1">
                <a:solidFill>
                  <a:schemeClr val="accent1">
                    <a:lumMod val="75000"/>
                  </a:schemeClr>
                </a:solidFill>
              </a:rPr>
              <a:t>legal</a:t>
            </a:r>
            <a:r>
              <a:rPr lang="fr-BE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BE" sz="2800" dirty="0" err="1">
                <a:solidFill>
                  <a:schemeClr val="accent1">
                    <a:lumMod val="75000"/>
                  </a:schemeClr>
                </a:solidFill>
              </a:rPr>
              <a:t>frameworks</a:t>
            </a:r>
            <a:r>
              <a:rPr lang="fr-BE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955839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ZoneTexte 18">
            <a:extLst>
              <a:ext uri="{FF2B5EF4-FFF2-40B4-BE49-F238E27FC236}">
                <a16:creationId xmlns:a16="http://schemas.microsoft.com/office/drawing/2014/main" id="{1AA3C1F6-083D-D140-A58B-AB7302E498FD}"/>
              </a:ext>
            </a:extLst>
          </p:cNvPr>
          <p:cNvSpPr txBox="1"/>
          <p:nvPr/>
        </p:nvSpPr>
        <p:spPr>
          <a:xfrm>
            <a:off x="342056" y="197529"/>
            <a:ext cx="8459890" cy="1077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444500" indent="-444500"/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3. Fill gaps and harmonize taxonomic information from different sources</a:t>
            </a:r>
            <a:endParaRPr kumimoji="0" lang="fr-FR" sz="3200" b="0" i="0" u="none" strike="noStrike" cap="none" spc="0" normalizeH="0" baseline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FillTx/>
              <a:sym typeface="Calibri"/>
            </a:endParaRPr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6D8B99C3-EF35-1D4A-A0B4-CBDB37530705}"/>
              </a:ext>
            </a:extLst>
          </p:cNvPr>
          <p:cNvCxnSpPr/>
          <p:nvPr/>
        </p:nvCxnSpPr>
        <p:spPr>
          <a:xfrm>
            <a:off x="356840" y="1495980"/>
            <a:ext cx="8445106" cy="0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3" name="Groupe 2">
            <a:extLst>
              <a:ext uri="{FF2B5EF4-FFF2-40B4-BE49-F238E27FC236}">
                <a16:creationId xmlns:a16="http://schemas.microsoft.com/office/drawing/2014/main" id="{10815A83-19AE-FE41-9243-2B83F5AF654A}"/>
              </a:ext>
            </a:extLst>
          </p:cNvPr>
          <p:cNvGrpSpPr/>
          <p:nvPr/>
        </p:nvGrpSpPr>
        <p:grpSpPr>
          <a:xfrm>
            <a:off x="620992" y="2089785"/>
            <a:ext cx="7902015" cy="952506"/>
            <a:chOff x="598238" y="3673259"/>
            <a:chExt cx="7902015" cy="952506"/>
          </a:xfrm>
        </p:grpSpPr>
        <p:pic>
          <p:nvPicPr>
            <p:cNvPr id="38" name="Image 37">
              <a:extLst>
                <a:ext uri="{FF2B5EF4-FFF2-40B4-BE49-F238E27FC236}">
                  <a16:creationId xmlns:a16="http://schemas.microsoft.com/office/drawing/2014/main" id="{4F966DF6-D035-8649-AAFE-A9BB94433E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238" y="3673259"/>
              <a:ext cx="945816" cy="945816"/>
            </a:xfrm>
            <a:prstGeom prst="rect">
              <a:avLst/>
            </a:prstGeom>
          </p:spPr>
        </p:pic>
        <p:pic>
          <p:nvPicPr>
            <p:cNvPr id="41" name="Image 40">
              <a:extLst>
                <a:ext uri="{FF2B5EF4-FFF2-40B4-BE49-F238E27FC236}">
                  <a16:creationId xmlns:a16="http://schemas.microsoft.com/office/drawing/2014/main" id="{0F0E3278-DC34-5249-89F4-0CB53EFD06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0948" y="3675490"/>
              <a:ext cx="945816" cy="945816"/>
            </a:xfrm>
            <a:prstGeom prst="rect">
              <a:avLst/>
            </a:prstGeom>
          </p:spPr>
        </p:pic>
        <p:pic>
          <p:nvPicPr>
            <p:cNvPr id="44" name="Image 43">
              <a:extLst>
                <a:ext uri="{FF2B5EF4-FFF2-40B4-BE49-F238E27FC236}">
                  <a16:creationId xmlns:a16="http://schemas.microsoft.com/office/drawing/2014/main" id="{C0604123-BD8E-9B43-9A26-EE866B145A7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5795" y="3673259"/>
              <a:ext cx="945816" cy="945816"/>
            </a:xfrm>
            <a:prstGeom prst="rect">
              <a:avLst/>
            </a:prstGeom>
          </p:spPr>
        </p:pic>
        <p:pic>
          <p:nvPicPr>
            <p:cNvPr id="47" name="Image 46">
              <a:extLst>
                <a:ext uri="{FF2B5EF4-FFF2-40B4-BE49-F238E27FC236}">
                  <a16:creationId xmlns:a16="http://schemas.microsoft.com/office/drawing/2014/main" id="{16ECE165-62D8-DE42-BCE0-02F2808A026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8451" y="3679949"/>
              <a:ext cx="945816" cy="945816"/>
            </a:xfrm>
            <a:prstGeom prst="rect">
              <a:avLst/>
            </a:prstGeom>
          </p:spPr>
        </p:pic>
        <p:pic>
          <p:nvPicPr>
            <p:cNvPr id="50" name="Image 49">
              <a:extLst>
                <a:ext uri="{FF2B5EF4-FFF2-40B4-BE49-F238E27FC236}">
                  <a16:creationId xmlns:a16="http://schemas.microsoft.com/office/drawing/2014/main" id="{6D319B10-B411-DE42-BB2A-9214D392F0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1074" y="3673259"/>
              <a:ext cx="945816" cy="945816"/>
            </a:xfrm>
            <a:prstGeom prst="rect">
              <a:avLst/>
            </a:prstGeom>
          </p:spPr>
        </p:pic>
        <p:pic>
          <p:nvPicPr>
            <p:cNvPr id="53" name="Image 52">
              <a:extLst>
                <a:ext uri="{FF2B5EF4-FFF2-40B4-BE49-F238E27FC236}">
                  <a16:creationId xmlns:a16="http://schemas.microsoft.com/office/drawing/2014/main" id="{C9E45AFA-BC8E-8148-95C0-F9D8F2D609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4437" y="3679949"/>
              <a:ext cx="945816" cy="945816"/>
            </a:xfrm>
            <a:prstGeom prst="rect">
              <a:avLst/>
            </a:prstGeom>
          </p:spPr>
        </p:pic>
      </p:grpSp>
      <p:pic>
        <p:nvPicPr>
          <p:cNvPr id="55" name="Image 54">
            <a:extLst>
              <a:ext uri="{FF2B5EF4-FFF2-40B4-BE49-F238E27FC236}">
                <a16:creationId xmlns:a16="http://schemas.microsoft.com/office/drawing/2014/main" id="{491A305C-25B8-934D-B5FE-E24A5E6DAD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92" y="3134068"/>
            <a:ext cx="2413554" cy="2413554"/>
          </a:xfrm>
          <a:prstGeom prst="rect">
            <a:avLst/>
          </a:prstGeom>
        </p:spPr>
      </p:pic>
      <p:sp>
        <p:nvSpPr>
          <p:cNvPr id="56" name="ZoneTexte 55">
            <a:extLst>
              <a:ext uri="{FF2B5EF4-FFF2-40B4-BE49-F238E27FC236}">
                <a16:creationId xmlns:a16="http://schemas.microsoft.com/office/drawing/2014/main" id="{664231AF-910A-2C4C-A0FF-ADE32D985FB1}"/>
              </a:ext>
            </a:extLst>
          </p:cNvPr>
          <p:cNvSpPr txBox="1"/>
          <p:nvPr/>
        </p:nvSpPr>
        <p:spPr>
          <a:xfrm>
            <a:off x="3538549" y="3148228"/>
            <a:ext cx="3904272" cy="23083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457200" marR="0" indent="-457200" algn="l" defTabSz="9144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fr-FR" sz="3200" b="0" i="0" u="none" strike="noStrike" cap="none" spc="0" normalizeH="0" baseline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Synonyms</a:t>
            </a:r>
            <a:endParaRPr kumimoji="0" lang="fr-FR" sz="3200" b="0" i="0" u="none" strike="noStrike" cap="none" spc="0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pPr marL="457200" marR="0" indent="-457200" algn="l" defTabSz="9144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fr-FR" sz="3200" b="0" i="0" u="none" strike="noStrike" cap="none" spc="0" normalizeH="0" baseline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Missing</a:t>
            </a:r>
            <a:r>
              <a:rPr kumimoji="0" lang="fr-FR" sz="3200" b="0" i="0" u="none" strike="noStrike" cap="none" spc="0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information</a:t>
            </a:r>
          </a:p>
          <a:p>
            <a:pPr marL="457200" marR="0" indent="-457200" algn="l" defTabSz="9144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fr-FR" sz="3200" b="0" i="0" u="none" strike="noStrike" cap="none" spc="0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Consistent </a:t>
            </a:r>
            <a:r>
              <a:rPr kumimoji="0" lang="fr-FR" sz="3200" b="0" i="0" u="none" strike="noStrike" cap="none" spc="0" normalizeH="0" baseline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syntax</a:t>
            </a:r>
            <a:endParaRPr kumimoji="0" lang="fr-FR" sz="3200" b="0" i="0" u="none" strike="noStrike" cap="none" spc="0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59042979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ZoneTexte 18">
            <a:extLst>
              <a:ext uri="{FF2B5EF4-FFF2-40B4-BE49-F238E27FC236}">
                <a16:creationId xmlns:a16="http://schemas.microsoft.com/office/drawing/2014/main" id="{1AA3C1F6-083D-D140-A58B-AB7302E498FD}"/>
              </a:ext>
            </a:extLst>
          </p:cNvPr>
          <p:cNvSpPr txBox="1"/>
          <p:nvPr/>
        </p:nvSpPr>
        <p:spPr>
          <a:xfrm>
            <a:off x="342056" y="197529"/>
            <a:ext cx="8459890" cy="1077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444500" indent="-444500"/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3. Fill gaps and harmonize taxonomic information from different sources</a:t>
            </a:r>
            <a:endParaRPr kumimoji="0" lang="fr-FR" sz="3200" b="0" i="0" u="none" strike="noStrike" cap="none" spc="0" normalizeH="0" baseline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FillTx/>
              <a:sym typeface="Calibri"/>
            </a:endParaRPr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6D8B99C3-EF35-1D4A-A0B4-CBDB37530705}"/>
              </a:ext>
            </a:extLst>
          </p:cNvPr>
          <p:cNvCxnSpPr/>
          <p:nvPr/>
        </p:nvCxnSpPr>
        <p:spPr>
          <a:xfrm>
            <a:off x="356840" y="1495980"/>
            <a:ext cx="8445106" cy="0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3" name="Groupe 2">
            <a:extLst>
              <a:ext uri="{FF2B5EF4-FFF2-40B4-BE49-F238E27FC236}">
                <a16:creationId xmlns:a16="http://schemas.microsoft.com/office/drawing/2014/main" id="{10815A83-19AE-FE41-9243-2B83F5AF654A}"/>
              </a:ext>
            </a:extLst>
          </p:cNvPr>
          <p:cNvGrpSpPr/>
          <p:nvPr/>
        </p:nvGrpSpPr>
        <p:grpSpPr>
          <a:xfrm>
            <a:off x="620992" y="2089785"/>
            <a:ext cx="7902015" cy="952506"/>
            <a:chOff x="598238" y="3673259"/>
            <a:chExt cx="7902015" cy="952506"/>
          </a:xfrm>
        </p:grpSpPr>
        <p:pic>
          <p:nvPicPr>
            <p:cNvPr id="38" name="Image 37">
              <a:extLst>
                <a:ext uri="{FF2B5EF4-FFF2-40B4-BE49-F238E27FC236}">
                  <a16:creationId xmlns:a16="http://schemas.microsoft.com/office/drawing/2014/main" id="{4F966DF6-D035-8649-AAFE-A9BB94433E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238" y="3673259"/>
              <a:ext cx="945816" cy="945816"/>
            </a:xfrm>
            <a:prstGeom prst="rect">
              <a:avLst/>
            </a:prstGeom>
          </p:spPr>
        </p:pic>
        <p:pic>
          <p:nvPicPr>
            <p:cNvPr id="41" name="Image 40">
              <a:extLst>
                <a:ext uri="{FF2B5EF4-FFF2-40B4-BE49-F238E27FC236}">
                  <a16:creationId xmlns:a16="http://schemas.microsoft.com/office/drawing/2014/main" id="{0F0E3278-DC34-5249-89F4-0CB53EFD06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0948" y="3675490"/>
              <a:ext cx="945816" cy="945816"/>
            </a:xfrm>
            <a:prstGeom prst="rect">
              <a:avLst/>
            </a:prstGeom>
          </p:spPr>
        </p:pic>
        <p:pic>
          <p:nvPicPr>
            <p:cNvPr id="44" name="Image 43">
              <a:extLst>
                <a:ext uri="{FF2B5EF4-FFF2-40B4-BE49-F238E27FC236}">
                  <a16:creationId xmlns:a16="http://schemas.microsoft.com/office/drawing/2014/main" id="{C0604123-BD8E-9B43-9A26-EE866B145A7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5795" y="3673259"/>
              <a:ext cx="945816" cy="945816"/>
            </a:xfrm>
            <a:prstGeom prst="rect">
              <a:avLst/>
            </a:prstGeom>
          </p:spPr>
        </p:pic>
        <p:pic>
          <p:nvPicPr>
            <p:cNvPr id="47" name="Image 46">
              <a:extLst>
                <a:ext uri="{FF2B5EF4-FFF2-40B4-BE49-F238E27FC236}">
                  <a16:creationId xmlns:a16="http://schemas.microsoft.com/office/drawing/2014/main" id="{16ECE165-62D8-DE42-BCE0-02F2808A026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8451" y="3679949"/>
              <a:ext cx="945816" cy="945816"/>
            </a:xfrm>
            <a:prstGeom prst="rect">
              <a:avLst/>
            </a:prstGeom>
          </p:spPr>
        </p:pic>
        <p:pic>
          <p:nvPicPr>
            <p:cNvPr id="50" name="Image 49">
              <a:extLst>
                <a:ext uri="{FF2B5EF4-FFF2-40B4-BE49-F238E27FC236}">
                  <a16:creationId xmlns:a16="http://schemas.microsoft.com/office/drawing/2014/main" id="{6D319B10-B411-DE42-BB2A-9214D392F0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1074" y="3673259"/>
              <a:ext cx="945816" cy="945816"/>
            </a:xfrm>
            <a:prstGeom prst="rect">
              <a:avLst/>
            </a:prstGeom>
          </p:spPr>
        </p:pic>
        <p:pic>
          <p:nvPicPr>
            <p:cNvPr id="53" name="Image 52">
              <a:extLst>
                <a:ext uri="{FF2B5EF4-FFF2-40B4-BE49-F238E27FC236}">
                  <a16:creationId xmlns:a16="http://schemas.microsoft.com/office/drawing/2014/main" id="{C9E45AFA-BC8E-8148-95C0-F9D8F2D609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4437" y="3679949"/>
              <a:ext cx="945816" cy="945816"/>
            </a:xfrm>
            <a:prstGeom prst="rect">
              <a:avLst/>
            </a:prstGeom>
          </p:spPr>
        </p:pic>
      </p:grpSp>
      <p:pic>
        <p:nvPicPr>
          <p:cNvPr id="54" name="Image 53">
            <a:extLst>
              <a:ext uri="{FF2B5EF4-FFF2-40B4-BE49-F238E27FC236}">
                <a16:creationId xmlns:a16="http://schemas.microsoft.com/office/drawing/2014/main" id="{324A8E10-BDFC-924D-8A5E-E10D141F6B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92" y="3134068"/>
            <a:ext cx="2413554" cy="2413554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E1FA8F6F-C50C-CD4C-9106-3B40F318EA64}"/>
              </a:ext>
            </a:extLst>
          </p:cNvPr>
          <p:cNvSpPr txBox="1"/>
          <p:nvPr/>
        </p:nvSpPr>
        <p:spPr>
          <a:xfrm>
            <a:off x="3538549" y="3148228"/>
            <a:ext cx="3904272" cy="23083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457200" marR="0" indent="-457200" algn="l" defTabSz="9144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fr-FR" sz="3200" b="0" i="0" u="none" strike="noStrike" cap="none" spc="0" normalizeH="0" baseline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Synonyms</a:t>
            </a:r>
            <a:endParaRPr kumimoji="0" lang="fr-FR" sz="3200" b="0" i="0" u="none" strike="noStrike" cap="none" spc="0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pPr marL="457200" marR="0" indent="-457200" algn="l" defTabSz="9144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fr-FR" sz="3200" b="0" i="0" u="none" strike="noStrike" cap="none" spc="0" normalizeH="0" baseline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Missing</a:t>
            </a:r>
            <a:r>
              <a:rPr kumimoji="0" lang="fr-FR" sz="3200" b="0" i="0" u="none" strike="noStrike" cap="none" spc="0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information</a:t>
            </a:r>
          </a:p>
          <a:p>
            <a:pPr marL="457200" marR="0" indent="-457200" algn="l" defTabSz="9144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fr-FR" sz="3200" b="0" i="0" u="none" strike="noStrike" cap="none" spc="0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Consistent </a:t>
            </a:r>
            <a:r>
              <a:rPr kumimoji="0" lang="fr-FR" sz="3200" b="0" i="0" u="none" strike="noStrike" cap="none" spc="0" normalizeH="0" baseline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syntax</a:t>
            </a:r>
            <a:endParaRPr kumimoji="0" lang="fr-FR" sz="3200" b="0" i="0" u="none" strike="noStrike" cap="none" spc="0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13F25C73-AA8D-CF44-A31B-EDF9E009F35A}"/>
              </a:ext>
            </a:extLst>
          </p:cNvPr>
          <p:cNvSpPr txBox="1"/>
          <p:nvPr/>
        </p:nvSpPr>
        <p:spPr>
          <a:xfrm>
            <a:off x="342056" y="5433061"/>
            <a:ext cx="5850069" cy="132343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4000" i="0" u="none" strike="noStrike" cap="none" spc="0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Could</a:t>
            </a:r>
            <a:r>
              <a:rPr kumimoji="0" lang="fr-FR" sz="4000" i="0" u="none" strike="noStrike" cap="none" spc="0" normalizeH="0" baseline="0" dirty="0">
                <a:ln>
                  <a:noFill/>
                </a:ln>
                <a:solidFill>
                  <a:srgbClr val="00B05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</a:t>
            </a:r>
            <a:r>
              <a:rPr kumimoji="0" lang="fr-FR" sz="4000" i="0" u="none" strike="noStrike" cap="none" spc="0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partily</a:t>
            </a:r>
            <a:r>
              <a:rPr kumimoji="0" lang="fr-FR" sz="4000" i="0" u="none" strike="noStrike" cap="none" spc="0" normalizeH="0" baseline="0" dirty="0">
                <a:ln>
                  <a:noFill/>
                </a:ln>
                <a:solidFill>
                  <a:srgbClr val="00B05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</a:t>
            </a:r>
            <a:r>
              <a:rPr kumimoji="0" lang="fr-FR" sz="4000" i="0" u="none" strike="noStrike" cap="none" spc="0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be</a:t>
            </a:r>
            <a:r>
              <a:rPr kumimoji="0" lang="fr-FR" sz="4000" i="0" u="none" strike="noStrike" cap="none" spc="0" normalizeH="0" baseline="0" dirty="0">
                <a:ln>
                  <a:noFill/>
                </a:ln>
                <a:solidFill>
                  <a:srgbClr val="00B05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</a:t>
            </a:r>
            <a:r>
              <a:rPr kumimoji="0" lang="fr-FR" sz="4000" i="0" u="none" strike="noStrike" cap="none" spc="0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automated</a:t>
            </a:r>
            <a:r>
              <a:rPr kumimoji="0" lang="fr-FR" sz="4000" i="0" u="none" strike="noStrike" cap="none" spc="0" normalizeH="0" baseline="0" dirty="0">
                <a:ln>
                  <a:noFill/>
                </a:ln>
                <a:solidFill>
                  <a:srgbClr val="00B05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via web service !</a:t>
            </a:r>
          </a:p>
        </p:txBody>
      </p:sp>
    </p:spTree>
    <p:extLst>
      <p:ext uri="{BB962C8B-B14F-4D97-AF65-F5344CB8AC3E}">
        <p14:creationId xmlns:p14="http://schemas.microsoft.com/office/powerpoint/2010/main" val="3516499191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48B4913D-9850-F044-AC21-FA279B48FF1B}"/>
              </a:ext>
            </a:extLst>
          </p:cNvPr>
          <p:cNvSpPr txBox="1"/>
          <p:nvPr/>
        </p:nvSpPr>
        <p:spPr>
          <a:xfrm>
            <a:off x="342056" y="197529"/>
            <a:ext cx="8459890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444500" indent="-444500"/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4. Merging interoperable content</a:t>
            </a:r>
            <a:endParaRPr kumimoji="0" lang="fr-FR" sz="3200" b="0" i="0" u="none" strike="noStrike" cap="none" spc="0" normalizeH="0" baseline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FillTx/>
              <a:sym typeface="Calibri"/>
            </a:endParaRPr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653A389B-F72B-6942-8E8E-1F1457990A8A}"/>
              </a:ext>
            </a:extLst>
          </p:cNvPr>
          <p:cNvCxnSpPr/>
          <p:nvPr/>
        </p:nvCxnSpPr>
        <p:spPr>
          <a:xfrm>
            <a:off x="342056" y="828623"/>
            <a:ext cx="8445106" cy="0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4" name="Groupe 3">
            <a:extLst>
              <a:ext uri="{FF2B5EF4-FFF2-40B4-BE49-F238E27FC236}">
                <a16:creationId xmlns:a16="http://schemas.microsoft.com/office/drawing/2014/main" id="{32267C51-9072-4C4C-A3DF-7F95B5B02594}"/>
              </a:ext>
            </a:extLst>
          </p:cNvPr>
          <p:cNvGrpSpPr/>
          <p:nvPr/>
        </p:nvGrpSpPr>
        <p:grpSpPr>
          <a:xfrm>
            <a:off x="613601" y="1376107"/>
            <a:ext cx="7902015" cy="952506"/>
            <a:chOff x="598238" y="3673259"/>
            <a:chExt cx="7902015" cy="952506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7161726B-A460-5C4F-BEB5-ABE0518E0F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238" y="3673259"/>
              <a:ext cx="945816" cy="945816"/>
            </a:xfrm>
            <a:prstGeom prst="rect">
              <a:avLst/>
            </a:prstGeom>
          </p:spPr>
        </p:pic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AEEA04AB-D62B-8747-A912-4D07AC4A2A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0948" y="3675490"/>
              <a:ext cx="945816" cy="945816"/>
            </a:xfrm>
            <a:prstGeom prst="rect">
              <a:avLst/>
            </a:prstGeom>
          </p:spPr>
        </p:pic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7F4FE12E-9B4E-8044-97F0-BEC72F6BB6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5795" y="3673259"/>
              <a:ext cx="945816" cy="945816"/>
            </a:xfrm>
            <a:prstGeom prst="rect">
              <a:avLst/>
            </a:prstGeom>
          </p:spPr>
        </p:pic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09C044AD-3E34-F14F-BFA7-DDFECFF41C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8451" y="3679949"/>
              <a:ext cx="945816" cy="945816"/>
            </a:xfrm>
            <a:prstGeom prst="rect">
              <a:avLst/>
            </a:prstGeom>
          </p:spPr>
        </p:pic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F8F4369B-3B70-534D-B5C9-202492568F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1074" y="3673259"/>
              <a:ext cx="945816" cy="945816"/>
            </a:xfrm>
            <a:prstGeom prst="rect">
              <a:avLst/>
            </a:prstGeom>
          </p:spPr>
        </p:pic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BF2AA1CD-313F-274D-93AA-A84969AB15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4437" y="3679949"/>
              <a:ext cx="945816" cy="945816"/>
            </a:xfrm>
            <a:prstGeom prst="rect">
              <a:avLst/>
            </a:prstGeom>
          </p:spPr>
        </p:pic>
      </p:grpSp>
      <p:pic>
        <p:nvPicPr>
          <p:cNvPr id="13" name="Image 12">
            <a:extLst>
              <a:ext uri="{FF2B5EF4-FFF2-40B4-BE49-F238E27FC236}">
                <a16:creationId xmlns:a16="http://schemas.microsoft.com/office/drawing/2014/main" id="{CC2EBC19-4B15-3B47-A920-2EB9EC9672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765" y="3931021"/>
            <a:ext cx="4278469" cy="2471684"/>
          </a:xfrm>
          <a:prstGeom prst="rect">
            <a:avLst/>
          </a:prstGeom>
        </p:spPr>
      </p:pic>
      <p:sp>
        <p:nvSpPr>
          <p:cNvPr id="16" name="Accolade ouvrante 15">
            <a:extLst>
              <a:ext uri="{FF2B5EF4-FFF2-40B4-BE49-F238E27FC236}">
                <a16:creationId xmlns:a16="http://schemas.microsoft.com/office/drawing/2014/main" id="{3C9468A3-91DE-C942-8D0A-A29F761D55B3}"/>
              </a:ext>
            </a:extLst>
          </p:cNvPr>
          <p:cNvSpPr/>
          <p:nvPr/>
        </p:nvSpPr>
        <p:spPr>
          <a:xfrm rot="16200000">
            <a:off x="3789172" y="-1568989"/>
            <a:ext cx="1550873" cy="8445106"/>
          </a:xfrm>
          <a:prstGeom prst="leftBrace">
            <a:avLst>
              <a:gd name="adj1" fmla="val 32975"/>
              <a:gd name="adj2" fmla="val 50000"/>
            </a:avLst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A8364848-408A-5341-84C5-3DEE9CF906EA}"/>
              </a:ext>
            </a:extLst>
          </p:cNvPr>
          <p:cNvSpPr txBox="1"/>
          <p:nvPr/>
        </p:nvSpPr>
        <p:spPr>
          <a:xfrm>
            <a:off x="342055" y="4905254"/>
            <a:ext cx="2966516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spc="0" normalizeH="0" baseline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Relational</a:t>
            </a:r>
            <a:r>
              <a:rPr kumimoji="0" lang="fr-FR" sz="2800" b="0" i="0" u="none" strike="noStrike" cap="none" spc="0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</a:t>
            </a:r>
            <a:r>
              <a:rPr kumimoji="0" lang="fr-FR" sz="2800" b="0" i="0" u="none" strike="noStrike" cap="none" spc="0" normalizeH="0" baseline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database</a:t>
            </a:r>
            <a:endParaRPr kumimoji="0" lang="fr-FR" sz="2800" b="0" i="0" u="none" strike="noStrike" cap="none" spc="0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D9216D52-BA2B-6A48-816F-3B86C871FFAE}"/>
              </a:ext>
            </a:extLst>
          </p:cNvPr>
          <p:cNvSpPr txBox="1"/>
          <p:nvPr/>
        </p:nvSpPr>
        <p:spPr>
          <a:xfrm>
            <a:off x="5960773" y="4813475"/>
            <a:ext cx="2801406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spc="0" normalizeH="0" baseline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Unified</a:t>
            </a:r>
            <a:r>
              <a:rPr kumimoji="0" lang="fr-FR" sz="2800" b="0" i="0" u="none" strike="noStrike" cap="none" spc="0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</a:t>
            </a:r>
            <a:r>
              <a:rPr kumimoji="0" lang="fr-FR" sz="2800" b="0" i="0" u="none" strike="noStrike" cap="none" spc="0" normalizeH="0" baseline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species</a:t>
            </a:r>
            <a:r>
              <a:rPr kumimoji="0" lang="fr-FR" sz="2800" b="0" i="0" u="none" strike="noStrike" cap="none" spc="0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</a:t>
            </a:r>
            <a:r>
              <a:rPr kumimoji="0" lang="fr-FR" sz="2800" b="0" i="0" u="none" strike="noStrike" cap="none" spc="0" normalizeH="0" baseline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list</a:t>
            </a:r>
            <a:endParaRPr kumimoji="0" lang="fr-FR" sz="2800" b="0" i="0" u="none" strike="noStrike" cap="none" spc="0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13884546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48B4913D-9850-F044-AC21-FA279B48FF1B}"/>
              </a:ext>
            </a:extLst>
          </p:cNvPr>
          <p:cNvSpPr txBox="1"/>
          <p:nvPr/>
        </p:nvSpPr>
        <p:spPr>
          <a:xfrm>
            <a:off x="342056" y="197529"/>
            <a:ext cx="8459890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444500" indent="-444500"/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4. Merging interoperable content</a:t>
            </a:r>
            <a:endParaRPr kumimoji="0" lang="fr-FR" sz="3200" b="0" i="0" u="none" strike="noStrike" cap="none" spc="0" normalizeH="0" baseline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FillTx/>
              <a:sym typeface="Calibri"/>
            </a:endParaRPr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653A389B-F72B-6942-8E8E-1F1457990A8A}"/>
              </a:ext>
            </a:extLst>
          </p:cNvPr>
          <p:cNvCxnSpPr/>
          <p:nvPr/>
        </p:nvCxnSpPr>
        <p:spPr>
          <a:xfrm>
            <a:off x="342056" y="828623"/>
            <a:ext cx="8445106" cy="0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4" name="Groupe 3">
            <a:extLst>
              <a:ext uri="{FF2B5EF4-FFF2-40B4-BE49-F238E27FC236}">
                <a16:creationId xmlns:a16="http://schemas.microsoft.com/office/drawing/2014/main" id="{32267C51-9072-4C4C-A3DF-7F95B5B02594}"/>
              </a:ext>
            </a:extLst>
          </p:cNvPr>
          <p:cNvGrpSpPr/>
          <p:nvPr/>
        </p:nvGrpSpPr>
        <p:grpSpPr>
          <a:xfrm>
            <a:off x="613601" y="1376107"/>
            <a:ext cx="7902015" cy="952506"/>
            <a:chOff x="598238" y="3673259"/>
            <a:chExt cx="7902015" cy="952506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7161726B-A460-5C4F-BEB5-ABE0518E0F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238" y="3673259"/>
              <a:ext cx="945816" cy="945816"/>
            </a:xfrm>
            <a:prstGeom prst="rect">
              <a:avLst/>
            </a:prstGeom>
          </p:spPr>
        </p:pic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AEEA04AB-D62B-8747-A912-4D07AC4A2A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0948" y="3675490"/>
              <a:ext cx="945816" cy="945816"/>
            </a:xfrm>
            <a:prstGeom prst="rect">
              <a:avLst/>
            </a:prstGeom>
          </p:spPr>
        </p:pic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7F4FE12E-9B4E-8044-97F0-BEC72F6BB6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5795" y="3673259"/>
              <a:ext cx="945816" cy="945816"/>
            </a:xfrm>
            <a:prstGeom prst="rect">
              <a:avLst/>
            </a:prstGeom>
          </p:spPr>
        </p:pic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09C044AD-3E34-F14F-BFA7-DDFECFF41C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8451" y="3679949"/>
              <a:ext cx="945816" cy="945816"/>
            </a:xfrm>
            <a:prstGeom prst="rect">
              <a:avLst/>
            </a:prstGeom>
          </p:spPr>
        </p:pic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F8F4369B-3B70-534D-B5C9-202492568F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1074" y="3673259"/>
              <a:ext cx="945816" cy="945816"/>
            </a:xfrm>
            <a:prstGeom prst="rect">
              <a:avLst/>
            </a:prstGeom>
          </p:spPr>
        </p:pic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BF2AA1CD-313F-274D-93AA-A84969AB15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4437" y="3679949"/>
              <a:ext cx="945816" cy="945816"/>
            </a:xfrm>
            <a:prstGeom prst="rect">
              <a:avLst/>
            </a:prstGeom>
          </p:spPr>
        </p:pic>
      </p:grpSp>
      <p:pic>
        <p:nvPicPr>
          <p:cNvPr id="13" name="Image 12">
            <a:extLst>
              <a:ext uri="{FF2B5EF4-FFF2-40B4-BE49-F238E27FC236}">
                <a16:creationId xmlns:a16="http://schemas.microsoft.com/office/drawing/2014/main" id="{CC2EBC19-4B15-3B47-A920-2EB9EC9672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765" y="3931021"/>
            <a:ext cx="4278469" cy="2471684"/>
          </a:xfrm>
          <a:prstGeom prst="rect">
            <a:avLst/>
          </a:prstGeom>
        </p:spPr>
      </p:pic>
      <p:sp>
        <p:nvSpPr>
          <p:cNvPr id="16" name="Accolade ouvrante 15">
            <a:extLst>
              <a:ext uri="{FF2B5EF4-FFF2-40B4-BE49-F238E27FC236}">
                <a16:creationId xmlns:a16="http://schemas.microsoft.com/office/drawing/2014/main" id="{3C9468A3-91DE-C942-8D0A-A29F761D55B3}"/>
              </a:ext>
            </a:extLst>
          </p:cNvPr>
          <p:cNvSpPr/>
          <p:nvPr/>
        </p:nvSpPr>
        <p:spPr>
          <a:xfrm rot="16200000">
            <a:off x="3789172" y="-1568989"/>
            <a:ext cx="1550873" cy="8445106"/>
          </a:xfrm>
          <a:prstGeom prst="leftBrace">
            <a:avLst>
              <a:gd name="adj1" fmla="val 32975"/>
              <a:gd name="adj2" fmla="val 50000"/>
            </a:avLst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A8364848-408A-5341-84C5-3DEE9CF906EA}"/>
              </a:ext>
            </a:extLst>
          </p:cNvPr>
          <p:cNvSpPr txBox="1"/>
          <p:nvPr/>
        </p:nvSpPr>
        <p:spPr>
          <a:xfrm>
            <a:off x="342055" y="4905254"/>
            <a:ext cx="2966516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spc="0" normalizeH="0" baseline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Relational</a:t>
            </a:r>
            <a:r>
              <a:rPr kumimoji="0" lang="fr-FR" sz="2800" b="0" i="0" u="none" strike="noStrike" cap="none" spc="0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</a:t>
            </a:r>
            <a:r>
              <a:rPr kumimoji="0" lang="fr-FR" sz="2800" b="0" i="0" u="none" strike="noStrike" cap="none" spc="0" normalizeH="0" baseline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database</a:t>
            </a:r>
            <a:endParaRPr kumimoji="0" lang="fr-FR" sz="2800" b="0" i="0" u="none" strike="noStrike" cap="none" spc="0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D9216D52-BA2B-6A48-816F-3B86C871FFAE}"/>
              </a:ext>
            </a:extLst>
          </p:cNvPr>
          <p:cNvSpPr txBox="1"/>
          <p:nvPr/>
        </p:nvSpPr>
        <p:spPr>
          <a:xfrm>
            <a:off x="5960773" y="4813475"/>
            <a:ext cx="2801406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spc="0" normalizeH="0" baseline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Unified</a:t>
            </a:r>
            <a:r>
              <a:rPr kumimoji="0" lang="fr-FR" sz="2800" b="0" i="0" u="none" strike="noStrike" cap="none" spc="0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</a:t>
            </a:r>
            <a:r>
              <a:rPr kumimoji="0" lang="fr-FR" sz="2800" b="0" i="0" u="none" strike="noStrike" cap="none" spc="0" normalizeH="0" baseline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species</a:t>
            </a:r>
            <a:r>
              <a:rPr kumimoji="0" lang="fr-FR" sz="2800" b="0" i="0" u="none" strike="noStrike" cap="none" spc="0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</a:t>
            </a:r>
            <a:r>
              <a:rPr kumimoji="0" lang="fr-FR" sz="2800" b="0" i="0" u="none" strike="noStrike" cap="none" spc="0" normalizeH="0" baseline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list</a:t>
            </a:r>
            <a:endParaRPr kumimoji="0" lang="fr-FR" sz="2800" b="0" i="0" u="none" strike="noStrike" cap="none" spc="0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D448120-E350-024C-B1C1-BB0CDC615D55}"/>
              </a:ext>
            </a:extLst>
          </p:cNvPr>
          <p:cNvSpPr txBox="1"/>
          <p:nvPr/>
        </p:nvSpPr>
        <p:spPr>
          <a:xfrm rot="19138599">
            <a:off x="-635143" y="2889198"/>
            <a:ext cx="6060617" cy="132343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4000" b="1" i="0" u="none" strike="noStrike" cap="none" spc="0" normalizeH="0" baseline="0" dirty="0">
                <a:ln>
                  <a:noFill/>
                </a:ln>
                <a:solidFill>
                  <a:srgbClr val="00B05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AUTOMATED !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4000" b="1" i="0" u="none" strike="noStrike" cap="none" spc="0" normalizeH="0" baseline="0" dirty="0">
                <a:ln>
                  <a:noFill/>
                </a:ln>
                <a:solidFill>
                  <a:srgbClr val="00B05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SQL workflow</a:t>
            </a:r>
          </a:p>
        </p:txBody>
      </p:sp>
    </p:spTree>
    <p:extLst>
      <p:ext uri="{BB962C8B-B14F-4D97-AF65-F5344CB8AC3E}">
        <p14:creationId xmlns:p14="http://schemas.microsoft.com/office/powerpoint/2010/main" val="1506572992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48B4913D-9850-F044-AC21-FA279B48FF1B}"/>
              </a:ext>
            </a:extLst>
          </p:cNvPr>
          <p:cNvSpPr txBox="1"/>
          <p:nvPr/>
        </p:nvSpPr>
        <p:spPr>
          <a:xfrm>
            <a:off x="342056" y="197529"/>
            <a:ext cx="8459890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444500" indent="-444500"/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5. Duplicates cleaning and final list description</a:t>
            </a:r>
            <a:endParaRPr kumimoji="0" lang="fr-FR" sz="3200" b="0" i="0" u="none" strike="noStrike" cap="none" spc="0" normalizeH="0" baseline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FillTx/>
              <a:sym typeface="Calibri"/>
            </a:endParaRPr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653A389B-F72B-6942-8E8E-1F1457990A8A}"/>
              </a:ext>
            </a:extLst>
          </p:cNvPr>
          <p:cNvCxnSpPr/>
          <p:nvPr/>
        </p:nvCxnSpPr>
        <p:spPr>
          <a:xfrm>
            <a:off x="342056" y="828623"/>
            <a:ext cx="8445106" cy="0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3" name="Image 12">
            <a:extLst>
              <a:ext uri="{FF2B5EF4-FFF2-40B4-BE49-F238E27FC236}">
                <a16:creationId xmlns:a16="http://schemas.microsoft.com/office/drawing/2014/main" id="{CC2EBC19-4B15-3B47-A920-2EB9EC9672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56" y="1531030"/>
            <a:ext cx="2944124" cy="1700829"/>
          </a:xfrm>
          <a:prstGeom prst="rect">
            <a:avLst/>
          </a:prstGeom>
        </p:spPr>
      </p:pic>
      <p:pic>
        <p:nvPicPr>
          <p:cNvPr id="15" name="Graphique 14" descr="Présentation avec graphique à barres">
            <a:extLst>
              <a:ext uri="{FF2B5EF4-FFF2-40B4-BE49-F238E27FC236}">
                <a16:creationId xmlns:a16="http://schemas.microsoft.com/office/drawing/2014/main" id="{A15F804B-1599-5043-8217-EE5596671C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26771" y="1007918"/>
            <a:ext cx="2747051" cy="2747051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200979CE-C3DA-8A4E-9A77-5D34223B32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874" y="1219080"/>
            <a:ext cx="2574889" cy="2471657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CEA71084-BEAD-E44E-B7BC-AA52C3F01B63}"/>
              </a:ext>
            </a:extLst>
          </p:cNvPr>
          <p:cNvSpPr txBox="1"/>
          <p:nvPr/>
        </p:nvSpPr>
        <p:spPr>
          <a:xfrm>
            <a:off x="488435" y="3330598"/>
            <a:ext cx="8331766" cy="23083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Database with cleaned sources </a:t>
            </a:r>
          </a:p>
          <a:p>
            <a:r>
              <a:rPr lang="en-US" dirty="0"/>
              <a:t>Unified list easy to export</a:t>
            </a:r>
          </a:p>
          <a:p>
            <a:r>
              <a:rPr lang="en-US" dirty="0"/>
              <a:t>Trends &amp; statistics about the unified checklist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661117033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3419A986-B9B3-6D4A-A5CA-099CBABCC966}"/>
              </a:ext>
            </a:extLst>
          </p:cNvPr>
          <p:cNvSpPr txBox="1"/>
          <p:nvPr/>
        </p:nvSpPr>
        <p:spPr>
          <a:xfrm>
            <a:off x="131609" y="1195471"/>
            <a:ext cx="8880782" cy="4467057"/>
          </a:xfrm>
          <a:prstGeom prst="rect">
            <a:avLst/>
          </a:prstGeom>
        </p:spPr>
        <p:txBody>
          <a:bodyPr wrap="square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just">
              <a:lnSpc>
                <a:spcPct val="150000"/>
              </a:lnSpc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accent6">
                    <a:lumMod val="75000"/>
                  </a:schemeClr>
                </a:solidFill>
              </a:rPr>
              <a:t>Data </a:t>
            </a:r>
            <a:r>
              <a:rPr lang="fr-FR" sz="2400" dirty="0" err="1">
                <a:solidFill>
                  <a:schemeClr val="accent6">
                    <a:lumMod val="75000"/>
                  </a:schemeClr>
                </a:solidFill>
              </a:rPr>
              <a:t>flows</a:t>
            </a:r>
            <a:r>
              <a:rPr lang="fr-FR" sz="2400" dirty="0">
                <a:solidFill>
                  <a:schemeClr val="accent6">
                    <a:lumMod val="75000"/>
                  </a:schemeClr>
                </a:solidFill>
              </a:rPr>
              <a:t> are NECESSARY to </a:t>
            </a:r>
            <a:r>
              <a:rPr lang="fr-BE" sz="2400" dirty="0" err="1">
                <a:solidFill>
                  <a:schemeClr val="accent6">
                    <a:lumMod val="75000"/>
                  </a:schemeClr>
                </a:solidFill>
              </a:rPr>
              <a:t>proper</a:t>
            </a:r>
            <a:r>
              <a:rPr lang="fr-BE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BE" sz="2400" dirty="0" err="1">
                <a:solidFill>
                  <a:schemeClr val="accent6">
                    <a:lumMod val="75000"/>
                  </a:schemeClr>
                </a:solidFill>
              </a:rPr>
              <a:t>implementation</a:t>
            </a:r>
            <a:r>
              <a:rPr lang="fr-BE" sz="2400" dirty="0">
                <a:solidFill>
                  <a:schemeClr val="accent6">
                    <a:lumMod val="75000"/>
                  </a:schemeClr>
                </a:solidFill>
              </a:rPr>
              <a:t> of import control </a:t>
            </a:r>
            <a:r>
              <a:rPr lang="fr-BE" sz="2400" dirty="0" err="1">
                <a:solidFill>
                  <a:schemeClr val="accent6">
                    <a:lumMod val="75000"/>
                  </a:schemeClr>
                </a:solidFill>
              </a:rPr>
              <a:t>policies</a:t>
            </a:r>
            <a:r>
              <a:rPr lang="fr-BE" sz="2400" dirty="0">
                <a:solidFill>
                  <a:schemeClr val="accent6">
                    <a:lumMod val="75000"/>
                  </a:schemeClr>
                </a:solidFill>
              </a:rPr>
              <a:t> at the </a:t>
            </a:r>
            <a:r>
              <a:rPr lang="fr-BE" sz="2400" dirty="0" err="1">
                <a:solidFill>
                  <a:schemeClr val="accent6">
                    <a:lumMod val="75000"/>
                  </a:schemeClr>
                </a:solidFill>
              </a:rPr>
              <a:t>levels</a:t>
            </a:r>
            <a:r>
              <a:rPr lang="fr-BE" sz="2400" dirty="0">
                <a:solidFill>
                  <a:schemeClr val="accent6">
                    <a:lumMod val="75000"/>
                  </a:schemeClr>
                </a:solidFill>
              </a:rPr>
              <a:t> of MS and EU.</a:t>
            </a:r>
            <a:endParaRPr lang="fr-FR" sz="2400" dirty="0">
              <a:solidFill>
                <a:schemeClr val="accent6">
                  <a:lumMod val="75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400" dirty="0"/>
              <a:t>This </a:t>
            </a:r>
            <a:r>
              <a:rPr lang="fr-FR" sz="2400" dirty="0" err="1"/>
              <a:t>requires</a:t>
            </a:r>
            <a:r>
              <a:rPr lang="fr-FR" sz="2400" dirty="0"/>
              <a:t> the </a:t>
            </a:r>
            <a:r>
              <a:rPr lang="fr-FR" sz="2400" dirty="0" err="1"/>
              <a:t>development</a:t>
            </a:r>
            <a:r>
              <a:rPr lang="fr-FR" sz="2400" dirty="0"/>
              <a:t> of </a:t>
            </a:r>
            <a:r>
              <a:rPr lang="fr-FR" sz="2400" dirty="0" err="1"/>
              <a:t>interoperable</a:t>
            </a:r>
            <a:r>
              <a:rPr lang="fr-FR" sz="2400" dirty="0"/>
              <a:t> and </a:t>
            </a:r>
            <a:r>
              <a:rPr lang="fr-FR" sz="2400" dirty="0" err="1"/>
              <a:t>questionable</a:t>
            </a:r>
            <a:r>
              <a:rPr lang="fr-FR" sz="2400" dirty="0"/>
              <a:t> </a:t>
            </a:r>
            <a:r>
              <a:rPr lang="fr-FR" sz="2400" dirty="0" err="1"/>
              <a:t>systems</a:t>
            </a:r>
            <a:r>
              <a:rPr lang="fr-FR" sz="2400" dirty="0"/>
              <a:t> for </a:t>
            </a:r>
            <a:r>
              <a:rPr lang="fr-FR" sz="2400" dirty="0" err="1"/>
              <a:t>species</a:t>
            </a:r>
            <a:r>
              <a:rPr lang="fr-FR" sz="2400" dirty="0"/>
              <a:t> </a:t>
            </a:r>
            <a:r>
              <a:rPr lang="fr-FR" sz="2400" dirty="0" err="1"/>
              <a:t>requests</a:t>
            </a:r>
            <a:r>
              <a:rPr lang="fr-FR" sz="240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accent6">
                    <a:lumMod val="75000"/>
                  </a:schemeClr>
                </a:solidFill>
              </a:rPr>
              <a:t>A </a:t>
            </a:r>
            <a:r>
              <a:rPr lang="fr-FR" sz="2400" dirty="0" err="1">
                <a:solidFill>
                  <a:schemeClr val="accent6">
                    <a:lumMod val="75000"/>
                  </a:schemeClr>
                </a:solidFill>
              </a:rPr>
              <a:t>unified</a:t>
            </a:r>
            <a:r>
              <a:rPr lang="fr-FR" sz="2400" dirty="0">
                <a:solidFill>
                  <a:schemeClr val="accent6">
                    <a:lumMod val="75000"/>
                  </a:schemeClr>
                </a:solidFill>
              </a:rPr>
              <a:t> DEDICATED DATABASE  must </a:t>
            </a:r>
            <a:r>
              <a:rPr lang="fr-FR" sz="2400" dirty="0" err="1">
                <a:solidFill>
                  <a:schemeClr val="accent6">
                    <a:lumMod val="75000"/>
                  </a:schemeClr>
                </a:solidFill>
              </a:rPr>
              <a:t>established</a:t>
            </a:r>
            <a:r>
              <a:rPr lang="fr-FR" sz="2400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400" dirty="0"/>
              <a:t>Information must </a:t>
            </a:r>
            <a:r>
              <a:rPr lang="fr-FR" sz="2400" dirty="0" err="1"/>
              <a:t>be</a:t>
            </a:r>
            <a:r>
              <a:rPr lang="fr-FR" sz="2400" dirty="0"/>
              <a:t> </a:t>
            </a:r>
            <a:r>
              <a:rPr lang="fr-FR" sz="2400" dirty="0" err="1"/>
              <a:t>comprehensive</a:t>
            </a:r>
            <a:r>
              <a:rPr lang="fr-FR" sz="2400" dirty="0"/>
              <a:t>, </a:t>
            </a:r>
            <a:r>
              <a:rPr lang="fr-FR" sz="2400" dirty="0" err="1"/>
              <a:t>updated</a:t>
            </a:r>
            <a:r>
              <a:rPr lang="fr-FR" sz="2400" dirty="0"/>
              <a:t> and accessible to all </a:t>
            </a:r>
            <a:r>
              <a:rPr lang="fr-FR" sz="2400" dirty="0" err="1"/>
              <a:t>actors</a:t>
            </a:r>
            <a:r>
              <a:rPr lang="fr-FR" sz="2400" dirty="0"/>
              <a:t>: National </a:t>
            </a:r>
            <a:r>
              <a:rPr lang="fr-FR" sz="2400" dirty="0" err="1"/>
              <a:t>authorities</a:t>
            </a:r>
            <a:r>
              <a:rPr lang="fr-FR" sz="2400" dirty="0"/>
              <a:t> (FAVV</a:t>
            </a:r>
            <a:r>
              <a:rPr lang="fr-FR" sz="2000" dirty="0"/>
              <a:t>),</a:t>
            </a:r>
            <a:r>
              <a:rPr lang="fr-FR" sz="2400" dirty="0"/>
              <a:t> Policy </a:t>
            </a:r>
            <a:r>
              <a:rPr lang="fr-FR" sz="2400" dirty="0" err="1"/>
              <a:t>makers</a:t>
            </a:r>
            <a:r>
              <a:rPr lang="fr-FR" sz="2400" dirty="0"/>
              <a:t>, Customs, </a:t>
            </a:r>
            <a:r>
              <a:rPr lang="fr-FR" sz="2400" dirty="0" err="1"/>
              <a:t>Professionals</a:t>
            </a:r>
            <a:r>
              <a:rPr lang="fr-FR" sz="2400" dirty="0"/>
              <a:t> </a:t>
            </a:r>
            <a:r>
              <a:rPr lang="fr-FR" sz="2400" dirty="0" err="1"/>
              <a:t>from</a:t>
            </a:r>
            <a:r>
              <a:rPr lang="fr-FR" sz="2400" dirty="0"/>
              <a:t> the pet </a:t>
            </a:r>
            <a:r>
              <a:rPr lang="fr-FR" sz="2400" dirty="0" err="1"/>
              <a:t>trade</a:t>
            </a:r>
            <a:r>
              <a:rPr lang="fr-FR" sz="2400" dirty="0"/>
              <a:t>, </a:t>
            </a:r>
            <a:r>
              <a:rPr lang="fr-FR" sz="2400" dirty="0" err="1"/>
              <a:t>NGO’s</a:t>
            </a:r>
            <a:r>
              <a:rPr lang="fr-FR" sz="2400" dirty="0"/>
              <a:t>, </a:t>
            </a:r>
            <a:r>
              <a:rPr lang="fr-FR" sz="2400" dirty="0" err="1"/>
              <a:t>Veterinarians</a:t>
            </a:r>
            <a:r>
              <a:rPr lang="fr-FR" sz="2400" dirty="0"/>
              <a:t> , etc.</a:t>
            </a:r>
          </a:p>
        </p:txBody>
      </p:sp>
      <p:pic>
        <p:nvPicPr>
          <p:cNvPr id="3" name="Picture 1" descr="page1image15586000">
            <a:extLst>
              <a:ext uri="{FF2B5EF4-FFF2-40B4-BE49-F238E27FC236}">
                <a16:creationId xmlns:a16="http://schemas.microsoft.com/office/drawing/2014/main" id="{93F301F2-2868-6342-8705-586AA720A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23" y="194918"/>
            <a:ext cx="1664955" cy="646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8D5EDD3E-FB27-FA45-B694-04E6EA9DDFF4}"/>
              </a:ext>
            </a:extLst>
          </p:cNvPr>
          <p:cNvSpPr txBox="1"/>
          <p:nvPr/>
        </p:nvSpPr>
        <p:spPr>
          <a:xfrm>
            <a:off x="2201107" y="97601"/>
            <a:ext cx="5444758" cy="8309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>
            <a:noFill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4800" b="0" i="1" u="none" strike="noStrike" cap="none" spc="0" normalizeH="0" baseline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Take</a:t>
            </a:r>
            <a:r>
              <a:rPr kumimoji="0" lang="fr-FR" sz="4800" b="0" i="1" u="none" strike="noStrike" cap="none" spc="0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-home messages</a:t>
            </a:r>
          </a:p>
        </p:txBody>
      </p:sp>
    </p:spTree>
    <p:extLst>
      <p:ext uri="{BB962C8B-B14F-4D97-AF65-F5344CB8AC3E}">
        <p14:creationId xmlns:p14="http://schemas.microsoft.com/office/powerpoint/2010/main" val="3792169674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Thank you  !"/>
          <p:cNvSpPr txBox="1"/>
          <p:nvPr/>
        </p:nvSpPr>
        <p:spPr>
          <a:xfrm>
            <a:off x="827584" y="3284983"/>
            <a:ext cx="8748464" cy="637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3600" b="1">
                <a:solidFill>
                  <a:srgbClr val="FD9A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</a:lstStyle>
          <a:p>
            <a:r>
              <a:t>Thank you  !</a:t>
            </a:r>
          </a:p>
        </p:txBody>
      </p:sp>
      <p:sp>
        <p:nvSpPr>
          <p:cNvPr id="413" name="Ligne"/>
          <p:cNvSpPr/>
          <p:nvPr/>
        </p:nvSpPr>
        <p:spPr>
          <a:xfrm>
            <a:off x="323527" y="6525344"/>
            <a:ext cx="7344818" cy="1"/>
          </a:xfrm>
          <a:prstGeom prst="line">
            <a:avLst/>
          </a:prstGeom>
          <a:ln>
            <a:solidFill>
              <a:srgbClr val="A6A6A6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414" name="account_manager.jpg" descr="account_manag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959" y="2564903"/>
            <a:ext cx="2656165" cy="2168451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Picture 1" descr="page1image15586000">
            <a:extLst>
              <a:ext uri="{FF2B5EF4-FFF2-40B4-BE49-F238E27FC236}">
                <a16:creationId xmlns:a16="http://schemas.microsoft.com/office/drawing/2014/main" id="{A7FE5DB4-F959-1245-89F4-85DCA712E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92" y="5566339"/>
            <a:ext cx="2468726" cy="959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page1image15586000">
            <a:extLst>
              <a:ext uri="{FF2B5EF4-FFF2-40B4-BE49-F238E27FC236}">
                <a16:creationId xmlns:a16="http://schemas.microsoft.com/office/drawing/2014/main" id="{59C12042-2E93-9549-83B8-EF8D370F78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00" y="973264"/>
            <a:ext cx="2781300" cy="1080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1461F1F3-17AD-044F-87C3-170DE4DCCB03}"/>
              </a:ext>
            </a:extLst>
          </p:cNvPr>
          <p:cNvCxnSpPr>
            <a:cxnSpLocks/>
          </p:cNvCxnSpPr>
          <p:nvPr/>
        </p:nvCxnSpPr>
        <p:spPr>
          <a:xfrm flipH="1">
            <a:off x="2689886" y="2681595"/>
            <a:ext cx="1176874" cy="1268105"/>
          </a:xfrm>
          <a:prstGeom prst="straightConnector1">
            <a:avLst/>
          </a:prstGeom>
          <a:noFill/>
          <a:ln w="47625" cap="flat">
            <a:solidFill>
              <a:schemeClr val="accent1">
                <a:lumMod val="75000"/>
              </a:schemeClr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id="{6158BEF1-F794-5D4C-8EEF-48401EB552EE}"/>
              </a:ext>
            </a:extLst>
          </p:cNvPr>
          <p:cNvSpPr txBox="1"/>
          <p:nvPr/>
        </p:nvSpPr>
        <p:spPr>
          <a:xfrm>
            <a:off x="2285404" y="4970381"/>
            <a:ext cx="1863650" cy="461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>
            <a:noFill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spc="0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Animal </a:t>
            </a:r>
            <a:r>
              <a:rPr lang="fr-FR" sz="2400" dirty="0" err="1">
                <a:solidFill>
                  <a:schemeClr val="accent6">
                    <a:lumMod val="75000"/>
                  </a:schemeClr>
                </a:solidFill>
              </a:rPr>
              <a:t>H</a:t>
            </a:r>
            <a:r>
              <a:rPr kumimoji="0" lang="fr-FR" sz="2400" b="0" i="0" u="none" strike="noStrike" cap="none" spc="0" normalizeH="0" baseline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ealth</a:t>
            </a:r>
            <a:endParaRPr kumimoji="0" lang="fr-FR" sz="2400" b="0" i="0" u="none" strike="noStrike" cap="none" spc="0" normalizeH="0" baseline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EB56F8A9-218D-C74B-8FE0-3DEEAEF6A190}"/>
              </a:ext>
            </a:extLst>
          </p:cNvPr>
          <p:cNvCxnSpPr>
            <a:cxnSpLocks/>
          </p:cNvCxnSpPr>
          <p:nvPr/>
        </p:nvCxnSpPr>
        <p:spPr>
          <a:xfrm flipH="1">
            <a:off x="5353292" y="2698159"/>
            <a:ext cx="164" cy="2841705"/>
          </a:xfrm>
          <a:prstGeom prst="straightConnector1">
            <a:avLst/>
          </a:prstGeom>
          <a:noFill/>
          <a:ln w="47625" cap="flat">
            <a:solidFill>
              <a:schemeClr val="accent1">
                <a:lumMod val="75000"/>
              </a:schemeClr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9" name="ZoneTexte 18">
            <a:extLst>
              <a:ext uri="{FF2B5EF4-FFF2-40B4-BE49-F238E27FC236}">
                <a16:creationId xmlns:a16="http://schemas.microsoft.com/office/drawing/2014/main" id="{2F799EA6-5C7C-5348-874B-1A2391D1B32A}"/>
              </a:ext>
            </a:extLst>
          </p:cNvPr>
          <p:cNvSpPr txBox="1"/>
          <p:nvPr/>
        </p:nvSpPr>
        <p:spPr>
          <a:xfrm>
            <a:off x="3963008" y="6048339"/>
            <a:ext cx="2780567" cy="461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>
            <a:noFill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spc="0" normalizeH="0" baseline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Wildlife</a:t>
            </a:r>
            <a:r>
              <a:rPr kumimoji="0" lang="fr-FR" sz="2400" b="0" i="0" u="none" strike="noStrike" cap="none" spc="0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Conservation</a:t>
            </a:r>
          </a:p>
        </p:txBody>
      </p: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CDEAF8F9-BFCD-4646-B1BA-37EB6305E545}"/>
              </a:ext>
            </a:extLst>
          </p:cNvPr>
          <p:cNvCxnSpPr>
            <a:cxnSpLocks/>
          </p:cNvCxnSpPr>
          <p:nvPr/>
        </p:nvCxnSpPr>
        <p:spPr>
          <a:xfrm>
            <a:off x="6198411" y="2692148"/>
            <a:ext cx="806984" cy="2106305"/>
          </a:xfrm>
          <a:prstGeom prst="straightConnector1">
            <a:avLst/>
          </a:prstGeom>
          <a:noFill/>
          <a:ln w="47625" cap="flat">
            <a:solidFill>
              <a:schemeClr val="accent1">
                <a:lumMod val="75000"/>
              </a:schemeClr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2" name="ZoneTexte 21">
            <a:extLst>
              <a:ext uri="{FF2B5EF4-FFF2-40B4-BE49-F238E27FC236}">
                <a16:creationId xmlns:a16="http://schemas.microsoft.com/office/drawing/2014/main" id="{62611757-BE95-6045-BF81-2708E20CCC85}"/>
              </a:ext>
            </a:extLst>
          </p:cNvPr>
          <p:cNvSpPr txBox="1"/>
          <p:nvPr/>
        </p:nvSpPr>
        <p:spPr>
          <a:xfrm>
            <a:off x="5788024" y="5047697"/>
            <a:ext cx="2806215" cy="461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>
            <a:noFill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spc="0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Invasive Alien </a:t>
            </a:r>
            <a:r>
              <a:rPr kumimoji="0" lang="fr-FR" sz="2400" b="0" i="0" u="none" strike="noStrike" cap="none" spc="0" normalizeH="0" baseline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Species</a:t>
            </a:r>
            <a:endParaRPr kumimoji="0" lang="fr-FR" sz="2400" b="0" i="0" u="none" strike="noStrike" cap="none" spc="0" normalizeH="0" baseline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0190DEAD-941B-0C4D-AEB9-661201076EF6}"/>
              </a:ext>
            </a:extLst>
          </p:cNvPr>
          <p:cNvCxnSpPr>
            <a:cxnSpLocks/>
          </p:cNvCxnSpPr>
          <p:nvPr/>
        </p:nvCxnSpPr>
        <p:spPr>
          <a:xfrm>
            <a:off x="7191132" y="2673475"/>
            <a:ext cx="957226" cy="1276225"/>
          </a:xfrm>
          <a:prstGeom prst="straightConnector1">
            <a:avLst/>
          </a:prstGeom>
          <a:noFill/>
          <a:ln w="47625" cap="flat">
            <a:solidFill>
              <a:schemeClr val="accent1">
                <a:lumMod val="75000"/>
              </a:schemeClr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4" name="ZoneTexte 23">
            <a:extLst>
              <a:ext uri="{FF2B5EF4-FFF2-40B4-BE49-F238E27FC236}">
                <a16:creationId xmlns:a16="http://schemas.microsoft.com/office/drawing/2014/main" id="{D0F896AC-6A39-4149-AA92-1BCB7FFA87CE}"/>
              </a:ext>
            </a:extLst>
          </p:cNvPr>
          <p:cNvSpPr txBox="1"/>
          <p:nvPr/>
        </p:nvSpPr>
        <p:spPr>
          <a:xfrm>
            <a:off x="696897" y="4130046"/>
            <a:ext cx="2036774" cy="461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>
            <a:noFill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spc="0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Animal </a:t>
            </a:r>
            <a:r>
              <a:rPr lang="fr-FR" sz="2400" dirty="0" err="1">
                <a:solidFill>
                  <a:schemeClr val="accent6">
                    <a:lumMod val="75000"/>
                  </a:schemeClr>
                </a:solidFill>
              </a:rPr>
              <a:t>W</a:t>
            </a:r>
            <a:r>
              <a:rPr kumimoji="0" lang="fr-FR" sz="2400" b="0" i="0" u="none" strike="noStrike" cap="none" spc="0" normalizeH="0" baseline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elfare</a:t>
            </a:r>
            <a:endParaRPr kumimoji="0" lang="fr-FR" sz="2400" b="0" i="0" u="none" strike="noStrike" cap="none" spc="0" normalizeH="0" baseline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FD966FB9-9D6E-5B47-BC60-E163496E1D0A}"/>
              </a:ext>
            </a:extLst>
          </p:cNvPr>
          <p:cNvCxnSpPr>
            <a:cxnSpLocks/>
          </p:cNvCxnSpPr>
          <p:nvPr/>
        </p:nvCxnSpPr>
        <p:spPr>
          <a:xfrm flipH="1">
            <a:off x="4149054" y="2698159"/>
            <a:ext cx="410246" cy="2068205"/>
          </a:xfrm>
          <a:prstGeom prst="straightConnector1">
            <a:avLst/>
          </a:prstGeom>
          <a:noFill/>
          <a:ln w="47625" cap="flat">
            <a:solidFill>
              <a:schemeClr val="accent1">
                <a:lumMod val="75000"/>
              </a:schemeClr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9" name="ZoneTexte 28">
            <a:extLst>
              <a:ext uri="{FF2B5EF4-FFF2-40B4-BE49-F238E27FC236}">
                <a16:creationId xmlns:a16="http://schemas.microsoft.com/office/drawing/2014/main" id="{AB1BC0D8-CC9A-BB43-B711-225C0D7DEFD2}"/>
              </a:ext>
            </a:extLst>
          </p:cNvPr>
          <p:cNvSpPr txBox="1"/>
          <p:nvPr/>
        </p:nvSpPr>
        <p:spPr>
          <a:xfrm>
            <a:off x="7332751" y="4165141"/>
            <a:ext cx="1743424" cy="461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>
            <a:noFill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spc="0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Public </a:t>
            </a:r>
            <a:r>
              <a:rPr kumimoji="0" lang="fr-FR" sz="2400" b="0" i="0" u="none" strike="noStrike" cap="none" spc="0" normalizeH="0" baseline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Health</a:t>
            </a:r>
            <a:endParaRPr kumimoji="0" lang="fr-FR" sz="2400" b="0" i="0" u="none" strike="noStrike" cap="none" spc="0" normalizeH="0" baseline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1B53959-1462-1948-9CE6-F990BD6473BF}"/>
              </a:ext>
            </a:extLst>
          </p:cNvPr>
          <p:cNvSpPr/>
          <p:nvPr/>
        </p:nvSpPr>
        <p:spPr>
          <a:xfrm>
            <a:off x="3278323" y="467839"/>
            <a:ext cx="5505450" cy="1964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BE" sz="2800" dirty="0">
                <a:solidFill>
                  <a:schemeClr val="accent1">
                    <a:lumMod val="75000"/>
                  </a:schemeClr>
                </a:solidFill>
              </a:rPr>
              <a:t>The introduction of </a:t>
            </a:r>
            <a:r>
              <a:rPr lang="fr-BE" sz="2800" dirty="0" err="1">
                <a:solidFill>
                  <a:schemeClr val="accent1">
                    <a:lumMod val="75000"/>
                  </a:schemeClr>
                </a:solidFill>
              </a:rPr>
              <a:t>exotic</a:t>
            </a:r>
            <a:r>
              <a:rPr lang="fr-BE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BE" sz="2800" dirty="0" err="1">
                <a:solidFill>
                  <a:schemeClr val="accent1">
                    <a:lumMod val="75000"/>
                  </a:schemeClr>
                </a:solidFill>
              </a:rPr>
              <a:t>species</a:t>
            </a:r>
            <a:r>
              <a:rPr lang="fr-BE" sz="2800" dirty="0">
                <a:solidFill>
                  <a:schemeClr val="accent1">
                    <a:lumMod val="75000"/>
                  </a:schemeClr>
                </a:solidFill>
              </a:rPr>
              <a:t> </a:t>
            </a:r>
            <a:r>
              <a:rPr lang="fr-BE" sz="2800" dirty="0" err="1">
                <a:solidFill>
                  <a:schemeClr val="accent1">
                    <a:lumMod val="75000"/>
                  </a:schemeClr>
                </a:solidFill>
              </a:rPr>
              <a:t>is</a:t>
            </a:r>
            <a:r>
              <a:rPr lang="fr-BE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BE" sz="2800" dirty="0" err="1">
                <a:solidFill>
                  <a:schemeClr val="accent1">
                    <a:lumMod val="75000"/>
                  </a:schemeClr>
                </a:solidFill>
              </a:rPr>
              <a:t>covered</a:t>
            </a:r>
            <a:r>
              <a:rPr lang="fr-BE" sz="2800" dirty="0">
                <a:solidFill>
                  <a:schemeClr val="accent1">
                    <a:lumMod val="75000"/>
                  </a:schemeClr>
                </a:solidFill>
              </a:rPr>
              <a:t> by </a:t>
            </a:r>
            <a:r>
              <a:rPr lang="fr-BE" sz="2800" dirty="0" err="1">
                <a:solidFill>
                  <a:schemeClr val="accent1">
                    <a:lumMod val="75000"/>
                  </a:schemeClr>
                </a:solidFill>
              </a:rPr>
              <a:t>several</a:t>
            </a:r>
            <a:r>
              <a:rPr lang="fr-BE" sz="2800" dirty="0">
                <a:solidFill>
                  <a:schemeClr val="accent1">
                    <a:lumMod val="75000"/>
                  </a:schemeClr>
                </a:solidFill>
              </a:rPr>
              <a:t> </a:t>
            </a:r>
            <a:r>
              <a:rPr lang="fr-BE" sz="2800" dirty="0" err="1">
                <a:solidFill>
                  <a:schemeClr val="accent1">
                    <a:lumMod val="75000"/>
                  </a:schemeClr>
                </a:solidFill>
              </a:rPr>
              <a:t>different</a:t>
            </a:r>
            <a:r>
              <a:rPr lang="fr-BE" sz="2800" dirty="0">
                <a:solidFill>
                  <a:schemeClr val="accent1">
                    <a:lumMod val="75000"/>
                  </a:schemeClr>
                </a:solidFill>
              </a:rPr>
              <a:t> </a:t>
            </a:r>
            <a:r>
              <a:rPr lang="fr-BE" sz="2800" dirty="0" err="1">
                <a:solidFill>
                  <a:schemeClr val="accent1">
                    <a:lumMod val="75000"/>
                  </a:schemeClr>
                </a:solidFill>
              </a:rPr>
              <a:t>legal</a:t>
            </a:r>
            <a:r>
              <a:rPr lang="fr-BE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BE" sz="2800" dirty="0" err="1">
                <a:solidFill>
                  <a:schemeClr val="accent1">
                    <a:lumMod val="75000"/>
                  </a:schemeClr>
                </a:solidFill>
              </a:rPr>
              <a:t>frameworks</a:t>
            </a:r>
            <a:r>
              <a:rPr lang="fr-BE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660046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240F681-F768-1A47-9CA8-E6C31722B8B4}"/>
              </a:ext>
            </a:extLst>
          </p:cNvPr>
          <p:cNvSpPr/>
          <p:nvPr/>
        </p:nvSpPr>
        <p:spPr>
          <a:xfrm>
            <a:off x="1879600" y="620236"/>
            <a:ext cx="5384800" cy="1964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BE" sz="2800" dirty="0" err="1">
                <a:solidFill>
                  <a:schemeClr val="accent1">
                    <a:lumMod val="75000"/>
                  </a:schemeClr>
                </a:solidFill>
              </a:rPr>
              <a:t>These</a:t>
            </a:r>
            <a:r>
              <a:rPr lang="fr-BE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BE" sz="2800" dirty="0" err="1">
                <a:solidFill>
                  <a:schemeClr val="accent1">
                    <a:lumMod val="75000"/>
                  </a:schemeClr>
                </a:solidFill>
              </a:rPr>
              <a:t>legal</a:t>
            </a:r>
            <a:r>
              <a:rPr lang="fr-BE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BE" sz="2800" dirty="0" err="1">
                <a:solidFill>
                  <a:schemeClr val="accent1">
                    <a:lumMod val="75000"/>
                  </a:schemeClr>
                </a:solidFill>
              </a:rPr>
              <a:t>frameworks</a:t>
            </a:r>
            <a:r>
              <a:rPr lang="fr-BE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BE" sz="2800" dirty="0" err="1">
                <a:solidFill>
                  <a:schemeClr val="accent1">
                    <a:lumMod val="75000"/>
                  </a:schemeClr>
                </a:solidFill>
              </a:rPr>
              <a:t>require</a:t>
            </a:r>
            <a:r>
              <a:rPr lang="fr-BE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BE" sz="2800" b="1" dirty="0">
                <a:solidFill>
                  <a:schemeClr val="accent1">
                    <a:lumMod val="75000"/>
                  </a:schemeClr>
                </a:solidFill>
              </a:rPr>
              <a:t>monitoring</a:t>
            </a:r>
            <a:r>
              <a:rPr lang="fr-BE" sz="2800" dirty="0">
                <a:solidFill>
                  <a:schemeClr val="accent1">
                    <a:lumMod val="75000"/>
                  </a:schemeClr>
                </a:solidFill>
              </a:rPr>
              <a:t> the entry of </a:t>
            </a:r>
            <a:r>
              <a:rPr lang="fr-BE" sz="2800" dirty="0" err="1">
                <a:solidFill>
                  <a:schemeClr val="accent1">
                    <a:lumMod val="75000"/>
                  </a:schemeClr>
                </a:solidFill>
              </a:rPr>
              <a:t>organisms</a:t>
            </a:r>
            <a:r>
              <a:rPr lang="fr-BE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BE" sz="2800" dirty="0" err="1">
                <a:solidFill>
                  <a:schemeClr val="accent1">
                    <a:lumMod val="75000"/>
                  </a:schemeClr>
                </a:solidFill>
              </a:rPr>
              <a:t>into</a:t>
            </a:r>
            <a:r>
              <a:rPr lang="fr-BE" sz="2800" dirty="0">
                <a:solidFill>
                  <a:schemeClr val="accent1">
                    <a:lumMod val="75000"/>
                  </a:schemeClr>
                </a:solidFill>
              </a:rPr>
              <a:t> a </a:t>
            </a:r>
            <a:r>
              <a:rPr lang="fr-BE" sz="2800" dirty="0" err="1">
                <a:solidFill>
                  <a:schemeClr val="accent1">
                    <a:lumMod val="75000"/>
                  </a:schemeClr>
                </a:solidFill>
              </a:rPr>
              <a:t>defined</a:t>
            </a:r>
            <a:r>
              <a:rPr lang="fr-BE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BE" sz="2800" dirty="0" err="1">
                <a:solidFill>
                  <a:schemeClr val="accent1">
                    <a:lumMod val="75000"/>
                  </a:schemeClr>
                </a:solidFill>
              </a:rPr>
              <a:t>territory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9B221EF4-EE49-3344-8229-5631538533FC}"/>
              </a:ext>
            </a:extLst>
          </p:cNvPr>
          <p:cNvGrpSpPr/>
          <p:nvPr/>
        </p:nvGrpSpPr>
        <p:grpSpPr>
          <a:xfrm>
            <a:off x="1137190" y="3126284"/>
            <a:ext cx="6304186" cy="2768600"/>
            <a:chOff x="782348" y="2730499"/>
            <a:chExt cx="6304186" cy="2768600"/>
          </a:xfrm>
        </p:grpSpPr>
        <p:pic>
          <p:nvPicPr>
            <p:cNvPr id="3" name="Picture 1" descr="page1image15586000">
              <a:extLst>
                <a:ext uri="{FF2B5EF4-FFF2-40B4-BE49-F238E27FC236}">
                  <a16:creationId xmlns:a16="http://schemas.microsoft.com/office/drawing/2014/main" id="{4D34BD6F-607B-4141-BC01-F6E06E9D97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6126" y="3968402"/>
              <a:ext cx="3940408" cy="15306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F1D816FD-0A14-D346-961B-A2FD71436B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348" y="2730499"/>
              <a:ext cx="2768600" cy="2768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88188874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CFB6755-1128-D447-AA11-F441A859E4A5}"/>
              </a:ext>
            </a:extLst>
          </p:cNvPr>
          <p:cNvSpPr/>
          <p:nvPr/>
        </p:nvSpPr>
        <p:spPr>
          <a:xfrm>
            <a:off x="365672" y="345987"/>
            <a:ext cx="8393373" cy="2610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BE" sz="2800" dirty="0">
                <a:solidFill>
                  <a:schemeClr val="accent1">
                    <a:lumMod val="75000"/>
                  </a:schemeClr>
                </a:solidFill>
              </a:rPr>
              <a:t>At </a:t>
            </a:r>
            <a:r>
              <a:rPr lang="fr-BE" sz="2800" dirty="0" err="1">
                <a:solidFill>
                  <a:schemeClr val="accent1">
                    <a:lumMod val="75000"/>
                  </a:schemeClr>
                </a:solidFill>
              </a:rPr>
              <a:t>present</a:t>
            </a:r>
            <a:r>
              <a:rPr lang="fr-BE" sz="28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fr-BE" sz="2800" b="1" dirty="0">
                <a:solidFill>
                  <a:schemeClr val="accent1">
                    <a:lumMod val="75000"/>
                  </a:schemeClr>
                </a:solidFill>
              </a:rPr>
              <a:t>no </a:t>
            </a:r>
            <a:r>
              <a:rPr lang="fr-BE" sz="2800" b="1" dirty="0" err="1">
                <a:solidFill>
                  <a:schemeClr val="accent1">
                    <a:lumMod val="75000"/>
                  </a:schemeClr>
                </a:solidFill>
              </a:rPr>
              <a:t>biodiversity-specific</a:t>
            </a:r>
            <a:r>
              <a:rPr lang="fr-BE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BE" sz="2800" b="1" dirty="0" err="1">
                <a:solidFill>
                  <a:schemeClr val="accent1">
                    <a:lumMod val="75000"/>
                  </a:schemeClr>
                </a:solidFill>
              </a:rPr>
              <a:t>database</a:t>
            </a:r>
            <a:r>
              <a:rPr lang="fr-BE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BE" sz="2800" dirty="0">
                <a:solidFill>
                  <a:schemeClr val="accent1">
                    <a:lumMod val="75000"/>
                  </a:schemeClr>
                </a:solidFill>
              </a:rPr>
              <a:t>in </a:t>
            </a:r>
            <a:r>
              <a:rPr lang="fr-BE" sz="2800" dirty="0" err="1">
                <a:solidFill>
                  <a:schemeClr val="accent1">
                    <a:lumMod val="75000"/>
                  </a:schemeClr>
                </a:solidFill>
              </a:rPr>
              <a:t>Belgium</a:t>
            </a:r>
            <a:r>
              <a:rPr lang="fr-BE" sz="2800" dirty="0">
                <a:solidFill>
                  <a:schemeClr val="accent1">
                    <a:lumMod val="75000"/>
                  </a:schemeClr>
                </a:solidFill>
              </a:rPr>
              <a:t> or in the </a:t>
            </a:r>
            <a:r>
              <a:rPr lang="fr-BE" sz="2800" dirty="0" err="1">
                <a:solidFill>
                  <a:schemeClr val="accent1">
                    <a:lumMod val="75000"/>
                  </a:schemeClr>
                </a:solidFill>
              </a:rPr>
              <a:t>European</a:t>
            </a:r>
            <a:r>
              <a:rPr lang="fr-BE" sz="2800" dirty="0">
                <a:solidFill>
                  <a:schemeClr val="accent1">
                    <a:lumMod val="75000"/>
                  </a:schemeClr>
                </a:solidFill>
              </a:rPr>
              <a:t> Union </a:t>
            </a:r>
            <a:r>
              <a:rPr lang="fr-BE" sz="2800" dirty="0" err="1">
                <a:solidFill>
                  <a:schemeClr val="accent1">
                    <a:lumMod val="75000"/>
                  </a:schemeClr>
                </a:solidFill>
              </a:rPr>
              <a:t>that</a:t>
            </a:r>
            <a:r>
              <a:rPr lang="fr-BE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BE" sz="2800" dirty="0" err="1">
                <a:solidFill>
                  <a:schemeClr val="accent1">
                    <a:lumMod val="75000"/>
                  </a:schemeClr>
                </a:solidFill>
              </a:rPr>
              <a:t>allows</a:t>
            </a:r>
            <a:r>
              <a:rPr lang="fr-BE" sz="2800" dirty="0">
                <a:solidFill>
                  <a:schemeClr val="accent1">
                    <a:lumMod val="75000"/>
                  </a:schemeClr>
                </a:solidFill>
              </a:rPr>
              <a:t> the </a:t>
            </a:r>
            <a:r>
              <a:rPr lang="fr-BE" sz="2800" dirty="0" err="1">
                <a:solidFill>
                  <a:schemeClr val="accent1">
                    <a:lumMod val="75000"/>
                  </a:schemeClr>
                </a:solidFill>
              </a:rPr>
              <a:t>traceability</a:t>
            </a:r>
            <a:r>
              <a:rPr lang="fr-BE" sz="2800" dirty="0">
                <a:solidFill>
                  <a:schemeClr val="accent1">
                    <a:lumMod val="75000"/>
                  </a:schemeClr>
                </a:solidFill>
              </a:rPr>
              <a:t> of </a:t>
            </a:r>
            <a:r>
              <a:rPr lang="fr-BE" sz="2800" dirty="0" err="1">
                <a:solidFill>
                  <a:schemeClr val="accent1">
                    <a:lumMod val="75000"/>
                  </a:schemeClr>
                </a:solidFill>
              </a:rPr>
              <a:t>detailed</a:t>
            </a:r>
            <a:r>
              <a:rPr lang="fr-BE" sz="2800" dirty="0">
                <a:solidFill>
                  <a:schemeClr val="accent1">
                    <a:lumMod val="75000"/>
                  </a:schemeClr>
                </a:solidFill>
              </a:rPr>
              <a:t> information on </a:t>
            </a:r>
            <a:r>
              <a:rPr lang="fr-BE" sz="2800" dirty="0" err="1">
                <a:solidFill>
                  <a:schemeClr val="accent1">
                    <a:lumMod val="75000"/>
                  </a:schemeClr>
                </a:solidFill>
              </a:rPr>
              <a:t>exotic</a:t>
            </a:r>
            <a:r>
              <a:rPr lang="fr-BE" sz="2800" dirty="0">
                <a:solidFill>
                  <a:schemeClr val="accent1">
                    <a:lumMod val="75000"/>
                  </a:schemeClr>
                </a:solidFill>
              </a:rPr>
              <a:t> </a:t>
            </a:r>
            <a:r>
              <a:rPr lang="fr-BE" sz="2800" dirty="0" err="1">
                <a:solidFill>
                  <a:schemeClr val="accent1">
                    <a:lumMod val="75000"/>
                  </a:schemeClr>
                </a:solidFill>
              </a:rPr>
              <a:t>species</a:t>
            </a:r>
            <a:r>
              <a:rPr lang="fr-BE" sz="2800" dirty="0">
                <a:solidFill>
                  <a:schemeClr val="accent1">
                    <a:lumMod val="75000"/>
                  </a:schemeClr>
                </a:solidFill>
              </a:rPr>
              <a:t> entry, </a:t>
            </a:r>
            <a:r>
              <a:rPr lang="fr-BE" sz="2800" u="sng" dirty="0" err="1">
                <a:solidFill>
                  <a:schemeClr val="accent1">
                    <a:lumMod val="75000"/>
                  </a:schemeClr>
                </a:solidFill>
              </a:rPr>
              <a:t>with</a:t>
            </a:r>
            <a:r>
              <a:rPr lang="fr-BE" sz="2800" u="sng" dirty="0">
                <a:solidFill>
                  <a:schemeClr val="accent1">
                    <a:lumMod val="75000"/>
                  </a:schemeClr>
                </a:solidFill>
              </a:rPr>
              <a:t> the exception of the CITES </a:t>
            </a:r>
            <a:r>
              <a:rPr lang="fr-BE" sz="2800" u="sng" dirty="0" err="1">
                <a:solidFill>
                  <a:schemeClr val="accent1">
                    <a:lumMod val="75000"/>
                  </a:schemeClr>
                </a:solidFill>
              </a:rPr>
              <a:t>database</a:t>
            </a:r>
            <a:r>
              <a:rPr lang="fr-BE" sz="2800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3ECB555-A467-114E-A3E9-C37B97D895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3028" y="3824026"/>
            <a:ext cx="2919863" cy="2540000"/>
          </a:xfrm>
          <a:prstGeom prst="rect">
            <a:avLst/>
          </a:prstGeom>
        </p:spPr>
      </p:pic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86AED988-93C2-0342-B0D6-05F1C81ECF10}"/>
              </a:ext>
            </a:extLst>
          </p:cNvPr>
          <p:cNvCxnSpPr>
            <a:cxnSpLocks/>
          </p:cNvCxnSpPr>
          <p:nvPr/>
        </p:nvCxnSpPr>
        <p:spPr>
          <a:xfrm>
            <a:off x="4762392" y="4280493"/>
            <a:ext cx="995282" cy="0"/>
          </a:xfrm>
          <a:prstGeom prst="straightConnector1">
            <a:avLst/>
          </a:prstGeom>
          <a:noFill/>
          <a:ln w="73025" cap="flat">
            <a:solidFill>
              <a:schemeClr val="accent6">
                <a:lumMod val="75000"/>
              </a:schemeClr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8" name="Image 7">
            <a:extLst>
              <a:ext uri="{FF2B5EF4-FFF2-40B4-BE49-F238E27FC236}">
                <a16:creationId xmlns:a16="http://schemas.microsoft.com/office/drawing/2014/main" id="{B29D5C79-6BF9-5E43-B65A-9040D41E1C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4622" y="3725295"/>
            <a:ext cx="1110397" cy="1110397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4726F746-5954-124B-B4DD-1C1B6C6658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773" y="3104817"/>
            <a:ext cx="945816" cy="945816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54D71361-A5E6-6E48-8023-5A2A441458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1391" y="2942148"/>
            <a:ext cx="945816" cy="945816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76DAE866-8247-2A4D-9AE0-028AE50AA9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681" y="4311200"/>
            <a:ext cx="945816" cy="945816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8BAEDE1D-81A8-844A-8B63-6B60B665EC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229" y="4311200"/>
            <a:ext cx="945816" cy="945816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66077AF7-2BC0-9F43-B178-24EE8B9082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674" y="5456170"/>
            <a:ext cx="945816" cy="945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112575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6E679DC-491F-B444-A8EF-00FC74CA72F3}"/>
              </a:ext>
            </a:extLst>
          </p:cNvPr>
          <p:cNvSpPr/>
          <p:nvPr/>
        </p:nvSpPr>
        <p:spPr>
          <a:xfrm>
            <a:off x="2240095" y="2282083"/>
            <a:ext cx="598667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000" dirty="0">
                <a:solidFill>
                  <a:schemeClr val="accent1">
                    <a:lumMod val="75000"/>
                  </a:schemeClr>
                </a:solidFill>
              </a:rPr>
              <a:t>To </a:t>
            </a:r>
            <a:r>
              <a:rPr lang="fr-FR" sz="4000" dirty="0" err="1">
                <a:solidFill>
                  <a:schemeClr val="accent1">
                    <a:lumMod val="75000"/>
                  </a:schemeClr>
                </a:solidFill>
              </a:rPr>
              <a:t>what</a:t>
            </a:r>
            <a:r>
              <a:rPr lang="fr-FR" sz="4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4000" dirty="0" err="1">
                <a:solidFill>
                  <a:schemeClr val="accent1">
                    <a:lumMod val="75000"/>
                  </a:schemeClr>
                </a:solidFill>
              </a:rPr>
              <a:t>extent</a:t>
            </a:r>
            <a:r>
              <a:rPr lang="fr-FR" sz="4000" dirty="0">
                <a:solidFill>
                  <a:schemeClr val="accent1">
                    <a:lumMod val="75000"/>
                  </a:schemeClr>
                </a:solidFill>
              </a:rPr>
              <a:t> do </a:t>
            </a:r>
            <a:r>
              <a:rPr lang="fr-FR" sz="4000" dirty="0" err="1">
                <a:solidFill>
                  <a:schemeClr val="accent1">
                    <a:lumMod val="75000"/>
                  </a:schemeClr>
                </a:solidFill>
              </a:rPr>
              <a:t>existing</a:t>
            </a:r>
            <a:r>
              <a:rPr lang="fr-FR" sz="4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4000" dirty="0" err="1">
                <a:solidFill>
                  <a:schemeClr val="accent1">
                    <a:lumMod val="75000"/>
                  </a:schemeClr>
                </a:solidFill>
              </a:rPr>
              <a:t>databases</a:t>
            </a:r>
            <a:r>
              <a:rPr lang="fr-FR" sz="4000" dirty="0">
                <a:solidFill>
                  <a:schemeClr val="accent1">
                    <a:lumMod val="75000"/>
                  </a:schemeClr>
                </a:solidFill>
              </a:rPr>
              <a:t> support </a:t>
            </a:r>
            <a:r>
              <a:rPr lang="fr-FR" sz="4000" dirty="0" err="1">
                <a:solidFill>
                  <a:schemeClr val="accent1">
                    <a:lumMod val="75000"/>
                  </a:schemeClr>
                </a:solidFill>
              </a:rPr>
              <a:t>wildlife</a:t>
            </a:r>
            <a:r>
              <a:rPr lang="fr-FR" sz="4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4000" dirty="0" err="1">
                <a:solidFill>
                  <a:schemeClr val="accent1">
                    <a:lumMod val="75000"/>
                  </a:schemeClr>
                </a:solidFill>
              </a:rPr>
              <a:t>trade</a:t>
            </a:r>
            <a:r>
              <a:rPr lang="fr-FR" sz="4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4000" dirty="0" err="1">
                <a:solidFill>
                  <a:schemeClr val="accent1">
                    <a:lumMod val="75000"/>
                  </a:schemeClr>
                </a:solidFill>
              </a:rPr>
              <a:t>policies</a:t>
            </a:r>
            <a:r>
              <a:rPr lang="fr-FR" sz="4000" dirty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</p:txBody>
      </p:sp>
      <p:sp>
        <p:nvSpPr>
          <p:cNvPr id="5" name="Larme 4">
            <a:extLst>
              <a:ext uri="{FF2B5EF4-FFF2-40B4-BE49-F238E27FC236}">
                <a16:creationId xmlns:a16="http://schemas.microsoft.com/office/drawing/2014/main" id="{85B64756-E20F-734F-9985-59A5689F83C6}"/>
              </a:ext>
            </a:extLst>
          </p:cNvPr>
          <p:cNvSpPr/>
          <p:nvPr/>
        </p:nvSpPr>
        <p:spPr>
          <a:xfrm rot="10800000">
            <a:off x="1789897" y="1405718"/>
            <a:ext cx="7040204" cy="3270597"/>
          </a:xfrm>
          <a:prstGeom prst="teardrop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3BD0904-9E46-1040-9CDC-2A61F92D5B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94" y="4895878"/>
            <a:ext cx="4224205" cy="1615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904167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73ECB555-A467-114E-A3E9-C37B97D895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9234" y="456062"/>
            <a:ext cx="1659965" cy="144401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B29D5C79-6BF9-5E43-B65A-9040D41E1C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7578" y="456062"/>
            <a:ext cx="1110397" cy="1110397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4726F746-5954-124B-B4DD-1C1B6C6658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00" y="2956092"/>
            <a:ext cx="945816" cy="945816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54D71361-A5E6-6E48-8023-5A2A441458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1391" y="2942148"/>
            <a:ext cx="945816" cy="945816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76DAE866-8247-2A4D-9AE0-028AE50AA9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581" y="2938044"/>
            <a:ext cx="945816" cy="945816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66077AF7-2BC0-9F43-B178-24EE8B9082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588" y="2938044"/>
            <a:ext cx="945816" cy="945816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C2F8BF77-3B37-A343-9A54-506B1D38FE7E}"/>
              </a:ext>
            </a:extLst>
          </p:cNvPr>
          <p:cNvSpPr txBox="1"/>
          <p:nvPr/>
        </p:nvSpPr>
        <p:spPr>
          <a:xfrm>
            <a:off x="5564769" y="563576"/>
            <a:ext cx="3162082" cy="8309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 cap="flat">
            <a:solidFill>
              <a:schemeClr val="accent6">
                <a:lumMod val="75000"/>
              </a:schemeClr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4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First </a:t>
            </a:r>
            <a:r>
              <a:rPr kumimoji="0" lang="fr-FR" sz="2400" b="0" i="1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attempt</a:t>
            </a:r>
            <a:r>
              <a:rPr kumimoji="0" lang="fr-FR" sz="24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4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on Invasive Alien </a:t>
            </a:r>
            <a:r>
              <a:rPr kumimoji="0" lang="fr-FR" sz="2400" b="0" i="1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Species</a:t>
            </a:r>
            <a:endParaRPr kumimoji="0" lang="fr-FR" sz="2400" b="0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7524C0A9-0980-F546-BB29-EEC2C701F2CB}"/>
              </a:ext>
            </a:extLst>
          </p:cNvPr>
          <p:cNvSpPr txBox="1"/>
          <p:nvPr/>
        </p:nvSpPr>
        <p:spPr>
          <a:xfrm>
            <a:off x="981164" y="4247214"/>
            <a:ext cx="603689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CITES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7D357E85-3598-BA4E-BFD6-2B5098FD17DB}"/>
              </a:ext>
            </a:extLst>
          </p:cNvPr>
          <p:cNvSpPr txBox="1"/>
          <p:nvPr/>
        </p:nvSpPr>
        <p:spPr>
          <a:xfrm>
            <a:off x="3350464" y="4247214"/>
            <a:ext cx="804064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TRACES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1E434DFA-5828-8540-A387-12F8EA8DF417}"/>
              </a:ext>
            </a:extLst>
          </p:cNvPr>
          <p:cNvSpPr txBox="1"/>
          <p:nvPr/>
        </p:nvSpPr>
        <p:spPr>
          <a:xfrm>
            <a:off x="5403186" y="4248999"/>
            <a:ext cx="1092605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EUROSTAT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93614B0C-E1AB-2249-A299-1AC4E63BEC22}"/>
              </a:ext>
            </a:extLst>
          </p:cNvPr>
          <p:cNvSpPr txBox="1"/>
          <p:nvPr/>
        </p:nvSpPr>
        <p:spPr>
          <a:xfrm>
            <a:off x="7682072" y="4247214"/>
            <a:ext cx="584453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PLDA</a:t>
            </a:r>
          </a:p>
        </p:txBody>
      </p:sp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id="{2A0512D6-6B36-354C-AF32-D41608960BA5}"/>
              </a:ext>
            </a:extLst>
          </p:cNvPr>
          <p:cNvCxnSpPr>
            <a:cxnSpLocks/>
          </p:cNvCxnSpPr>
          <p:nvPr/>
        </p:nvCxnSpPr>
        <p:spPr>
          <a:xfrm>
            <a:off x="4412776" y="1876193"/>
            <a:ext cx="0" cy="909556"/>
          </a:xfrm>
          <a:prstGeom prst="straightConnector1">
            <a:avLst/>
          </a:prstGeom>
          <a:noFill/>
          <a:ln w="73025" cap="flat">
            <a:solidFill>
              <a:schemeClr val="accent6">
                <a:lumMod val="75000"/>
              </a:schemeClr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9" name="Image 28">
            <a:extLst>
              <a:ext uri="{FF2B5EF4-FFF2-40B4-BE49-F238E27FC236}">
                <a16:creationId xmlns:a16="http://schemas.microsoft.com/office/drawing/2014/main" id="{0307A68B-13C0-F842-AAF1-8F59054DED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63065" y="1586079"/>
            <a:ext cx="580228" cy="580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113802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86AED988-93C2-0342-B0D6-05F1C81ECF10}"/>
              </a:ext>
            </a:extLst>
          </p:cNvPr>
          <p:cNvCxnSpPr>
            <a:cxnSpLocks/>
          </p:cNvCxnSpPr>
          <p:nvPr/>
        </p:nvCxnSpPr>
        <p:spPr>
          <a:xfrm>
            <a:off x="4412776" y="1876193"/>
            <a:ext cx="0" cy="909556"/>
          </a:xfrm>
          <a:prstGeom prst="straightConnector1">
            <a:avLst/>
          </a:prstGeom>
          <a:noFill/>
          <a:ln w="73025" cap="flat">
            <a:solidFill>
              <a:schemeClr val="accent6">
                <a:lumMod val="75000"/>
              </a:schemeClr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8" name="Image 7">
            <a:extLst>
              <a:ext uri="{FF2B5EF4-FFF2-40B4-BE49-F238E27FC236}">
                <a16:creationId xmlns:a16="http://schemas.microsoft.com/office/drawing/2014/main" id="{B29D5C79-6BF9-5E43-B65A-9040D41E1C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578" y="456062"/>
            <a:ext cx="1110397" cy="1110397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4726F746-5954-124B-B4DD-1C1B6C6658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00" y="2956092"/>
            <a:ext cx="945816" cy="945816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54D71361-A5E6-6E48-8023-5A2A441458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1391" y="2942148"/>
            <a:ext cx="945816" cy="945816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76DAE866-8247-2A4D-9AE0-028AE50AA9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581" y="2938044"/>
            <a:ext cx="945816" cy="945816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66077AF7-2BC0-9F43-B178-24EE8B9082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588" y="2938044"/>
            <a:ext cx="945816" cy="945816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C2F8BF77-3B37-A343-9A54-506B1D38FE7E}"/>
              </a:ext>
            </a:extLst>
          </p:cNvPr>
          <p:cNvSpPr txBox="1"/>
          <p:nvPr/>
        </p:nvSpPr>
        <p:spPr>
          <a:xfrm>
            <a:off x="5564769" y="563576"/>
            <a:ext cx="3162082" cy="8309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 cap="flat">
            <a:solidFill>
              <a:schemeClr val="accent6">
                <a:lumMod val="75000"/>
              </a:schemeClr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4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First </a:t>
            </a:r>
            <a:r>
              <a:rPr kumimoji="0" lang="fr-FR" sz="2400" b="0" i="1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attempt</a:t>
            </a:r>
            <a:r>
              <a:rPr kumimoji="0" lang="fr-FR" sz="24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4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on Invasive Alien </a:t>
            </a:r>
            <a:r>
              <a:rPr kumimoji="0" lang="fr-FR" sz="2400" b="0" i="1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Species</a:t>
            </a:r>
            <a:endParaRPr kumimoji="0" lang="fr-FR" sz="2400" b="0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7524C0A9-0980-F546-BB29-EEC2C701F2CB}"/>
              </a:ext>
            </a:extLst>
          </p:cNvPr>
          <p:cNvSpPr txBox="1"/>
          <p:nvPr/>
        </p:nvSpPr>
        <p:spPr>
          <a:xfrm>
            <a:off x="981164" y="4247214"/>
            <a:ext cx="603689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CITES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7D357E85-3598-BA4E-BFD6-2B5098FD17DB}"/>
              </a:ext>
            </a:extLst>
          </p:cNvPr>
          <p:cNvSpPr txBox="1"/>
          <p:nvPr/>
        </p:nvSpPr>
        <p:spPr>
          <a:xfrm>
            <a:off x="3350464" y="4247214"/>
            <a:ext cx="804064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TRACES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1E434DFA-5828-8540-A387-12F8EA8DF417}"/>
              </a:ext>
            </a:extLst>
          </p:cNvPr>
          <p:cNvSpPr txBox="1"/>
          <p:nvPr/>
        </p:nvSpPr>
        <p:spPr>
          <a:xfrm>
            <a:off x="5403186" y="4248999"/>
            <a:ext cx="1092605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EUROSTAT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93614B0C-E1AB-2249-A299-1AC4E63BEC22}"/>
              </a:ext>
            </a:extLst>
          </p:cNvPr>
          <p:cNvSpPr txBox="1"/>
          <p:nvPr/>
        </p:nvSpPr>
        <p:spPr>
          <a:xfrm>
            <a:off x="7682072" y="4247214"/>
            <a:ext cx="584453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PLDA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5773E603-FB2A-8843-935B-B1EEBE7EDFD9}"/>
              </a:ext>
            </a:extLst>
          </p:cNvPr>
          <p:cNvSpPr txBox="1"/>
          <p:nvPr/>
        </p:nvSpPr>
        <p:spPr>
          <a:xfrm>
            <a:off x="182264" y="4691694"/>
            <a:ext cx="7655299" cy="20313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457200" marR="0" indent="-457200" algn="l" defTabSz="9144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fr-FR" sz="2800" b="0" i="0" u="none" strike="noStrike" cap="none" spc="0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No </a:t>
            </a:r>
            <a:r>
              <a:rPr kumimoji="0" lang="fr-FR" sz="2800" b="0" i="0" u="none" strike="noStrike" cap="none" spc="0" normalizeH="0" baseline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database</a:t>
            </a:r>
            <a:r>
              <a:rPr kumimoji="0" lang="fr-FR" sz="2800" b="0" i="0" u="none" strike="noStrike" cap="none" spc="0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in </a:t>
            </a:r>
            <a:r>
              <a:rPr kumimoji="0" lang="fr-FR" sz="2800" b="0" i="0" u="none" strike="noStrike" cap="none" spc="0" normalizeH="0" baseline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trade</a:t>
            </a:r>
            <a:r>
              <a:rPr kumimoji="0" lang="fr-FR" sz="2800" b="0" i="0" u="none" strike="noStrike" cap="none" spc="0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in </a:t>
            </a:r>
            <a:r>
              <a:rPr kumimoji="0" lang="fr-FR" sz="2800" b="0" i="0" u="none" strike="noStrike" cap="none" spc="0" normalizeH="0" baseline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goods</a:t>
            </a:r>
            <a:r>
              <a:rPr kumimoji="0" lang="fr-FR" sz="2800" b="0" i="0" u="none" strike="noStrike" cap="none" spc="0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are fit for </a:t>
            </a:r>
            <a:r>
              <a:rPr kumimoji="0" lang="fr-FR" sz="2800" b="0" i="0" u="none" strike="noStrike" cap="none" spc="0" normalizeH="0" baseline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purpose</a:t>
            </a:r>
            <a:endParaRPr kumimoji="0" lang="fr-FR" sz="2800" b="0" i="0" u="none" strike="noStrike" cap="none" spc="0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pPr marL="457200" marR="0" indent="-457200" algn="l" defTabSz="9144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fr-FR" sz="2800" dirty="0">
                <a:solidFill>
                  <a:schemeClr val="accent1">
                    <a:lumMod val="75000"/>
                  </a:schemeClr>
                </a:solidFill>
              </a:rPr>
              <a:t>No </a:t>
            </a:r>
            <a:r>
              <a:rPr lang="fr-FR" sz="2800" dirty="0" err="1">
                <a:solidFill>
                  <a:schemeClr val="accent1">
                    <a:lumMod val="75000"/>
                  </a:schemeClr>
                </a:solidFill>
              </a:rPr>
              <a:t>tracability</a:t>
            </a:r>
            <a:r>
              <a:rPr lang="fr-FR" sz="2800" dirty="0">
                <a:solidFill>
                  <a:schemeClr val="accent1">
                    <a:lumMod val="75000"/>
                  </a:schemeClr>
                </a:solidFill>
              </a:rPr>
              <a:t> at </a:t>
            </a:r>
            <a:r>
              <a:rPr lang="fr-FR" sz="2800" dirty="0" err="1">
                <a:solidFill>
                  <a:schemeClr val="accent1">
                    <a:lumMod val="75000"/>
                  </a:schemeClr>
                </a:solidFill>
              </a:rPr>
              <a:t>species</a:t>
            </a:r>
            <a:r>
              <a:rPr lang="fr-FR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2800" dirty="0" err="1">
                <a:solidFill>
                  <a:schemeClr val="accent1">
                    <a:lumMod val="75000"/>
                  </a:schemeClr>
                </a:solidFill>
              </a:rPr>
              <a:t>level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  <a:p>
            <a:pPr marL="457200" marR="0" indent="-457200" algn="l" defTabSz="9144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fr-FR" sz="2800" dirty="0">
                <a:solidFill>
                  <a:schemeClr val="accent1">
                    <a:lumMod val="75000"/>
                  </a:schemeClr>
                </a:solidFill>
              </a:rPr>
              <a:t>CITES </a:t>
            </a:r>
            <a:r>
              <a:rPr lang="fr-FR" sz="2800" dirty="0" err="1">
                <a:solidFill>
                  <a:schemeClr val="accent1">
                    <a:lumMod val="75000"/>
                  </a:schemeClr>
                </a:solidFill>
              </a:rPr>
              <a:t>database</a:t>
            </a:r>
            <a:r>
              <a:rPr lang="fr-FR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2800" dirty="0" err="1">
                <a:solidFill>
                  <a:schemeClr val="accent1">
                    <a:lumMod val="75000"/>
                  </a:schemeClr>
                </a:solidFill>
              </a:rPr>
              <a:t>contains</a:t>
            </a:r>
            <a:r>
              <a:rPr lang="fr-FR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2800" dirty="0" err="1">
                <a:solidFill>
                  <a:schemeClr val="accent1">
                    <a:lumMod val="75000"/>
                  </a:schemeClr>
                </a:solidFill>
              </a:rPr>
              <a:t>actionable</a:t>
            </a:r>
            <a:r>
              <a:rPr lang="fr-FR" sz="2800" dirty="0">
                <a:solidFill>
                  <a:schemeClr val="accent1">
                    <a:lumMod val="75000"/>
                  </a:schemeClr>
                </a:solidFill>
              </a:rPr>
              <a:t> information</a:t>
            </a:r>
            <a:endParaRPr kumimoji="0" lang="fr-FR" sz="2800" b="0" i="0" u="none" strike="noStrike" cap="none" spc="0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0DD0A9C-10E9-BB4C-9797-FDB0BE7E37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3065" y="1586079"/>
            <a:ext cx="580228" cy="580228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5AC62831-CAD8-534F-8DFD-55961C3AE42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9234" y="456062"/>
            <a:ext cx="1659965" cy="1444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119892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E842100-B602-5F4E-BD93-9BC61F8263B9}"/>
              </a:ext>
            </a:extLst>
          </p:cNvPr>
          <p:cNvSpPr/>
          <p:nvPr/>
        </p:nvSpPr>
        <p:spPr>
          <a:xfrm>
            <a:off x="453027" y="2684393"/>
            <a:ext cx="8338276" cy="29706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BE" sz="3200" dirty="0">
                <a:solidFill>
                  <a:schemeClr val="accent1">
                    <a:lumMod val="75000"/>
                  </a:schemeClr>
                </a:solidFill>
              </a:rPr>
              <a:t>The </a:t>
            </a:r>
            <a:r>
              <a:rPr lang="fr-BE" sz="3200" dirty="0" err="1">
                <a:solidFill>
                  <a:schemeClr val="accent1">
                    <a:lumMod val="75000"/>
                  </a:schemeClr>
                </a:solidFill>
              </a:rPr>
              <a:t>lack</a:t>
            </a:r>
            <a:r>
              <a:rPr lang="fr-BE" sz="3200" dirty="0">
                <a:solidFill>
                  <a:schemeClr val="accent1">
                    <a:lumMod val="75000"/>
                  </a:schemeClr>
                </a:solidFill>
              </a:rPr>
              <a:t> of </a:t>
            </a:r>
            <a:r>
              <a:rPr lang="fr-BE" sz="3200" dirty="0" err="1">
                <a:solidFill>
                  <a:schemeClr val="accent1">
                    <a:lumMod val="75000"/>
                  </a:schemeClr>
                </a:solidFill>
              </a:rPr>
              <a:t>biodiversity-specific</a:t>
            </a:r>
            <a:r>
              <a:rPr lang="fr-BE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BE" sz="3200" dirty="0" err="1">
                <a:solidFill>
                  <a:schemeClr val="accent1">
                    <a:lumMod val="75000"/>
                  </a:schemeClr>
                </a:solidFill>
              </a:rPr>
              <a:t>framework</a:t>
            </a:r>
            <a:r>
              <a:rPr lang="fr-BE" sz="3200" dirty="0">
                <a:solidFill>
                  <a:schemeClr val="accent1">
                    <a:lumMod val="75000"/>
                  </a:schemeClr>
                </a:solidFill>
              </a:rPr>
              <a:t> : </a:t>
            </a:r>
          </a:p>
          <a:p>
            <a:pPr algn="just">
              <a:lnSpc>
                <a:spcPct val="150000"/>
              </a:lnSpc>
            </a:pPr>
            <a:r>
              <a:rPr lang="fr-BE" sz="3200" b="1" dirty="0">
                <a:solidFill>
                  <a:schemeClr val="accent1">
                    <a:lumMod val="75000"/>
                  </a:schemeClr>
                </a:solidFill>
              </a:rPr>
              <a:t>Important obstacle to </a:t>
            </a:r>
            <a:r>
              <a:rPr lang="fr-BE" sz="3200" b="1" dirty="0" err="1">
                <a:solidFill>
                  <a:schemeClr val="accent1">
                    <a:lumMod val="75000"/>
                  </a:schemeClr>
                </a:solidFill>
              </a:rPr>
              <a:t>proper</a:t>
            </a:r>
            <a:r>
              <a:rPr lang="fr-BE" sz="32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BE" sz="3200" b="1" dirty="0" err="1">
                <a:solidFill>
                  <a:schemeClr val="accent1">
                    <a:lumMod val="75000"/>
                  </a:schemeClr>
                </a:solidFill>
              </a:rPr>
              <a:t>implementation</a:t>
            </a:r>
            <a:r>
              <a:rPr lang="fr-BE" sz="3200" dirty="0">
                <a:solidFill>
                  <a:schemeClr val="accent1">
                    <a:lumMod val="75000"/>
                  </a:schemeClr>
                </a:solidFill>
              </a:rPr>
              <a:t> of national import control </a:t>
            </a:r>
            <a:r>
              <a:rPr lang="fr-BE" sz="3200" dirty="0" err="1">
                <a:solidFill>
                  <a:schemeClr val="accent1">
                    <a:lumMod val="75000"/>
                  </a:schemeClr>
                </a:solidFill>
              </a:rPr>
              <a:t>policies</a:t>
            </a:r>
            <a:r>
              <a:rPr lang="fr-BE" sz="3200" dirty="0">
                <a:solidFill>
                  <a:schemeClr val="accent1">
                    <a:lumMod val="75000"/>
                  </a:schemeClr>
                </a:solidFill>
              </a:rPr>
              <a:t> ( </a:t>
            </a:r>
            <a:r>
              <a:rPr lang="fr-BE" sz="3200" dirty="0" err="1">
                <a:solidFill>
                  <a:schemeClr val="accent1">
                    <a:lumMod val="75000"/>
                  </a:schemeClr>
                </a:solidFill>
              </a:rPr>
              <a:t>e.g</a:t>
            </a:r>
            <a:r>
              <a:rPr lang="fr-BE" sz="3200" dirty="0">
                <a:solidFill>
                  <a:schemeClr val="accent1">
                    <a:lumMod val="75000"/>
                  </a:schemeClr>
                </a:solidFill>
              </a:rPr>
              <a:t>. IAS </a:t>
            </a:r>
            <a:r>
              <a:rPr lang="fr-BE" sz="3200" dirty="0" err="1">
                <a:solidFill>
                  <a:schemeClr val="accent1">
                    <a:lumMod val="75000"/>
                  </a:schemeClr>
                </a:solidFill>
              </a:rPr>
              <a:t>regulation</a:t>
            </a:r>
            <a:r>
              <a:rPr lang="fr-BE" sz="3200" dirty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fr-FR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FBA180E-A70F-C649-9D06-FEA8E35D11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9234" y="456062"/>
            <a:ext cx="1659965" cy="1444010"/>
          </a:xfrm>
          <a:prstGeom prst="rect">
            <a:avLst/>
          </a:prstGeom>
        </p:spPr>
      </p:pic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A012C438-9F51-714B-98D5-D0209FCA10E1}"/>
              </a:ext>
            </a:extLst>
          </p:cNvPr>
          <p:cNvCxnSpPr/>
          <p:nvPr/>
        </p:nvCxnSpPr>
        <p:spPr>
          <a:xfrm>
            <a:off x="3380014" y="1202986"/>
            <a:ext cx="2318657" cy="0"/>
          </a:xfrm>
          <a:prstGeom prst="straightConnector1">
            <a:avLst/>
          </a:prstGeom>
          <a:noFill/>
          <a:ln w="79375" cap="flat">
            <a:solidFill>
              <a:schemeClr val="accent1">
                <a:lumMod val="75000"/>
              </a:schemeClr>
            </a:solidFill>
            <a:prstDash val="solid"/>
            <a:round/>
            <a:headEnd type="triangle"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7" name="Image 6">
            <a:extLst>
              <a:ext uri="{FF2B5EF4-FFF2-40B4-BE49-F238E27FC236}">
                <a16:creationId xmlns:a16="http://schemas.microsoft.com/office/drawing/2014/main" id="{90B4EECA-5F03-284A-AC6B-C4E7E84418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4172" y="456062"/>
            <a:ext cx="1725279" cy="1725279"/>
          </a:xfrm>
          <a:prstGeom prst="rect">
            <a:avLst/>
          </a:prstGeom>
        </p:spPr>
      </p:pic>
      <p:grpSp>
        <p:nvGrpSpPr>
          <p:cNvPr id="12" name="Groupe 11">
            <a:extLst>
              <a:ext uri="{FF2B5EF4-FFF2-40B4-BE49-F238E27FC236}">
                <a16:creationId xmlns:a16="http://schemas.microsoft.com/office/drawing/2014/main" id="{28C2E447-C629-DA47-83C9-99C68391C110}"/>
              </a:ext>
            </a:extLst>
          </p:cNvPr>
          <p:cNvGrpSpPr/>
          <p:nvPr/>
        </p:nvGrpSpPr>
        <p:grpSpPr>
          <a:xfrm>
            <a:off x="4098471" y="655410"/>
            <a:ext cx="947057" cy="1095152"/>
            <a:chOff x="4147457" y="456062"/>
            <a:chExt cx="832757" cy="1568681"/>
          </a:xfrm>
        </p:grpSpPr>
        <p:cxnSp>
          <p:nvCxnSpPr>
            <p:cNvPr id="9" name="Connecteur droit 8">
              <a:extLst>
                <a:ext uri="{FF2B5EF4-FFF2-40B4-BE49-F238E27FC236}">
                  <a16:creationId xmlns:a16="http://schemas.microsoft.com/office/drawing/2014/main" id="{72A27009-6181-ED43-BF14-B4E35A5492A4}"/>
                </a:ext>
              </a:extLst>
            </p:cNvPr>
            <p:cNvCxnSpPr/>
            <p:nvPr/>
          </p:nvCxnSpPr>
          <p:spPr>
            <a:xfrm>
              <a:off x="4147457" y="456062"/>
              <a:ext cx="832757" cy="1568681"/>
            </a:xfrm>
            <a:prstGeom prst="line">
              <a:avLst/>
            </a:prstGeom>
            <a:noFill/>
            <a:ln w="41275" cap="flat">
              <a:solidFill>
                <a:schemeClr val="accent6">
                  <a:lumMod val="75000"/>
                </a:schemeClr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0" name="Connecteur droit 9">
              <a:extLst>
                <a:ext uri="{FF2B5EF4-FFF2-40B4-BE49-F238E27FC236}">
                  <a16:creationId xmlns:a16="http://schemas.microsoft.com/office/drawing/2014/main" id="{3262A6C5-F9A7-2648-82CD-7F5A4EDADF2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147457" y="456062"/>
              <a:ext cx="775607" cy="1568681"/>
            </a:xfrm>
            <a:prstGeom prst="line">
              <a:avLst/>
            </a:prstGeom>
            <a:noFill/>
            <a:ln w="41275" cap="flat">
              <a:solidFill>
                <a:schemeClr val="accent6">
                  <a:lumMod val="75000"/>
                </a:schemeClr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</p:spTree>
    <p:extLst>
      <p:ext uri="{BB962C8B-B14F-4D97-AF65-F5344CB8AC3E}">
        <p14:creationId xmlns:p14="http://schemas.microsoft.com/office/powerpoint/2010/main" val="4250668013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Thème Office">
  <a:themeElements>
    <a:clrScheme name="Thèm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Thème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BBPF" id="{000C4681-93AE-0A45-B089-76462D416665}" vid="{C76AE21A-9272-8C48-84DF-3A98AE8782D8}"/>
    </a:ext>
  </a:extLst>
</a:theme>
</file>

<file path=ppt/theme/theme2.xml><?xml version="1.0" encoding="utf-8"?>
<a:theme xmlns:a="http://schemas.openxmlformats.org/drawingml/2006/main" name="Thème Office">
  <a:themeElements>
    <a:clrScheme name="Thèm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Thème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7124</TotalTime>
  <Words>823</Words>
  <Application>Microsoft Macintosh PowerPoint</Application>
  <PresentationFormat>Affichage à l'écran (4:3)</PresentationFormat>
  <Paragraphs>108</Paragraphs>
  <Slides>26</Slides>
  <Notes>10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30" baseType="lpstr">
      <vt:lpstr>Calibri</vt:lpstr>
      <vt:lpstr>Arial</vt:lpstr>
      <vt:lpstr>Open Sans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cp:lastModifiedBy>Sonia Vanderhoeven</cp:lastModifiedBy>
  <cp:revision>33</cp:revision>
  <dcterms:modified xsi:type="dcterms:W3CDTF">2019-12-03T11:42:46Z</dcterms:modified>
</cp:coreProperties>
</file>