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8"/>
  </p:notesMasterIdLst>
  <p:sldIdLst>
    <p:sldId id="256" r:id="rId2"/>
    <p:sldId id="288" r:id="rId3"/>
    <p:sldId id="294" r:id="rId4"/>
    <p:sldId id="289" r:id="rId5"/>
    <p:sldId id="296" r:id="rId6"/>
    <p:sldId id="295" r:id="rId7"/>
    <p:sldId id="290" r:id="rId8"/>
    <p:sldId id="297" r:id="rId9"/>
    <p:sldId id="291" r:id="rId10"/>
    <p:sldId id="298" r:id="rId11"/>
    <p:sldId id="299" r:id="rId12"/>
    <p:sldId id="300" r:id="rId13"/>
    <p:sldId id="301" r:id="rId14"/>
    <p:sldId id="302" r:id="rId15"/>
    <p:sldId id="292" r:id="rId16"/>
    <p:sldId id="293" r:id="rId17"/>
    <p:sldId id="305" r:id="rId18"/>
    <p:sldId id="304" r:id="rId19"/>
    <p:sldId id="308" r:id="rId20"/>
    <p:sldId id="307" r:id="rId21"/>
    <p:sldId id="309" r:id="rId22"/>
    <p:sldId id="306" r:id="rId23"/>
    <p:sldId id="310" r:id="rId24"/>
    <p:sldId id="311" r:id="rId25"/>
    <p:sldId id="313" r:id="rId26"/>
    <p:sldId id="287" r:id="rId2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97"/>
    <p:restoredTop sz="70611"/>
  </p:normalViewPr>
  <p:slideViewPr>
    <p:cSldViewPr snapToGrid="0" snapToObjects="1">
      <p:cViewPr>
        <p:scale>
          <a:sx n="57" d="100"/>
          <a:sy n="57" d="100"/>
        </p:scale>
        <p:origin x="5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0" name="Shape 12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8821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Actors = FAVV, </a:t>
            </a:r>
            <a:r>
              <a:rPr lang="fr-FR" dirty="0" err="1"/>
              <a:t>policy</a:t>
            </a:r>
            <a:r>
              <a:rPr lang="fr-FR" dirty="0"/>
              <a:t> </a:t>
            </a:r>
            <a:r>
              <a:rPr lang="fr-FR" dirty="0" err="1"/>
              <a:t>makers</a:t>
            </a:r>
            <a:r>
              <a:rPr lang="fr-FR" dirty="0"/>
              <a:t>, Customs, </a:t>
            </a:r>
            <a:r>
              <a:rPr lang="fr-FR" dirty="0" err="1"/>
              <a:t>professionals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the pet </a:t>
            </a:r>
            <a:r>
              <a:rPr lang="fr-FR" dirty="0" err="1"/>
              <a:t>trade</a:t>
            </a:r>
            <a:r>
              <a:rPr lang="fr-FR" dirty="0"/>
              <a:t>, </a:t>
            </a:r>
            <a:r>
              <a:rPr lang="fr-FR" dirty="0" err="1"/>
              <a:t>NGO’s</a:t>
            </a:r>
            <a:r>
              <a:rPr lang="fr-FR" dirty="0"/>
              <a:t> </a:t>
            </a:r>
            <a:r>
              <a:rPr lang="fr-FR" dirty="0" err="1"/>
              <a:t>veterinarians</a:t>
            </a:r>
            <a:r>
              <a:rPr lang="fr-FR" dirty="0"/>
              <a:t> ,</a:t>
            </a:r>
          </a:p>
          <a:p>
            <a:r>
              <a:rPr lang="fr-FR" dirty="0"/>
              <a:t>National </a:t>
            </a:r>
            <a:r>
              <a:rPr lang="fr-FR" dirty="0" err="1"/>
              <a:t>authorities</a:t>
            </a:r>
            <a:r>
              <a:rPr lang="fr-FR" dirty="0"/>
              <a:t> in charge of </a:t>
            </a:r>
            <a:r>
              <a:rPr lang="fr-FR" dirty="0" err="1"/>
              <a:t>food</a:t>
            </a:r>
            <a:r>
              <a:rPr lang="fr-FR" dirty="0"/>
              <a:t> </a:t>
            </a:r>
            <a:r>
              <a:rPr lang="fr-FR" dirty="0" err="1"/>
              <a:t>security</a:t>
            </a:r>
            <a:r>
              <a:rPr lang="fr-FR" dirty="0"/>
              <a:t>  ..</a:t>
            </a:r>
          </a:p>
        </p:txBody>
      </p:sp>
    </p:spTree>
    <p:extLst>
      <p:ext uri="{BB962C8B-B14F-4D97-AF65-F5344CB8AC3E}">
        <p14:creationId xmlns:p14="http://schemas.microsoft.com/office/powerpoint/2010/main" val="3012816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8432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Data end up in a </a:t>
            </a:r>
            <a:r>
              <a:rPr lang="fr-FR" dirty="0" err="1"/>
              <a:t>diversity</a:t>
            </a:r>
            <a:r>
              <a:rPr lang="fr-FR" dirty="0"/>
              <a:t> of </a:t>
            </a:r>
            <a:r>
              <a:rPr lang="fr-FR" dirty="0" err="1"/>
              <a:t>various</a:t>
            </a:r>
            <a:r>
              <a:rPr lang="fr-FR" dirty="0"/>
              <a:t> </a:t>
            </a:r>
            <a:r>
              <a:rPr lang="fr-FR" dirty="0" err="1"/>
              <a:t>databases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52849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Data end up in a </a:t>
            </a:r>
            <a:r>
              <a:rPr lang="fr-FR" dirty="0" err="1"/>
              <a:t>diversity</a:t>
            </a:r>
            <a:r>
              <a:rPr lang="fr-FR" dirty="0"/>
              <a:t> of </a:t>
            </a:r>
            <a:r>
              <a:rPr lang="fr-FR" dirty="0" err="1"/>
              <a:t>various</a:t>
            </a:r>
            <a:r>
              <a:rPr lang="fr-FR" dirty="0"/>
              <a:t> </a:t>
            </a:r>
            <a:r>
              <a:rPr lang="fr-FR" dirty="0" err="1"/>
              <a:t>databases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6038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Data end up in a </a:t>
            </a:r>
            <a:r>
              <a:rPr lang="fr-FR" dirty="0" err="1"/>
              <a:t>diversity</a:t>
            </a:r>
            <a:r>
              <a:rPr lang="fr-FR" dirty="0"/>
              <a:t> of </a:t>
            </a:r>
            <a:r>
              <a:rPr lang="fr-FR" dirty="0" err="1"/>
              <a:t>various</a:t>
            </a:r>
            <a:r>
              <a:rPr lang="fr-FR" dirty="0"/>
              <a:t> </a:t>
            </a:r>
            <a:r>
              <a:rPr lang="fr-FR" dirty="0" err="1"/>
              <a:t>databases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65853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sz="1200" dirty="0">
                <a:solidFill>
                  <a:schemeClr val="accent1">
                    <a:lumMod val="75000"/>
                  </a:schemeClr>
                </a:solidFill>
              </a:rPr>
              <a:t>The </a:t>
            </a:r>
            <a:r>
              <a:rPr lang="fr-BE" sz="1200" dirty="0" err="1">
                <a:solidFill>
                  <a:schemeClr val="accent1">
                    <a:lumMod val="75000"/>
                  </a:schemeClr>
                </a:solidFill>
              </a:rPr>
              <a:t>lack</a:t>
            </a:r>
            <a:r>
              <a:rPr lang="fr-BE" sz="1200" dirty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fr-BE" sz="1200" dirty="0" err="1">
                <a:solidFill>
                  <a:schemeClr val="accent1">
                    <a:lumMod val="75000"/>
                  </a:schemeClr>
                </a:solidFill>
              </a:rPr>
              <a:t>biodiversity-specific</a:t>
            </a:r>
            <a:r>
              <a:rPr lang="fr-BE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1200" dirty="0" err="1">
                <a:solidFill>
                  <a:schemeClr val="accent1">
                    <a:lumMod val="75000"/>
                  </a:schemeClr>
                </a:solidFill>
              </a:rPr>
              <a:t>framework</a:t>
            </a:r>
            <a:r>
              <a:rPr lang="fr-BE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1200" dirty="0" err="1">
                <a:solidFill>
                  <a:schemeClr val="accent1">
                    <a:lumMod val="75000"/>
                  </a:schemeClr>
                </a:solidFill>
              </a:rPr>
              <a:t>that</a:t>
            </a:r>
            <a:r>
              <a:rPr lang="fr-BE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1200" dirty="0" err="1">
                <a:solidFill>
                  <a:schemeClr val="accent1">
                    <a:lumMod val="75000"/>
                  </a:schemeClr>
                </a:solidFill>
              </a:rPr>
              <a:t>could</a:t>
            </a:r>
            <a:r>
              <a:rPr lang="fr-BE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1200" dirty="0" err="1">
                <a:solidFill>
                  <a:schemeClr val="accent1">
                    <a:lumMod val="75000"/>
                  </a:schemeClr>
                </a:solidFill>
              </a:rPr>
              <a:t>generates</a:t>
            </a:r>
            <a:r>
              <a:rPr lang="fr-BE" sz="1200" dirty="0">
                <a:solidFill>
                  <a:schemeClr val="accent1">
                    <a:lumMod val="75000"/>
                  </a:schemeClr>
                </a:solidFill>
              </a:rPr>
              <a:t> data on the commercial and non-commercial </a:t>
            </a:r>
            <a:r>
              <a:rPr lang="fr-BE" sz="1200" dirty="0" err="1">
                <a:solidFill>
                  <a:schemeClr val="accent1">
                    <a:lumMod val="75000"/>
                  </a:schemeClr>
                </a:solidFill>
              </a:rPr>
              <a:t>flows</a:t>
            </a:r>
            <a:r>
              <a:rPr lang="fr-BE" sz="1200" dirty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fr-BE" sz="1200" dirty="0" err="1">
                <a:solidFill>
                  <a:schemeClr val="accent1">
                    <a:lumMod val="75000"/>
                  </a:schemeClr>
                </a:solidFill>
              </a:rPr>
              <a:t>exotic</a:t>
            </a:r>
            <a:r>
              <a:rPr lang="fr-BE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1200" dirty="0" err="1">
                <a:solidFill>
                  <a:schemeClr val="accent1">
                    <a:lumMod val="75000"/>
                  </a:schemeClr>
                </a:solidFill>
              </a:rPr>
              <a:t>species</a:t>
            </a:r>
            <a:r>
              <a:rPr lang="fr-BE" sz="1200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fr-BE" sz="1200" dirty="0" err="1">
                <a:solidFill>
                  <a:schemeClr val="accent1">
                    <a:lumMod val="75000"/>
                  </a:schemeClr>
                </a:solidFill>
              </a:rPr>
              <a:t>is</a:t>
            </a:r>
            <a:r>
              <a:rPr lang="fr-BE" sz="1200" dirty="0">
                <a:solidFill>
                  <a:schemeClr val="accent1">
                    <a:lumMod val="75000"/>
                  </a:schemeClr>
                </a:solidFill>
              </a:rPr>
              <a:t> an </a:t>
            </a:r>
            <a:r>
              <a:rPr lang="fr-BE" sz="1200" b="1" dirty="0">
                <a:solidFill>
                  <a:schemeClr val="accent1">
                    <a:lumMod val="75000"/>
                  </a:schemeClr>
                </a:solidFill>
              </a:rPr>
              <a:t>important obstacle to </a:t>
            </a:r>
            <a:r>
              <a:rPr lang="fr-BE" sz="1200" b="1" dirty="0" err="1">
                <a:solidFill>
                  <a:schemeClr val="accent1">
                    <a:lumMod val="75000"/>
                  </a:schemeClr>
                </a:solidFill>
              </a:rPr>
              <a:t>proper</a:t>
            </a:r>
            <a:r>
              <a:rPr lang="fr-BE" sz="1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1200" b="1" dirty="0" err="1">
                <a:solidFill>
                  <a:schemeClr val="accent1">
                    <a:lumMod val="75000"/>
                  </a:schemeClr>
                </a:solidFill>
              </a:rPr>
              <a:t>implementation</a:t>
            </a:r>
            <a:r>
              <a:rPr lang="fr-BE" sz="1200" dirty="0">
                <a:solidFill>
                  <a:schemeClr val="accent1">
                    <a:lumMod val="75000"/>
                  </a:schemeClr>
                </a:solidFill>
              </a:rPr>
              <a:t> of national import control </a:t>
            </a:r>
            <a:r>
              <a:rPr lang="fr-BE" sz="1200" dirty="0" err="1">
                <a:solidFill>
                  <a:schemeClr val="accent1">
                    <a:lumMod val="75000"/>
                  </a:schemeClr>
                </a:solidFill>
              </a:rPr>
              <a:t>policies</a:t>
            </a:r>
            <a:r>
              <a:rPr lang="fr-BE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1200" dirty="0" err="1">
                <a:solidFill>
                  <a:schemeClr val="accent1">
                    <a:lumMod val="75000"/>
                  </a:schemeClr>
                </a:solidFill>
              </a:rPr>
              <a:t>like</a:t>
            </a:r>
            <a:r>
              <a:rPr lang="fr-BE" sz="1200" dirty="0">
                <a:solidFill>
                  <a:schemeClr val="accent1">
                    <a:lumMod val="75000"/>
                  </a:schemeClr>
                </a:solidFill>
              </a:rPr>
              <a:t> the </a:t>
            </a:r>
            <a:r>
              <a:rPr lang="fr-BE" sz="1200" dirty="0" err="1">
                <a:solidFill>
                  <a:schemeClr val="accent1">
                    <a:lumMod val="75000"/>
                  </a:schemeClr>
                </a:solidFill>
              </a:rPr>
              <a:t>regulation</a:t>
            </a:r>
            <a:r>
              <a:rPr lang="fr-BE" sz="1200" dirty="0">
                <a:solidFill>
                  <a:schemeClr val="accent1">
                    <a:lumMod val="75000"/>
                  </a:schemeClr>
                </a:solidFill>
              </a:rPr>
              <a:t> on IAS. </a:t>
            </a:r>
            <a:endParaRPr lang="fr-FR" sz="12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6711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Extrapolating</a:t>
            </a:r>
            <a:r>
              <a:rPr lang="fr-FR" dirty="0"/>
              <a:t> </a:t>
            </a:r>
            <a:r>
              <a:rPr lang="fr-FR" dirty="0" err="1"/>
              <a:t>general</a:t>
            </a:r>
            <a:r>
              <a:rPr lang="fr-FR" dirty="0"/>
              <a:t> conclusion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only</a:t>
            </a:r>
            <a:r>
              <a:rPr lang="fr-FR" dirty="0"/>
              <a:t> </a:t>
            </a:r>
            <a:r>
              <a:rPr lang="fr-FR" dirty="0" err="1"/>
              <a:t>three</a:t>
            </a:r>
            <a:r>
              <a:rPr lang="fr-FR" dirty="0"/>
              <a:t> case </a:t>
            </a:r>
            <a:r>
              <a:rPr lang="fr-FR" dirty="0" err="1"/>
              <a:t>study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not relevant. </a:t>
            </a:r>
          </a:p>
        </p:txBody>
      </p:sp>
    </p:spTree>
    <p:extLst>
      <p:ext uri="{BB962C8B-B14F-4D97-AF65-F5344CB8AC3E}">
        <p14:creationId xmlns:p14="http://schemas.microsoft.com/office/powerpoint/2010/main" val="3063742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 err="1"/>
              <a:t>Coming</a:t>
            </a:r>
            <a:r>
              <a:rPr lang="fr-FR" sz="1800" dirty="0"/>
              <a:t> back to </a:t>
            </a:r>
            <a:r>
              <a:rPr lang="fr-FR" sz="1800" dirty="0" err="1"/>
              <a:t>this</a:t>
            </a:r>
            <a:r>
              <a:rPr lang="fr-FR" sz="1800" dirty="0"/>
              <a:t> slide, if </a:t>
            </a:r>
            <a:r>
              <a:rPr lang="fr-FR" sz="1800" dirty="0" err="1"/>
              <a:t>these</a:t>
            </a:r>
            <a:r>
              <a:rPr lang="fr-FR" sz="1800" dirty="0"/>
              <a:t> </a:t>
            </a:r>
            <a:r>
              <a:rPr lang="fr-FR" sz="1800" dirty="0" err="1"/>
              <a:t>frameworks</a:t>
            </a:r>
            <a:r>
              <a:rPr lang="fr-FR" sz="1800" dirty="0"/>
              <a:t> are at first </a:t>
            </a:r>
            <a:r>
              <a:rPr lang="fr-FR" sz="1800" dirty="0" err="1"/>
              <a:t>sight</a:t>
            </a:r>
            <a:r>
              <a:rPr lang="fr-FR" sz="1800" dirty="0"/>
              <a:t> </a:t>
            </a:r>
            <a:r>
              <a:rPr lang="fr-FR" sz="1800" dirty="0" err="1"/>
              <a:t>very</a:t>
            </a:r>
            <a:r>
              <a:rPr lang="fr-FR" sz="1800" dirty="0"/>
              <a:t> </a:t>
            </a:r>
            <a:r>
              <a:rPr lang="fr-FR" sz="1800" dirty="0" err="1"/>
              <a:t>different</a:t>
            </a:r>
            <a:r>
              <a:rPr lang="fr-FR" sz="1800" dirty="0"/>
              <a:t> in </a:t>
            </a:r>
            <a:r>
              <a:rPr lang="fr-FR" sz="1800" dirty="0" err="1"/>
              <a:t>their</a:t>
            </a:r>
            <a:r>
              <a:rPr lang="fr-FR" sz="1800" dirty="0"/>
              <a:t> scope and objectives, the essential </a:t>
            </a:r>
            <a:r>
              <a:rPr lang="fr-FR" sz="1800" dirty="0" err="1"/>
              <a:t>step</a:t>
            </a:r>
            <a:r>
              <a:rPr lang="fr-FR" sz="1800" dirty="0"/>
              <a:t> for </a:t>
            </a:r>
            <a:r>
              <a:rPr lang="fr-FR" sz="1800" dirty="0" err="1"/>
              <a:t>their</a:t>
            </a:r>
            <a:r>
              <a:rPr lang="fr-FR" sz="1800" dirty="0"/>
              <a:t> </a:t>
            </a:r>
            <a:r>
              <a:rPr lang="fr-FR" sz="1800" dirty="0" err="1"/>
              <a:t>implementation</a:t>
            </a:r>
            <a:r>
              <a:rPr lang="fr-FR" sz="1800" dirty="0"/>
              <a:t> </a:t>
            </a:r>
            <a:r>
              <a:rPr lang="fr-FR" sz="1800" dirty="0" err="1"/>
              <a:t>is</a:t>
            </a:r>
            <a:r>
              <a:rPr lang="fr-FR" sz="1800" dirty="0"/>
              <a:t> </a:t>
            </a:r>
            <a:r>
              <a:rPr lang="fr-FR" sz="1800" dirty="0" err="1"/>
              <a:t>always</a:t>
            </a:r>
            <a:r>
              <a:rPr lang="fr-FR" sz="1800" dirty="0"/>
              <a:t> the identification of </a:t>
            </a:r>
            <a:r>
              <a:rPr lang="fr-FR" sz="1800" dirty="0" err="1"/>
              <a:t>target</a:t>
            </a:r>
            <a:r>
              <a:rPr lang="fr-FR" sz="1800" dirty="0"/>
              <a:t> </a:t>
            </a:r>
            <a:r>
              <a:rPr lang="fr-FR" sz="1800" dirty="0" err="1"/>
              <a:t>exotic</a:t>
            </a:r>
            <a:r>
              <a:rPr lang="fr-FR" sz="1800" dirty="0"/>
              <a:t> </a:t>
            </a:r>
            <a:r>
              <a:rPr lang="fr-FR" sz="1800" dirty="0" err="1"/>
              <a:t>species</a:t>
            </a:r>
            <a:r>
              <a:rPr lang="fr-FR" sz="1800" dirty="0"/>
              <a:t>. </a:t>
            </a:r>
            <a:r>
              <a:rPr lang="fr-FR" sz="1800" dirty="0" err="1"/>
              <a:t>Each</a:t>
            </a:r>
            <a:r>
              <a:rPr lang="fr-FR" sz="1800" dirty="0"/>
              <a:t> </a:t>
            </a:r>
            <a:r>
              <a:rPr lang="fr-FR" sz="1800" dirty="0" err="1"/>
              <a:t>framework</a:t>
            </a:r>
            <a:r>
              <a:rPr lang="fr-FR" sz="1800" dirty="0"/>
              <a:t> and </a:t>
            </a:r>
            <a:r>
              <a:rPr lang="fr-FR" sz="1800" dirty="0" err="1"/>
              <a:t>associated</a:t>
            </a:r>
            <a:r>
              <a:rPr lang="fr-FR" sz="1800" dirty="0"/>
              <a:t> public institutions have </a:t>
            </a:r>
            <a:r>
              <a:rPr lang="fr-FR" sz="1800" dirty="0" err="1"/>
              <a:t>either</a:t>
            </a:r>
            <a:r>
              <a:rPr lang="fr-FR" sz="1800" dirty="0"/>
              <a:t> </a:t>
            </a:r>
            <a:r>
              <a:rPr lang="fr-FR" sz="1800" dirty="0" err="1"/>
              <a:t>established</a:t>
            </a:r>
            <a:r>
              <a:rPr lang="fr-FR" sz="1800" dirty="0"/>
              <a:t> </a:t>
            </a:r>
            <a:r>
              <a:rPr lang="fr-FR" sz="1800" dirty="0" err="1"/>
              <a:t>deidcated</a:t>
            </a:r>
            <a:r>
              <a:rPr lang="fr-FR" sz="1800" dirty="0"/>
              <a:t> </a:t>
            </a:r>
            <a:r>
              <a:rPr lang="fr-FR" sz="1800" dirty="0" err="1"/>
              <a:t>species</a:t>
            </a:r>
            <a:r>
              <a:rPr lang="fr-FR" sz="1800" dirty="0"/>
              <a:t> </a:t>
            </a:r>
            <a:r>
              <a:rPr lang="fr-FR" sz="1800" dirty="0" err="1"/>
              <a:t>lists</a:t>
            </a:r>
            <a:r>
              <a:rPr lang="fr-FR" sz="1800" dirty="0"/>
              <a:t> </a:t>
            </a:r>
            <a:r>
              <a:rPr lang="fr-FR" sz="1800" dirty="0" err="1"/>
              <a:t>fitting</a:t>
            </a:r>
            <a:r>
              <a:rPr lang="fr-FR" sz="1800" dirty="0"/>
              <a:t> </a:t>
            </a:r>
            <a:r>
              <a:rPr lang="fr-FR" sz="1800" dirty="0" err="1"/>
              <a:t>their</a:t>
            </a:r>
            <a:r>
              <a:rPr lang="fr-FR" sz="1800" dirty="0"/>
              <a:t> </a:t>
            </a:r>
            <a:r>
              <a:rPr lang="fr-FR" sz="1800" dirty="0" err="1"/>
              <a:t>own</a:t>
            </a:r>
            <a:r>
              <a:rPr lang="fr-FR" sz="1800" dirty="0"/>
              <a:t> </a:t>
            </a:r>
            <a:r>
              <a:rPr lang="fr-FR" sz="1800" dirty="0" err="1"/>
              <a:t>purpose</a:t>
            </a:r>
            <a:r>
              <a:rPr lang="fr-FR" sz="1800" dirty="0"/>
              <a:t> (IAS of EU </a:t>
            </a:r>
            <a:r>
              <a:rPr lang="fr-FR" sz="1800" dirty="0" err="1"/>
              <a:t>concern</a:t>
            </a:r>
            <a:r>
              <a:rPr lang="fr-FR" sz="1800" dirty="0"/>
              <a:t>, CITES, positive </a:t>
            </a:r>
            <a:r>
              <a:rPr lang="fr-FR" sz="1800" dirty="0" err="1"/>
              <a:t>lists</a:t>
            </a:r>
            <a:r>
              <a:rPr lang="fr-FR" sz="1800" dirty="0"/>
              <a:t> of reptiles and </a:t>
            </a:r>
            <a:r>
              <a:rPr lang="fr-FR" sz="1800" dirty="0" err="1"/>
              <a:t>mammals</a:t>
            </a:r>
            <a:r>
              <a:rPr lang="fr-FR" sz="1800" dirty="0"/>
              <a:t>), or are </a:t>
            </a:r>
            <a:r>
              <a:rPr lang="fr-FR" sz="1800" dirty="0" err="1"/>
              <a:t>working</a:t>
            </a:r>
            <a:r>
              <a:rPr lang="fr-FR" sz="1800" dirty="0"/>
              <a:t> in </a:t>
            </a:r>
            <a:r>
              <a:rPr lang="fr-FR" sz="1800" dirty="0" err="1"/>
              <a:t>categories</a:t>
            </a:r>
            <a:r>
              <a:rPr lang="fr-FR" sz="1800" dirty="0"/>
              <a:t> of </a:t>
            </a:r>
            <a:r>
              <a:rPr lang="fr-FR" sz="1800" dirty="0" err="1"/>
              <a:t>exotic</a:t>
            </a:r>
            <a:r>
              <a:rPr lang="fr-FR" sz="1800" dirty="0"/>
              <a:t> </a:t>
            </a:r>
            <a:r>
              <a:rPr lang="fr-FR" sz="1800" dirty="0" err="1"/>
              <a:t>species</a:t>
            </a:r>
            <a:r>
              <a:rPr lang="fr-FR" sz="1800" dirty="0"/>
              <a:t> in a </a:t>
            </a:r>
            <a:r>
              <a:rPr lang="fr-FR" sz="1800" dirty="0" err="1"/>
              <a:t>specific</a:t>
            </a:r>
            <a:r>
              <a:rPr lang="fr-FR" sz="1800" dirty="0"/>
              <a:t> </a:t>
            </a:r>
            <a:r>
              <a:rPr lang="fr-FR" sz="1800" dirty="0" err="1"/>
              <a:t>view</a:t>
            </a:r>
            <a:r>
              <a:rPr lang="fr-FR" sz="1800" dirty="0"/>
              <a:t>.</a:t>
            </a:r>
          </a:p>
          <a:p>
            <a:r>
              <a:rPr lang="fr-FR" sz="1800" dirty="0"/>
              <a:t>As a </a:t>
            </a:r>
            <a:r>
              <a:rPr lang="fr-FR" sz="1800" dirty="0" err="1"/>
              <a:t>result</a:t>
            </a:r>
            <a:r>
              <a:rPr lang="fr-FR" sz="1800" dirty="0"/>
              <a:t>, information </a:t>
            </a:r>
            <a:r>
              <a:rPr lang="fr-FR" sz="1800" dirty="0" err="1"/>
              <a:t>is</a:t>
            </a:r>
            <a:r>
              <a:rPr lang="fr-FR" sz="1800" dirty="0"/>
              <a:t> </a:t>
            </a:r>
            <a:r>
              <a:rPr lang="fr-FR" sz="1800" dirty="0" err="1"/>
              <a:t>scattered</a:t>
            </a:r>
            <a:r>
              <a:rPr lang="fr-FR" sz="1800" dirty="0"/>
              <a:t> in </a:t>
            </a:r>
            <a:r>
              <a:rPr lang="fr-FR" sz="1800" dirty="0" err="1"/>
              <a:t>different</a:t>
            </a:r>
            <a:r>
              <a:rPr lang="fr-FR" sz="1800" dirty="0"/>
              <a:t> sources, </a:t>
            </a:r>
            <a:r>
              <a:rPr lang="fr-FR" sz="1800" dirty="0" err="1"/>
              <a:t>with</a:t>
            </a:r>
            <a:r>
              <a:rPr lang="fr-FR" sz="1800" dirty="0"/>
              <a:t> no </a:t>
            </a:r>
            <a:r>
              <a:rPr lang="fr-FR" sz="1800" dirty="0" err="1"/>
              <a:t>commonly</a:t>
            </a:r>
            <a:r>
              <a:rPr lang="fr-FR" sz="1800" dirty="0"/>
              <a:t> </a:t>
            </a:r>
            <a:r>
              <a:rPr lang="fr-FR" sz="1800" dirty="0" err="1"/>
              <a:t>agreed</a:t>
            </a:r>
            <a:r>
              <a:rPr lang="fr-FR" sz="1800" dirty="0"/>
              <a:t> information format ans </a:t>
            </a:r>
            <a:r>
              <a:rPr lang="fr-FR" sz="1800" dirty="0" err="1"/>
              <a:t>limited</a:t>
            </a:r>
            <a:r>
              <a:rPr lang="fr-FR" sz="1800" dirty="0"/>
              <a:t> </a:t>
            </a:r>
            <a:r>
              <a:rPr lang="fr-FR" sz="1800" dirty="0" err="1"/>
              <a:t>accessibility</a:t>
            </a:r>
            <a:r>
              <a:rPr lang="fr-FR" sz="1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702813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Actors = FAVV, </a:t>
            </a:r>
            <a:r>
              <a:rPr lang="fr-FR" dirty="0" err="1"/>
              <a:t>policy</a:t>
            </a:r>
            <a:r>
              <a:rPr lang="fr-FR" dirty="0"/>
              <a:t> </a:t>
            </a:r>
            <a:r>
              <a:rPr lang="fr-FR" dirty="0" err="1"/>
              <a:t>makers</a:t>
            </a:r>
            <a:r>
              <a:rPr lang="fr-FR" dirty="0"/>
              <a:t>, Customs, </a:t>
            </a:r>
            <a:r>
              <a:rPr lang="fr-FR" dirty="0" err="1"/>
              <a:t>professionals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the pet </a:t>
            </a:r>
            <a:r>
              <a:rPr lang="fr-FR" dirty="0" err="1"/>
              <a:t>trade</a:t>
            </a:r>
            <a:r>
              <a:rPr lang="fr-FR" dirty="0"/>
              <a:t>, </a:t>
            </a:r>
            <a:r>
              <a:rPr lang="fr-FR" dirty="0" err="1"/>
              <a:t>NGO’s</a:t>
            </a:r>
            <a:r>
              <a:rPr lang="fr-FR" dirty="0"/>
              <a:t> </a:t>
            </a:r>
            <a:r>
              <a:rPr lang="fr-FR" dirty="0" err="1"/>
              <a:t>veterinarians</a:t>
            </a:r>
            <a:r>
              <a:rPr lang="fr-FR" dirty="0"/>
              <a:t> , ..</a:t>
            </a:r>
          </a:p>
        </p:txBody>
      </p:sp>
    </p:spTree>
    <p:extLst>
      <p:ext uri="{BB962C8B-B14F-4D97-AF65-F5344CB8AC3E}">
        <p14:creationId xmlns:p14="http://schemas.microsoft.com/office/powerpoint/2010/main" val="3659447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e du titre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Texte du titre</a:t>
            </a:r>
          </a:p>
        </p:txBody>
      </p:sp>
      <p:sp>
        <p:nvSpPr>
          <p:cNvPr id="30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3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9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48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9" name="Rectangle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logtiff.tif" descr="logtiff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360" y="5733255"/>
            <a:ext cx="1098551" cy="908051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e du titre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Texte du titre</a:t>
            </a:r>
          </a:p>
        </p:txBody>
      </p:sp>
      <p:sp>
        <p:nvSpPr>
          <p:cNvPr id="74" name="Texte niveau 1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5" name="Rectangle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e du titre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Texte du titre</a:t>
            </a:r>
          </a:p>
        </p:txBody>
      </p:sp>
      <p:sp>
        <p:nvSpPr>
          <p:cNvPr id="84" name="Image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5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8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94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9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e du titre"/>
          <p:cNvSpPr txBox="1"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103" name="Texte niveau 1…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0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tiff"/><Relationship Id="rId5" Type="http://schemas.openxmlformats.org/officeDocument/2006/relationships/image" Target="../media/image6.png"/><Relationship Id="rId4" Type="http://schemas.openxmlformats.org/officeDocument/2006/relationships/image" Target="../media/image5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8.tiff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Belgian Forum on Invasive Species"/>
          <p:cNvSpPr txBox="1"/>
          <p:nvPr/>
        </p:nvSpPr>
        <p:spPr>
          <a:xfrm>
            <a:off x="-3924623" y="6125234"/>
            <a:ext cx="7272809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3800" b="1">
                <a:solidFill>
                  <a:srgbClr val="FD9A0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pPr algn="r"/>
            <a:r>
              <a:rPr sz="2000" b="0" dirty="0"/>
              <a:t>Belgian </a:t>
            </a:r>
            <a:r>
              <a:rPr lang="fr-FR" sz="2000" b="0" dirty="0" err="1"/>
              <a:t>Biodiversity</a:t>
            </a:r>
            <a:r>
              <a:rPr lang="fr-FR" sz="2000" b="0" dirty="0"/>
              <a:t> Platform</a:t>
            </a:r>
            <a:endParaRPr sz="2000" b="0" dirty="0"/>
          </a:p>
        </p:txBody>
      </p:sp>
      <p:sp>
        <p:nvSpPr>
          <p:cNvPr id="124" name="Ligne"/>
          <p:cNvSpPr/>
          <p:nvPr/>
        </p:nvSpPr>
        <p:spPr>
          <a:xfrm>
            <a:off x="323527" y="6525344"/>
            <a:ext cx="7344818" cy="1"/>
          </a:xfrm>
          <a:prstGeom prst="line">
            <a:avLst/>
          </a:prstGeom>
          <a:ln>
            <a:solidFill>
              <a:srgbClr val="A6A6A6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6" name="Sonia Vanderhoeven"/>
          <p:cNvSpPr txBox="1"/>
          <p:nvPr/>
        </p:nvSpPr>
        <p:spPr>
          <a:xfrm>
            <a:off x="516835" y="3601045"/>
            <a:ext cx="7272809" cy="1763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50000"/>
              </a:lnSpc>
              <a:defRPr sz="2000"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rPr sz="2500" i="1" u="sng" dirty="0">
                <a:solidFill>
                  <a:srgbClr val="00B050"/>
                </a:solidFill>
              </a:rPr>
              <a:t>Sonia </a:t>
            </a:r>
            <a:r>
              <a:rPr sz="2500" i="1" u="sng" dirty="0" err="1">
                <a:solidFill>
                  <a:srgbClr val="00B050"/>
                </a:solidFill>
              </a:rPr>
              <a:t>Vanderhoeven</a:t>
            </a:r>
            <a:endParaRPr lang="fr-FR" sz="2500" i="1" u="sng" dirty="0">
              <a:solidFill>
                <a:srgbClr val="00B050"/>
              </a:solidFill>
            </a:endParaRPr>
          </a:p>
          <a:p>
            <a:r>
              <a:rPr lang="fr-BE" sz="2500" i="1" dirty="0">
                <a:solidFill>
                  <a:srgbClr val="00B050"/>
                </a:solidFill>
              </a:rPr>
              <a:t>Maxime </a:t>
            </a:r>
            <a:r>
              <a:rPr lang="fr-BE" sz="2500" i="1" dirty="0" err="1">
                <a:solidFill>
                  <a:srgbClr val="00B050"/>
                </a:solidFill>
              </a:rPr>
              <a:t>Coupremanne</a:t>
            </a:r>
            <a:endParaRPr lang="fr-BE" sz="2500" i="1" dirty="0">
              <a:solidFill>
                <a:srgbClr val="00B050"/>
              </a:solidFill>
            </a:endParaRPr>
          </a:p>
          <a:p>
            <a:r>
              <a:rPr lang="fr-BE" sz="2500" i="1" dirty="0">
                <a:solidFill>
                  <a:srgbClr val="00B050"/>
                </a:solidFill>
              </a:rPr>
              <a:t>Lise </a:t>
            </a:r>
            <a:r>
              <a:rPr lang="fr-BE" sz="2500" i="1" dirty="0" err="1">
                <a:solidFill>
                  <a:srgbClr val="00B050"/>
                </a:solidFill>
              </a:rPr>
              <a:t>Goudeseune</a:t>
            </a:r>
            <a:endParaRPr sz="2500" i="1" dirty="0">
              <a:solidFill>
                <a:srgbClr val="00B05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5CD169-B3FE-0344-84FF-2B2A34727F16}"/>
              </a:ext>
            </a:extLst>
          </p:cNvPr>
          <p:cNvSpPr/>
          <p:nvPr/>
        </p:nvSpPr>
        <p:spPr>
          <a:xfrm>
            <a:off x="1578665" y="1271171"/>
            <a:ext cx="59866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dirty="0">
                <a:solidFill>
                  <a:schemeClr val="accent1">
                    <a:lumMod val="75000"/>
                  </a:schemeClr>
                </a:solidFill>
              </a:rPr>
              <a:t>To </a:t>
            </a:r>
            <a:r>
              <a:rPr lang="fr-FR" sz="4000" dirty="0" err="1">
                <a:solidFill>
                  <a:schemeClr val="accent1">
                    <a:lumMod val="75000"/>
                  </a:schemeClr>
                </a:solidFill>
              </a:rPr>
              <a:t>what</a:t>
            </a:r>
            <a:r>
              <a:rPr lang="fr-FR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4000" dirty="0" err="1">
                <a:solidFill>
                  <a:schemeClr val="accent1">
                    <a:lumMod val="75000"/>
                  </a:schemeClr>
                </a:solidFill>
              </a:rPr>
              <a:t>extent</a:t>
            </a:r>
            <a:r>
              <a:rPr lang="fr-FR" sz="4000" dirty="0">
                <a:solidFill>
                  <a:schemeClr val="accent1">
                    <a:lumMod val="75000"/>
                  </a:schemeClr>
                </a:solidFill>
              </a:rPr>
              <a:t> do </a:t>
            </a:r>
            <a:r>
              <a:rPr lang="fr-FR" sz="4000" dirty="0" err="1">
                <a:solidFill>
                  <a:schemeClr val="accent1">
                    <a:lumMod val="75000"/>
                  </a:schemeClr>
                </a:solidFill>
              </a:rPr>
              <a:t>existing</a:t>
            </a:r>
            <a:r>
              <a:rPr lang="fr-FR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4000" dirty="0" err="1">
                <a:solidFill>
                  <a:schemeClr val="accent1">
                    <a:lumMod val="75000"/>
                  </a:schemeClr>
                </a:solidFill>
              </a:rPr>
              <a:t>databases</a:t>
            </a:r>
            <a:r>
              <a:rPr lang="fr-FR" sz="4000" dirty="0">
                <a:solidFill>
                  <a:schemeClr val="accent1">
                    <a:lumMod val="75000"/>
                  </a:schemeClr>
                </a:solidFill>
              </a:rPr>
              <a:t> support </a:t>
            </a:r>
            <a:r>
              <a:rPr lang="fr-FR" sz="4000" dirty="0" err="1">
                <a:solidFill>
                  <a:schemeClr val="accent1">
                    <a:lumMod val="75000"/>
                  </a:schemeClr>
                </a:solidFill>
              </a:rPr>
              <a:t>wildlife</a:t>
            </a:r>
            <a:r>
              <a:rPr lang="fr-FR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4000" dirty="0" err="1">
                <a:solidFill>
                  <a:schemeClr val="accent1">
                    <a:lumMod val="75000"/>
                  </a:schemeClr>
                </a:solidFill>
              </a:rPr>
              <a:t>trade</a:t>
            </a:r>
            <a:r>
              <a:rPr lang="fr-FR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4000" dirty="0" err="1">
                <a:solidFill>
                  <a:schemeClr val="accent1">
                    <a:lumMod val="75000"/>
                  </a:schemeClr>
                </a:solidFill>
              </a:rPr>
              <a:t>policies</a:t>
            </a:r>
            <a:r>
              <a:rPr lang="fr-FR" sz="4000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15615E-B5A3-0C47-86AC-4D0726DE3B43}"/>
              </a:ext>
            </a:extLst>
          </p:cNvPr>
          <p:cNvSpPr/>
          <p:nvPr/>
        </p:nvSpPr>
        <p:spPr>
          <a:xfrm>
            <a:off x="516835" y="1052334"/>
            <a:ext cx="8004313" cy="2376666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025" name="Picture 1" descr="page1image15586000">
            <a:extLst>
              <a:ext uri="{FF2B5EF4-FFF2-40B4-BE49-F238E27FC236}">
                <a16:creationId xmlns:a16="http://schemas.microsoft.com/office/drawing/2014/main" id="{74405D0F-9A57-E54D-85CE-005B52434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148" y="3722154"/>
            <a:ext cx="3302000" cy="128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C42373D-D580-144C-BC34-09DFA7661F53}"/>
              </a:ext>
            </a:extLst>
          </p:cNvPr>
          <p:cNvSpPr txBox="1"/>
          <p:nvPr/>
        </p:nvSpPr>
        <p:spPr>
          <a:xfrm>
            <a:off x="3265714" y="1285985"/>
            <a:ext cx="5535385" cy="1323439"/>
          </a:xfrm>
          <a:prstGeom prst="rect">
            <a:avLst/>
          </a:prstGeom>
        </p:spPr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ctr">
              <a:defRPr sz="4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 dirty="0"/>
              <a:t>How do </a:t>
            </a:r>
            <a:r>
              <a:rPr lang="fr-FR" dirty="0" err="1"/>
              <a:t>other</a:t>
            </a:r>
            <a:r>
              <a:rPr lang="fr-FR" dirty="0"/>
              <a:t> </a:t>
            </a:r>
          </a:p>
          <a:p>
            <a:r>
              <a:rPr lang="fr-FR" dirty="0" err="1"/>
              <a:t>Member</a:t>
            </a:r>
            <a:r>
              <a:rPr lang="fr-FR" dirty="0"/>
              <a:t> States </a:t>
            </a:r>
            <a:r>
              <a:rPr lang="fr-FR" dirty="0" err="1"/>
              <a:t>proceed</a:t>
            </a:r>
            <a:r>
              <a:rPr lang="fr-FR" dirty="0"/>
              <a:t> ? </a:t>
            </a:r>
          </a:p>
        </p:txBody>
      </p:sp>
      <p:pic>
        <p:nvPicPr>
          <p:cNvPr id="7" name="question-mark.png" descr="question-mark.png">
            <a:extLst>
              <a:ext uri="{FF2B5EF4-FFF2-40B4-BE49-F238E27FC236}">
                <a16:creationId xmlns:a16="http://schemas.microsoft.com/office/drawing/2014/main" id="{9E368932-31B5-8541-829E-65022F271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57" y="283035"/>
            <a:ext cx="2764418" cy="27644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6409082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8A7F495-F9DE-6047-8395-59E2D490BEF7}"/>
              </a:ext>
            </a:extLst>
          </p:cNvPr>
          <p:cNvSpPr txBox="1"/>
          <p:nvPr/>
        </p:nvSpPr>
        <p:spPr>
          <a:xfrm>
            <a:off x="3265714" y="1285985"/>
            <a:ext cx="5535385" cy="1323439"/>
          </a:xfrm>
          <a:prstGeom prst="rect">
            <a:avLst/>
          </a:prstGeom>
        </p:spPr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ctr">
              <a:defRPr sz="4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 dirty="0"/>
              <a:t>How do </a:t>
            </a:r>
            <a:r>
              <a:rPr lang="fr-FR" dirty="0" err="1"/>
              <a:t>other</a:t>
            </a:r>
            <a:r>
              <a:rPr lang="fr-FR" dirty="0"/>
              <a:t> </a:t>
            </a:r>
          </a:p>
          <a:p>
            <a:r>
              <a:rPr lang="fr-FR" dirty="0" err="1"/>
              <a:t>Member</a:t>
            </a:r>
            <a:r>
              <a:rPr lang="fr-FR" dirty="0"/>
              <a:t> States </a:t>
            </a:r>
            <a:r>
              <a:rPr lang="fr-FR" dirty="0" err="1"/>
              <a:t>proceed</a:t>
            </a:r>
            <a:r>
              <a:rPr lang="fr-FR" dirty="0"/>
              <a:t> ?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2D0D4D6-CE0B-E54C-92C6-53D70DF57B68}"/>
              </a:ext>
            </a:extLst>
          </p:cNvPr>
          <p:cNvSpPr txBox="1"/>
          <p:nvPr/>
        </p:nvSpPr>
        <p:spPr>
          <a:xfrm>
            <a:off x="3095990" y="4001774"/>
            <a:ext cx="5662561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ctr">
              <a:defRPr sz="4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 dirty="0" err="1"/>
              <a:t>Benchmarking</a:t>
            </a:r>
            <a:r>
              <a:rPr lang="fr-FR" dirty="0"/>
              <a:t> Survey 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068AA137-BC3B-3341-ABF1-E50EA2BAEAD5}"/>
              </a:ext>
            </a:extLst>
          </p:cNvPr>
          <p:cNvCxnSpPr>
            <a:cxnSpLocks/>
          </p:cNvCxnSpPr>
          <p:nvPr/>
        </p:nvCxnSpPr>
        <p:spPr>
          <a:xfrm>
            <a:off x="5927271" y="2778686"/>
            <a:ext cx="0" cy="937344"/>
          </a:xfrm>
          <a:prstGeom prst="straightConnector1">
            <a:avLst/>
          </a:prstGeom>
          <a:noFill/>
          <a:ln w="47625" cap="flat">
            <a:solidFill>
              <a:schemeClr val="accent1">
                <a:lumMod val="75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0" name="question-mark.png" descr="question-mark.png">
            <a:extLst>
              <a:ext uri="{FF2B5EF4-FFF2-40B4-BE49-F238E27FC236}">
                <a16:creationId xmlns:a16="http://schemas.microsoft.com/office/drawing/2014/main" id="{48EAD964-7109-754A-8A26-AA438C515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57" y="283035"/>
            <a:ext cx="2764418" cy="27644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8976273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question-mark.png" descr="question-mark.png">
            <a:extLst>
              <a:ext uri="{FF2B5EF4-FFF2-40B4-BE49-F238E27FC236}">
                <a16:creationId xmlns:a16="http://schemas.microsoft.com/office/drawing/2014/main" id="{634A666C-7C48-E54B-A15A-2BEAA8238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57" y="283035"/>
            <a:ext cx="2764418" cy="2764418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EFF8E37-6A58-C34E-86C2-447F245ABCF4}"/>
              </a:ext>
            </a:extLst>
          </p:cNvPr>
          <p:cNvSpPr txBox="1"/>
          <p:nvPr/>
        </p:nvSpPr>
        <p:spPr>
          <a:xfrm>
            <a:off x="1845141" y="1665244"/>
            <a:ext cx="7298859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ctr">
              <a:defRPr sz="4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 dirty="0" err="1"/>
              <a:t>Only</a:t>
            </a:r>
            <a:r>
              <a:rPr lang="fr-FR" dirty="0"/>
              <a:t> 3 </a:t>
            </a:r>
            <a:r>
              <a:rPr lang="fr-FR" dirty="0" err="1"/>
              <a:t>answers</a:t>
            </a:r>
            <a:r>
              <a:rPr lang="fr-FR" dirty="0"/>
              <a:t> !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5687762-6459-3346-8F7B-574BD9FBC12C}"/>
              </a:ext>
            </a:extLst>
          </p:cNvPr>
          <p:cNvSpPr txBox="1"/>
          <p:nvPr/>
        </p:nvSpPr>
        <p:spPr>
          <a:xfrm>
            <a:off x="146957" y="3267309"/>
            <a:ext cx="8850086" cy="33239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0" lang="fr-FR" sz="28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When</a:t>
            </a: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kumimoji="0" lang="fr-FR" sz="28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available</a:t>
            </a: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, data are </a:t>
            </a:r>
            <a:r>
              <a:rPr kumimoji="0" lang="fr-FR" sz="28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scattered</a:t>
            </a: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and not </a:t>
            </a:r>
            <a:r>
              <a:rPr kumimoji="0" lang="fr-FR" sz="28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easily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 accessible</a:t>
            </a:r>
          </a:p>
          <a:p>
            <a:pPr marL="457200" marR="0" indent="-45720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1 MS: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procedure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 to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track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 IAS of EU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concern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 at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airports</a:t>
            </a:r>
            <a:endParaRPr lang="fr-FR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marR="0" indent="-45720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1 MS: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procedure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regarding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 CITES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species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only</a:t>
            </a:r>
            <a:endParaRPr lang="fr-FR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marR="0" indent="-45720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1 MS: not a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priority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;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lack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resources</a:t>
            </a:r>
            <a:endParaRPr kumimoji="0" lang="fr-FR" sz="28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774576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ge1image15586000">
            <a:extLst>
              <a:ext uri="{FF2B5EF4-FFF2-40B4-BE49-F238E27FC236}">
                <a16:creationId xmlns:a16="http://schemas.microsoft.com/office/drawing/2014/main" id="{59C12042-2E93-9549-83B8-EF8D370F7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00" y="973264"/>
            <a:ext cx="2781300" cy="108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1461F1F3-17AD-044F-87C3-170DE4DCCB03}"/>
              </a:ext>
            </a:extLst>
          </p:cNvPr>
          <p:cNvCxnSpPr>
            <a:cxnSpLocks/>
          </p:cNvCxnSpPr>
          <p:nvPr/>
        </p:nvCxnSpPr>
        <p:spPr>
          <a:xfrm flipH="1">
            <a:off x="2689886" y="2681595"/>
            <a:ext cx="1176874" cy="1268105"/>
          </a:xfrm>
          <a:prstGeom prst="straightConnector1">
            <a:avLst/>
          </a:prstGeom>
          <a:noFill/>
          <a:ln w="47625" cap="flat">
            <a:solidFill>
              <a:schemeClr val="accent1">
                <a:lumMod val="75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6158BEF1-F794-5D4C-8EEF-48401EB552EE}"/>
              </a:ext>
            </a:extLst>
          </p:cNvPr>
          <p:cNvSpPr txBox="1"/>
          <p:nvPr/>
        </p:nvSpPr>
        <p:spPr>
          <a:xfrm>
            <a:off x="2285404" y="4970381"/>
            <a:ext cx="1863650" cy="461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Animal </a:t>
            </a:r>
            <a:r>
              <a:rPr lang="fr-FR" sz="2400" dirty="0" err="1">
                <a:solidFill>
                  <a:schemeClr val="accent6">
                    <a:lumMod val="75000"/>
                  </a:schemeClr>
                </a:solidFill>
              </a:rPr>
              <a:t>H</a:t>
            </a:r>
            <a:r>
              <a:rPr kumimoji="0" lang="fr-FR" sz="24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ealth</a:t>
            </a: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EB56F8A9-218D-C74B-8FE0-3DEEAEF6A190}"/>
              </a:ext>
            </a:extLst>
          </p:cNvPr>
          <p:cNvCxnSpPr>
            <a:cxnSpLocks/>
          </p:cNvCxnSpPr>
          <p:nvPr/>
        </p:nvCxnSpPr>
        <p:spPr>
          <a:xfrm flipH="1">
            <a:off x="5353292" y="2698159"/>
            <a:ext cx="164" cy="2841705"/>
          </a:xfrm>
          <a:prstGeom prst="straightConnector1">
            <a:avLst/>
          </a:prstGeom>
          <a:noFill/>
          <a:ln w="47625" cap="flat">
            <a:solidFill>
              <a:schemeClr val="accent1">
                <a:lumMod val="75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2F799EA6-5C7C-5348-874B-1A2391D1B32A}"/>
              </a:ext>
            </a:extLst>
          </p:cNvPr>
          <p:cNvSpPr txBox="1"/>
          <p:nvPr/>
        </p:nvSpPr>
        <p:spPr>
          <a:xfrm>
            <a:off x="3963008" y="6048339"/>
            <a:ext cx="2780567" cy="461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Wildlife</a:t>
            </a: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Conservation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CDEAF8F9-BFCD-4646-B1BA-37EB6305E545}"/>
              </a:ext>
            </a:extLst>
          </p:cNvPr>
          <p:cNvCxnSpPr>
            <a:cxnSpLocks/>
          </p:cNvCxnSpPr>
          <p:nvPr/>
        </p:nvCxnSpPr>
        <p:spPr>
          <a:xfrm>
            <a:off x="6198411" y="2692148"/>
            <a:ext cx="806984" cy="2106305"/>
          </a:xfrm>
          <a:prstGeom prst="straightConnector1">
            <a:avLst/>
          </a:prstGeom>
          <a:noFill/>
          <a:ln w="47625" cap="flat">
            <a:solidFill>
              <a:schemeClr val="accent1">
                <a:lumMod val="75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62611757-BE95-6045-BF81-2708E20CCC85}"/>
              </a:ext>
            </a:extLst>
          </p:cNvPr>
          <p:cNvSpPr txBox="1"/>
          <p:nvPr/>
        </p:nvSpPr>
        <p:spPr>
          <a:xfrm>
            <a:off x="5788024" y="5047697"/>
            <a:ext cx="2806215" cy="461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Invasive Alien </a:t>
            </a:r>
            <a:r>
              <a:rPr kumimoji="0" lang="fr-FR" sz="24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Species</a:t>
            </a: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0190DEAD-941B-0C4D-AEB9-661201076EF6}"/>
              </a:ext>
            </a:extLst>
          </p:cNvPr>
          <p:cNvCxnSpPr>
            <a:cxnSpLocks/>
          </p:cNvCxnSpPr>
          <p:nvPr/>
        </p:nvCxnSpPr>
        <p:spPr>
          <a:xfrm>
            <a:off x="7191132" y="2673475"/>
            <a:ext cx="957226" cy="1276225"/>
          </a:xfrm>
          <a:prstGeom prst="straightConnector1">
            <a:avLst/>
          </a:prstGeom>
          <a:noFill/>
          <a:ln w="47625" cap="flat">
            <a:solidFill>
              <a:schemeClr val="accent1">
                <a:lumMod val="75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D0F896AC-6A39-4149-AA92-1BCB7FFA87CE}"/>
              </a:ext>
            </a:extLst>
          </p:cNvPr>
          <p:cNvSpPr txBox="1"/>
          <p:nvPr/>
        </p:nvSpPr>
        <p:spPr>
          <a:xfrm>
            <a:off x="696897" y="4130046"/>
            <a:ext cx="2036774" cy="461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Animal </a:t>
            </a:r>
            <a:r>
              <a:rPr lang="fr-FR" sz="2400" dirty="0" err="1">
                <a:solidFill>
                  <a:schemeClr val="accent6">
                    <a:lumMod val="75000"/>
                  </a:schemeClr>
                </a:solidFill>
              </a:rPr>
              <a:t>W</a:t>
            </a:r>
            <a:r>
              <a:rPr kumimoji="0" lang="fr-FR" sz="24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elfare</a:t>
            </a: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D966FB9-9D6E-5B47-BC60-E163496E1D0A}"/>
              </a:ext>
            </a:extLst>
          </p:cNvPr>
          <p:cNvCxnSpPr>
            <a:cxnSpLocks/>
          </p:cNvCxnSpPr>
          <p:nvPr/>
        </p:nvCxnSpPr>
        <p:spPr>
          <a:xfrm flipH="1">
            <a:off x="4149054" y="2698159"/>
            <a:ext cx="410246" cy="2068205"/>
          </a:xfrm>
          <a:prstGeom prst="straightConnector1">
            <a:avLst/>
          </a:prstGeom>
          <a:noFill/>
          <a:ln w="47625" cap="flat">
            <a:solidFill>
              <a:schemeClr val="accent1">
                <a:lumMod val="75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AB1BC0D8-CC9A-BB43-B711-225C0D7DEFD2}"/>
              </a:ext>
            </a:extLst>
          </p:cNvPr>
          <p:cNvSpPr txBox="1"/>
          <p:nvPr/>
        </p:nvSpPr>
        <p:spPr>
          <a:xfrm>
            <a:off x="7332751" y="4165141"/>
            <a:ext cx="1743424" cy="461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Public </a:t>
            </a:r>
            <a:r>
              <a:rPr kumimoji="0" lang="fr-FR" sz="24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Health</a:t>
            </a: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1B53959-1462-1948-9CE6-F990BD6473BF}"/>
              </a:ext>
            </a:extLst>
          </p:cNvPr>
          <p:cNvSpPr/>
          <p:nvPr/>
        </p:nvSpPr>
        <p:spPr>
          <a:xfrm>
            <a:off x="3278323" y="467839"/>
            <a:ext cx="5505450" cy="1964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The introduction of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exotic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species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is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covered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by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several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different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legal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frameworks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fr-F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63491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19A986-B9B3-6D4A-A5CA-099CBABCC966}"/>
              </a:ext>
            </a:extLst>
          </p:cNvPr>
          <p:cNvSpPr txBox="1"/>
          <p:nvPr/>
        </p:nvSpPr>
        <p:spPr>
          <a:xfrm>
            <a:off x="274370" y="507751"/>
            <a:ext cx="7814676" cy="5842497"/>
          </a:xfrm>
          <a:prstGeom prst="rect">
            <a:avLst/>
          </a:prstGeom>
        </p:spPr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just">
              <a:lnSpc>
                <a:spcPct val="150000"/>
              </a:lnSpc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b="1" dirty="0"/>
              <a:t>No </a:t>
            </a:r>
            <a:r>
              <a:rPr lang="fr-FR" b="1" dirty="0" err="1"/>
              <a:t>comprehensive</a:t>
            </a:r>
            <a:r>
              <a:rPr lang="fr-FR" b="1" dirty="0"/>
              <a:t> and </a:t>
            </a:r>
            <a:r>
              <a:rPr lang="fr-FR" b="1" dirty="0" err="1"/>
              <a:t>synthetic</a:t>
            </a:r>
            <a:r>
              <a:rPr lang="fr-FR" b="1" dirty="0"/>
              <a:t> </a:t>
            </a:r>
            <a:r>
              <a:rPr lang="fr-FR" b="1" dirty="0" err="1"/>
              <a:t>species</a:t>
            </a:r>
            <a:r>
              <a:rPr lang="fr-FR" b="1" dirty="0"/>
              <a:t> </a:t>
            </a:r>
            <a:r>
              <a:rPr lang="fr-FR" b="1" dirty="0" err="1"/>
              <a:t>list</a:t>
            </a:r>
            <a:r>
              <a:rPr lang="fr-FR" b="1" dirty="0"/>
              <a:t> </a:t>
            </a:r>
            <a:r>
              <a:rPr lang="fr-FR" dirty="0" err="1"/>
              <a:t>available</a:t>
            </a:r>
            <a:r>
              <a:rPr lang="fr-FR" dirty="0"/>
              <a:t> to </a:t>
            </a:r>
            <a:r>
              <a:rPr lang="fr-FR" dirty="0" err="1"/>
              <a:t>identify</a:t>
            </a:r>
            <a:r>
              <a:rPr lang="fr-FR" dirty="0"/>
              <a:t> all </a:t>
            </a:r>
            <a:r>
              <a:rPr lang="fr-FR" dirty="0" err="1"/>
              <a:t>potential</a:t>
            </a:r>
            <a:r>
              <a:rPr lang="fr-FR" dirty="0"/>
              <a:t> </a:t>
            </a:r>
            <a:r>
              <a:rPr lang="fr-FR" dirty="0" err="1"/>
              <a:t>concerns</a:t>
            </a:r>
            <a:r>
              <a:rPr lang="fr-FR" dirty="0"/>
              <a:t> </a:t>
            </a:r>
            <a:r>
              <a:rPr lang="fr-FR" dirty="0" err="1"/>
              <a:t>associated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the introduction of a </a:t>
            </a:r>
            <a:r>
              <a:rPr lang="fr-FR" dirty="0" err="1"/>
              <a:t>given</a:t>
            </a:r>
            <a:r>
              <a:rPr lang="fr-FR" dirty="0"/>
              <a:t> </a:t>
            </a:r>
            <a:r>
              <a:rPr lang="fr-FR" dirty="0" err="1"/>
              <a:t>exotic</a:t>
            </a:r>
            <a:r>
              <a:rPr lang="fr-FR" dirty="0"/>
              <a:t> </a:t>
            </a:r>
            <a:r>
              <a:rPr lang="fr-FR" dirty="0" err="1"/>
              <a:t>organism</a:t>
            </a:r>
            <a:endParaRPr lang="fr-FR" dirty="0"/>
          </a:p>
          <a:p>
            <a:pPr>
              <a:lnSpc>
                <a:spcPct val="100000"/>
              </a:lnSpc>
            </a:pPr>
            <a:endParaRPr lang="fr-FR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b="1" dirty="0"/>
              <a:t>No </a:t>
            </a:r>
            <a:r>
              <a:rPr lang="fr-FR" b="1" dirty="0" err="1"/>
              <a:t>common</a:t>
            </a:r>
            <a:r>
              <a:rPr lang="fr-FR" b="1" dirty="0"/>
              <a:t> </a:t>
            </a:r>
            <a:r>
              <a:rPr lang="fr-FR" b="1" dirty="0" err="1"/>
              <a:t>database</a:t>
            </a:r>
            <a:r>
              <a:rPr lang="fr-FR" b="1" dirty="0"/>
              <a:t> or </a:t>
            </a:r>
            <a:r>
              <a:rPr lang="fr-FR" b="1" dirty="0" err="1"/>
              <a:t>easy</a:t>
            </a:r>
            <a:r>
              <a:rPr lang="fr-FR" b="1" dirty="0"/>
              <a:t> exchange of data</a:t>
            </a:r>
            <a:r>
              <a:rPr lang="fr-FR" dirty="0"/>
              <a:t> for the </a:t>
            </a:r>
            <a:r>
              <a:rPr lang="fr-FR" dirty="0" err="1"/>
              <a:t>different</a:t>
            </a:r>
            <a:r>
              <a:rPr lang="fr-FR" dirty="0"/>
              <a:t> </a:t>
            </a:r>
            <a:r>
              <a:rPr lang="fr-FR" dirty="0" err="1"/>
              <a:t>actors</a:t>
            </a:r>
            <a:r>
              <a:rPr lang="fr-FR" dirty="0"/>
              <a:t> (</a:t>
            </a:r>
            <a:r>
              <a:rPr lang="fr-FR" dirty="0" err="1"/>
              <a:t>except</a:t>
            </a:r>
            <a:r>
              <a:rPr lang="fr-FR" dirty="0"/>
              <a:t> </a:t>
            </a:r>
            <a:r>
              <a:rPr lang="fr-FR" i="1" dirty="0"/>
              <a:t>ad hoc </a:t>
            </a:r>
            <a:r>
              <a:rPr lang="fr-FR" dirty="0" err="1"/>
              <a:t>requests</a:t>
            </a:r>
            <a:r>
              <a:rPr lang="fr-FR" dirty="0"/>
              <a:t>) : FAVV, Policy </a:t>
            </a:r>
            <a:r>
              <a:rPr lang="fr-FR" dirty="0" err="1"/>
              <a:t>makers</a:t>
            </a:r>
            <a:r>
              <a:rPr lang="fr-FR" dirty="0"/>
              <a:t>, Customs, </a:t>
            </a:r>
            <a:r>
              <a:rPr lang="fr-FR" dirty="0" err="1"/>
              <a:t>Professionals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the pet </a:t>
            </a:r>
            <a:r>
              <a:rPr lang="fr-FR" dirty="0" err="1"/>
              <a:t>trade</a:t>
            </a:r>
            <a:r>
              <a:rPr lang="fr-FR" dirty="0"/>
              <a:t>, </a:t>
            </a:r>
            <a:r>
              <a:rPr lang="fr-FR" dirty="0" err="1"/>
              <a:t>NGO’s</a:t>
            </a:r>
            <a:r>
              <a:rPr lang="fr-FR" dirty="0"/>
              <a:t>, </a:t>
            </a:r>
            <a:r>
              <a:rPr lang="fr-FR" dirty="0" err="1"/>
              <a:t>Veterinarians</a:t>
            </a:r>
            <a:r>
              <a:rPr lang="fr-FR" dirty="0"/>
              <a:t> , etc.</a:t>
            </a:r>
          </a:p>
        </p:txBody>
      </p:sp>
    </p:spTree>
    <p:extLst>
      <p:ext uri="{BB962C8B-B14F-4D97-AF65-F5344CB8AC3E}">
        <p14:creationId xmlns:p14="http://schemas.microsoft.com/office/powerpoint/2010/main" val="206303837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36382E-3309-CF40-8AE4-D724589F6CC4}"/>
              </a:ext>
            </a:extLst>
          </p:cNvPr>
          <p:cNvSpPr/>
          <p:nvPr/>
        </p:nvSpPr>
        <p:spPr>
          <a:xfrm>
            <a:off x="857440" y="624457"/>
            <a:ext cx="7429118" cy="230832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BE" sz="3600" dirty="0" err="1">
                <a:solidFill>
                  <a:schemeClr val="accent1">
                    <a:lumMod val="75000"/>
                  </a:schemeClr>
                </a:solidFill>
              </a:rPr>
              <a:t>Feasibility</a:t>
            </a:r>
            <a:r>
              <a:rPr lang="fr-BE" sz="3600" dirty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fr-BE" sz="3600" dirty="0" err="1">
                <a:solidFill>
                  <a:schemeClr val="accent1">
                    <a:lumMod val="75000"/>
                  </a:schemeClr>
                </a:solidFill>
              </a:rPr>
              <a:t>developing</a:t>
            </a:r>
            <a:r>
              <a:rPr lang="fr-BE" sz="3600" dirty="0">
                <a:solidFill>
                  <a:schemeClr val="accent1">
                    <a:lumMod val="75000"/>
                  </a:schemeClr>
                </a:solidFill>
              </a:rPr>
              <a:t> a </a:t>
            </a:r>
            <a:r>
              <a:rPr lang="fr-BE" sz="3600" dirty="0" err="1">
                <a:solidFill>
                  <a:schemeClr val="accent1">
                    <a:lumMod val="75000"/>
                  </a:schemeClr>
                </a:solidFill>
              </a:rPr>
              <a:t>unified</a:t>
            </a:r>
            <a:r>
              <a:rPr lang="fr-BE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3600" dirty="0" err="1">
                <a:solidFill>
                  <a:schemeClr val="accent1">
                    <a:lumMod val="75000"/>
                  </a:schemeClr>
                </a:solidFill>
              </a:rPr>
              <a:t>framework</a:t>
            </a:r>
            <a:r>
              <a:rPr lang="fr-BE" sz="3600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fr-BE" sz="3600" dirty="0" err="1">
                <a:solidFill>
                  <a:schemeClr val="accent1">
                    <a:lumMod val="75000"/>
                  </a:schemeClr>
                </a:solidFill>
              </a:rPr>
              <a:t>from</a:t>
            </a:r>
            <a:r>
              <a:rPr lang="fr-BE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3600" dirty="0" err="1">
                <a:solidFill>
                  <a:schemeClr val="accent1">
                    <a:lumMod val="75000"/>
                  </a:schemeClr>
                </a:solidFill>
              </a:rPr>
              <a:t>existing</a:t>
            </a:r>
            <a:r>
              <a:rPr lang="fr-BE" sz="3600" dirty="0">
                <a:solidFill>
                  <a:schemeClr val="accent1">
                    <a:lumMod val="75000"/>
                  </a:schemeClr>
                </a:solidFill>
              </a:rPr>
              <a:t> data sources.</a:t>
            </a:r>
          </a:p>
          <a:p>
            <a:pPr algn="just"/>
            <a:endParaRPr lang="fr-FR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853E5F-1C71-3F46-8017-9ECA9A44B91A}"/>
              </a:ext>
            </a:extLst>
          </p:cNvPr>
          <p:cNvSpPr/>
          <p:nvPr/>
        </p:nvSpPr>
        <p:spPr>
          <a:xfrm>
            <a:off x="569843" y="399988"/>
            <a:ext cx="8004313" cy="2376666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9F3F0C-B88C-5343-A949-216C7E4C9DDA}"/>
              </a:ext>
            </a:extLst>
          </p:cNvPr>
          <p:cNvSpPr/>
          <p:nvPr/>
        </p:nvSpPr>
        <p:spPr>
          <a:xfrm>
            <a:off x="965145" y="3490332"/>
            <a:ext cx="7213708" cy="1493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BE" sz="3200" dirty="0">
                <a:solidFill>
                  <a:schemeClr val="accent1">
                    <a:lumMod val="75000"/>
                  </a:schemeClr>
                </a:solidFill>
              </a:rPr>
              <a:t>6 </a:t>
            </a:r>
            <a:r>
              <a:rPr lang="fr-BE" sz="3200" dirty="0" err="1">
                <a:solidFill>
                  <a:schemeClr val="accent1">
                    <a:lumMod val="75000"/>
                  </a:schemeClr>
                </a:solidFill>
              </a:rPr>
              <a:t>thematic</a:t>
            </a:r>
            <a:r>
              <a:rPr lang="fr-BE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3200" dirty="0" err="1">
                <a:solidFill>
                  <a:schemeClr val="accent1">
                    <a:lumMod val="75000"/>
                  </a:schemeClr>
                </a:solidFill>
              </a:rPr>
              <a:t>species</a:t>
            </a:r>
            <a:r>
              <a:rPr lang="fr-BE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3200" dirty="0" err="1">
                <a:solidFill>
                  <a:schemeClr val="accent1">
                    <a:lumMod val="75000"/>
                  </a:schemeClr>
                </a:solidFill>
              </a:rPr>
              <a:t>lists</a:t>
            </a:r>
            <a:r>
              <a:rPr lang="fr-BE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3200" dirty="0" err="1">
                <a:solidFill>
                  <a:schemeClr val="accent1">
                    <a:lumMod val="75000"/>
                  </a:schemeClr>
                </a:solidFill>
              </a:rPr>
              <a:t>used</a:t>
            </a:r>
            <a:r>
              <a:rPr lang="fr-BE" sz="3200" dirty="0">
                <a:solidFill>
                  <a:schemeClr val="accent1">
                    <a:lumMod val="75000"/>
                  </a:schemeClr>
                </a:solidFill>
              </a:rPr>
              <a:t> as sources (</a:t>
            </a:r>
            <a:r>
              <a:rPr lang="fr-BE" sz="3200" dirty="0" err="1">
                <a:solidFill>
                  <a:schemeClr val="accent1">
                    <a:lumMod val="75000"/>
                  </a:schemeClr>
                </a:solidFill>
              </a:rPr>
              <a:t>spreadsheet</a:t>
            </a:r>
            <a:r>
              <a:rPr lang="fr-BE" sz="3200" dirty="0">
                <a:solidFill>
                  <a:schemeClr val="accent1">
                    <a:lumMod val="75000"/>
                  </a:schemeClr>
                </a:solidFill>
              </a:rPr>
              <a:t> format) </a:t>
            </a:r>
            <a:endParaRPr lang="fr-FR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71633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e 17">
            <a:extLst>
              <a:ext uri="{FF2B5EF4-FFF2-40B4-BE49-F238E27FC236}">
                <a16:creationId xmlns:a16="http://schemas.microsoft.com/office/drawing/2014/main" id="{D25C610A-09CD-E049-8594-5D97203B8EE8}"/>
              </a:ext>
            </a:extLst>
          </p:cNvPr>
          <p:cNvGrpSpPr/>
          <p:nvPr/>
        </p:nvGrpSpPr>
        <p:grpSpPr>
          <a:xfrm>
            <a:off x="0" y="782302"/>
            <a:ext cx="8403989" cy="6146575"/>
            <a:chOff x="128349" y="393032"/>
            <a:chExt cx="8403989" cy="6146575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B6C93B4-D403-5D4D-9BA2-FAB946AA4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064" y="403436"/>
              <a:ext cx="1470843" cy="1470843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F9397F6-5711-1E4C-B892-6ED39AC6C89E}"/>
                </a:ext>
              </a:extLst>
            </p:cNvPr>
            <p:cNvSpPr txBox="1"/>
            <p:nvPr/>
          </p:nvSpPr>
          <p:spPr>
            <a:xfrm>
              <a:off x="1371034" y="1069650"/>
              <a:ext cx="945129" cy="553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CITES</a:t>
              </a:r>
              <a:endParaRPr lang="fr-FR" sz="30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DB64EBF-4FE0-3448-BD52-224BFE969D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7699" y="393032"/>
              <a:ext cx="1470843" cy="1470843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17AD2906-4BC6-3448-ADAD-770B4A147BB7}"/>
                </a:ext>
              </a:extLst>
            </p:cNvPr>
            <p:cNvSpPr txBox="1"/>
            <p:nvPr/>
          </p:nvSpPr>
          <p:spPr>
            <a:xfrm>
              <a:off x="3867359" y="1068380"/>
              <a:ext cx="4601579" cy="553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3000" b="0" i="1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Ad-hoc</a:t>
              </a: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 </a:t>
              </a:r>
              <a:r>
                <a:rPr kumimoji="0" lang="fr-FR" sz="3000" b="0" i="0" u="none" strike="noStrike" cap="none" spc="0" normalizeH="0" baseline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traded</a:t>
              </a: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 </a:t>
              </a:r>
              <a:r>
                <a:rPr kumimoji="0" lang="fr-FR" sz="3000" b="0" i="0" u="none" strike="noStrike" cap="none" spc="0" normalizeH="0" baseline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amphibian</a:t>
              </a: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 </a:t>
              </a:r>
              <a:r>
                <a:rPr kumimoji="0" lang="fr-FR" sz="3000" b="0" i="0" u="none" strike="noStrike" cap="none" spc="0" normalizeH="0" baseline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list</a:t>
              </a:r>
              <a:endParaRPr kumimoji="0" lang="fr-FR" sz="30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6737EBAB-9B3C-B546-8CC0-DD2938DBA6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350" y="2050106"/>
              <a:ext cx="1470843" cy="1470843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B9DED60-2B80-BA4C-9EE4-9FA6131B7DED}"/>
                </a:ext>
              </a:extLst>
            </p:cNvPr>
            <p:cNvSpPr txBox="1"/>
            <p:nvPr/>
          </p:nvSpPr>
          <p:spPr>
            <a:xfrm>
              <a:off x="1371034" y="2672338"/>
              <a:ext cx="2780567" cy="553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3000" b="0" i="0" u="none" strike="noStrike" cap="none" spc="0" normalizeH="0" baseline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Bushmeat</a:t>
              </a: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 </a:t>
              </a:r>
              <a:r>
                <a:rPr kumimoji="0" lang="fr-FR" sz="3000" b="0" i="0" u="none" strike="noStrike" cap="none" spc="0" normalizeH="0" baseline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survey</a:t>
              </a:r>
              <a:endParaRPr kumimoji="0" lang="fr-FR" sz="30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E1D4CD9-6D50-714F-BBB1-8B3CB2160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4921" y="2050106"/>
              <a:ext cx="1470843" cy="1470843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B7C8288B-E4B5-5148-9EF7-1F200650B5B3}"/>
                </a:ext>
              </a:extLst>
            </p:cNvPr>
            <p:cNvSpPr txBox="1"/>
            <p:nvPr/>
          </p:nvSpPr>
          <p:spPr>
            <a:xfrm>
              <a:off x="5673224" y="2672337"/>
              <a:ext cx="2859114" cy="553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IAS of EU </a:t>
              </a:r>
              <a:r>
                <a:rPr kumimoji="0" lang="fr-FR" sz="3000" b="0" i="0" u="none" strike="noStrike" cap="none" spc="0" normalizeH="0" baseline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concern</a:t>
              </a:r>
              <a:endParaRPr kumimoji="0" lang="fr-FR" sz="30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D6C395CC-E057-F042-BD50-47B5063A8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749" y="3583586"/>
              <a:ext cx="1470843" cy="1470843"/>
            </a:xfrm>
            <a:prstGeom prst="rect">
              <a:avLst/>
            </a:prstGeom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06F59C3-CC33-9249-A62B-59DD552F05D3}"/>
                </a:ext>
              </a:extLst>
            </p:cNvPr>
            <p:cNvSpPr txBox="1"/>
            <p:nvPr/>
          </p:nvSpPr>
          <p:spPr>
            <a:xfrm>
              <a:off x="1371034" y="4246477"/>
              <a:ext cx="6319998" cy="553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Positive </a:t>
              </a:r>
              <a:r>
                <a:rPr kumimoji="0" lang="fr-FR" sz="3000" b="0" i="0" u="none" strike="noStrike" cap="none" spc="0" normalizeH="0" baseline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list</a:t>
              </a: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 of reptiles – </a:t>
              </a:r>
              <a:r>
                <a:rPr kumimoji="0" lang="fr-FR" sz="3000" b="0" i="0" u="none" strike="noStrike" cap="none" spc="0" normalizeH="0" baseline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Flanders</a:t>
              </a: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 (2018)</a:t>
              </a: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DA126827-7A7E-1348-B1EE-2A61465DBD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349" y="5068764"/>
              <a:ext cx="1470843" cy="1470843"/>
            </a:xfrm>
            <a:prstGeom prst="rect">
              <a:avLst/>
            </a:prstGeom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AD71F956-84ED-254F-85E2-629E03DFD266}"/>
                </a:ext>
              </a:extLst>
            </p:cNvPr>
            <p:cNvSpPr txBox="1"/>
            <p:nvPr/>
          </p:nvSpPr>
          <p:spPr>
            <a:xfrm>
              <a:off x="1327948" y="5671850"/>
              <a:ext cx="6372896" cy="553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Positive </a:t>
              </a:r>
              <a:r>
                <a:rPr kumimoji="0" lang="fr-FR" sz="3000" b="0" i="0" u="none" strike="noStrike" cap="none" spc="0" normalizeH="0" baseline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list</a:t>
              </a: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 of reptiles – </a:t>
              </a:r>
              <a:r>
                <a:rPr kumimoji="0" lang="fr-FR" sz="3000" b="0" i="0" u="none" strike="noStrike" cap="none" spc="0" normalizeH="0" baseline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Wallonia</a:t>
              </a: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 (2017)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1AA3C1F6-083D-D140-A58B-AB7302E498FD}"/>
              </a:ext>
            </a:extLst>
          </p:cNvPr>
          <p:cNvSpPr txBox="1"/>
          <p:nvPr/>
        </p:nvSpPr>
        <p:spPr>
          <a:xfrm>
            <a:off x="342055" y="197529"/>
            <a:ext cx="7498204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1. </a:t>
            </a:r>
            <a:r>
              <a:rPr kumimoji="0" lang="fr-FR" sz="32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Identifify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and </a:t>
            </a:r>
            <a:r>
              <a:rPr kumimoji="0" lang="fr-FR" sz="32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acquire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 source </a:t>
            </a:r>
            <a:r>
              <a:rPr kumimoji="0" lang="fr-FR" sz="32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species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kumimoji="0" lang="fr-FR" sz="32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lists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D8B99C3-EF35-1D4A-A0B4-CBDB37530705}"/>
              </a:ext>
            </a:extLst>
          </p:cNvPr>
          <p:cNvCxnSpPr/>
          <p:nvPr/>
        </p:nvCxnSpPr>
        <p:spPr>
          <a:xfrm>
            <a:off x="342055" y="782302"/>
            <a:ext cx="8445106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283691169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e 17">
            <a:extLst>
              <a:ext uri="{FF2B5EF4-FFF2-40B4-BE49-F238E27FC236}">
                <a16:creationId xmlns:a16="http://schemas.microsoft.com/office/drawing/2014/main" id="{D25C610A-09CD-E049-8594-5D97203B8EE8}"/>
              </a:ext>
            </a:extLst>
          </p:cNvPr>
          <p:cNvGrpSpPr/>
          <p:nvPr/>
        </p:nvGrpSpPr>
        <p:grpSpPr>
          <a:xfrm>
            <a:off x="0" y="782302"/>
            <a:ext cx="8403989" cy="6146575"/>
            <a:chOff x="128349" y="393032"/>
            <a:chExt cx="8403989" cy="6146575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B6C93B4-D403-5D4D-9BA2-FAB946AA4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064" y="403436"/>
              <a:ext cx="1470843" cy="1470843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F9397F6-5711-1E4C-B892-6ED39AC6C89E}"/>
                </a:ext>
              </a:extLst>
            </p:cNvPr>
            <p:cNvSpPr txBox="1"/>
            <p:nvPr/>
          </p:nvSpPr>
          <p:spPr>
            <a:xfrm>
              <a:off x="1371034" y="1069650"/>
              <a:ext cx="945129" cy="553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CITES</a:t>
              </a:r>
              <a:endParaRPr lang="fr-FR" sz="30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DB64EBF-4FE0-3448-BD52-224BFE969D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7699" y="393032"/>
              <a:ext cx="1470843" cy="1470843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17AD2906-4BC6-3448-ADAD-770B4A147BB7}"/>
                </a:ext>
              </a:extLst>
            </p:cNvPr>
            <p:cNvSpPr txBox="1"/>
            <p:nvPr/>
          </p:nvSpPr>
          <p:spPr>
            <a:xfrm>
              <a:off x="3867359" y="1068380"/>
              <a:ext cx="4601579" cy="553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3000" b="0" i="1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Ad-hoc</a:t>
              </a: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 </a:t>
              </a:r>
              <a:r>
                <a:rPr kumimoji="0" lang="fr-FR" sz="3000" b="0" i="0" u="none" strike="noStrike" cap="none" spc="0" normalizeH="0" baseline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traded</a:t>
              </a: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 </a:t>
              </a:r>
              <a:r>
                <a:rPr kumimoji="0" lang="fr-FR" sz="3000" b="0" i="0" u="none" strike="noStrike" cap="none" spc="0" normalizeH="0" baseline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amphibian</a:t>
              </a: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 </a:t>
              </a:r>
              <a:r>
                <a:rPr kumimoji="0" lang="fr-FR" sz="3000" b="0" i="0" u="none" strike="noStrike" cap="none" spc="0" normalizeH="0" baseline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list</a:t>
              </a:r>
              <a:endParaRPr kumimoji="0" lang="fr-FR" sz="30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6737EBAB-9B3C-B546-8CC0-DD2938DBA6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350" y="2050106"/>
              <a:ext cx="1470843" cy="1470843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B9DED60-2B80-BA4C-9EE4-9FA6131B7DED}"/>
                </a:ext>
              </a:extLst>
            </p:cNvPr>
            <p:cNvSpPr txBox="1"/>
            <p:nvPr/>
          </p:nvSpPr>
          <p:spPr>
            <a:xfrm>
              <a:off x="1371034" y="2672338"/>
              <a:ext cx="2780567" cy="553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3000" b="0" i="0" u="none" strike="noStrike" cap="none" spc="0" normalizeH="0" baseline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Bushmeat</a:t>
              </a: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 </a:t>
              </a:r>
              <a:r>
                <a:rPr kumimoji="0" lang="fr-FR" sz="3000" b="0" i="0" u="none" strike="noStrike" cap="none" spc="0" normalizeH="0" baseline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survey</a:t>
              </a:r>
              <a:endParaRPr kumimoji="0" lang="fr-FR" sz="30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E1D4CD9-6D50-714F-BBB1-8B3CB2160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4921" y="2050106"/>
              <a:ext cx="1470843" cy="1470843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B7C8288B-E4B5-5148-9EF7-1F200650B5B3}"/>
                </a:ext>
              </a:extLst>
            </p:cNvPr>
            <p:cNvSpPr txBox="1"/>
            <p:nvPr/>
          </p:nvSpPr>
          <p:spPr>
            <a:xfrm>
              <a:off x="5673224" y="2672337"/>
              <a:ext cx="2859114" cy="553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IAS of EU </a:t>
              </a:r>
              <a:r>
                <a:rPr kumimoji="0" lang="fr-FR" sz="3000" b="0" i="0" u="none" strike="noStrike" cap="none" spc="0" normalizeH="0" baseline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concern</a:t>
              </a:r>
              <a:endParaRPr kumimoji="0" lang="fr-FR" sz="30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D6C395CC-E057-F042-BD50-47B5063A8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749" y="3583586"/>
              <a:ext cx="1470843" cy="1470843"/>
            </a:xfrm>
            <a:prstGeom prst="rect">
              <a:avLst/>
            </a:prstGeom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06F59C3-CC33-9249-A62B-59DD552F05D3}"/>
                </a:ext>
              </a:extLst>
            </p:cNvPr>
            <p:cNvSpPr txBox="1"/>
            <p:nvPr/>
          </p:nvSpPr>
          <p:spPr>
            <a:xfrm>
              <a:off x="1371034" y="4246477"/>
              <a:ext cx="6319998" cy="553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Positive </a:t>
              </a:r>
              <a:r>
                <a:rPr kumimoji="0" lang="fr-FR" sz="3000" b="0" i="0" u="none" strike="noStrike" cap="none" spc="0" normalizeH="0" baseline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list</a:t>
              </a: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 of reptiles – </a:t>
              </a:r>
              <a:r>
                <a:rPr kumimoji="0" lang="fr-FR" sz="3000" b="0" i="0" u="none" strike="noStrike" cap="none" spc="0" normalizeH="0" baseline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Flanders</a:t>
              </a: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 (2018)</a:t>
              </a: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DA126827-7A7E-1348-B1EE-2A61465DBD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349" y="5068764"/>
              <a:ext cx="1470843" cy="1470843"/>
            </a:xfrm>
            <a:prstGeom prst="rect">
              <a:avLst/>
            </a:prstGeom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AD71F956-84ED-254F-85E2-629E03DFD266}"/>
                </a:ext>
              </a:extLst>
            </p:cNvPr>
            <p:cNvSpPr txBox="1"/>
            <p:nvPr/>
          </p:nvSpPr>
          <p:spPr>
            <a:xfrm>
              <a:off x="1327948" y="5671850"/>
              <a:ext cx="6372896" cy="553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Positive </a:t>
              </a:r>
              <a:r>
                <a:rPr kumimoji="0" lang="fr-FR" sz="3000" b="0" i="0" u="none" strike="noStrike" cap="none" spc="0" normalizeH="0" baseline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list</a:t>
              </a: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 of reptiles – </a:t>
              </a:r>
              <a:r>
                <a:rPr kumimoji="0" lang="fr-FR" sz="3000" b="0" i="0" u="none" strike="noStrike" cap="none" spc="0" normalizeH="0" baseline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Wallonia</a:t>
              </a:r>
              <a:r>
                <a:rPr kumimoji="0" lang="fr-FR" sz="30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 (2017)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1AA3C1F6-083D-D140-A58B-AB7302E498FD}"/>
              </a:ext>
            </a:extLst>
          </p:cNvPr>
          <p:cNvSpPr txBox="1"/>
          <p:nvPr/>
        </p:nvSpPr>
        <p:spPr>
          <a:xfrm>
            <a:off x="342055" y="197529"/>
            <a:ext cx="7498204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1. </a:t>
            </a:r>
            <a:r>
              <a:rPr kumimoji="0" lang="fr-FR" sz="32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Identifify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and </a:t>
            </a:r>
            <a:r>
              <a:rPr kumimoji="0" lang="fr-FR" sz="32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acquire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 source </a:t>
            </a:r>
            <a:r>
              <a:rPr kumimoji="0" lang="fr-FR" sz="32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species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kumimoji="0" lang="fr-FR" sz="32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lists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D8B99C3-EF35-1D4A-A0B4-CBDB37530705}"/>
              </a:ext>
            </a:extLst>
          </p:cNvPr>
          <p:cNvCxnSpPr/>
          <p:nvPr/>
        </p:nvCxnSpPr>
        <p:spPr>
          <a:xfrm>
            <a:off x="342055" y="782302"/>
            <a:ext cx="8445106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BA976904-4AAD-2146-92DA-32B576F46DB7}"/>
              </a:ext>
            </a:extLst>
          </p:cNvPr>
          <p:cNvSpPr txBox="1"/>
          <p:nvPr/>
        </p:nvSpPr>
        <p:spPr>
          <a:xfrm rot="19138599">
            <a:off x="1372376" y="3066088"/>
            <a:ext cx="6060617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5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NOT AUTOMATED !</a:t>
            </a:r>
          </a:p>
        </p:txBody>
      </p:sp>
    </p:spTree>
    <p:extLst>
      <p:ext uri="{BB962C8B-B14F-4D97-AF65-F5344CB8AC3E}">
        <p14:creationId xmlns:p14="http://schemas.microsoft.com/office/powerpoint/2010/main" val="242566469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B6C93B4-D403-5D4D-9BA2-FAB946AA43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35" y="1613562"/>
            <a:ext cx="1470843" cy="1470843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AA3C1F6-083D-D140-A58B-AB7302E498FD}"/>
              </a:ext>
            </a:extLst>
          </p:cNvPr>
          <p:cNvSpPr txBox="1"/>
          <p:nvPr/>
        </p:nvSpPr>
        <p:spPr>
          <a:xfrm>
            <a:off x="342056" y="197529"/>
            <a:ext cx="8459890" cy="1077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444500" marR="0" indent="-4445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fr-FR" sz="3200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. </a:t>
            </a:r>
            <a:r>
              <a:rPr kumimoji="0" lang="fr-FR" sz="32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Characterize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information and </a:t>
            </a:r>
            <a:r>
              <a:rPr kumimoji="0" lang="fr-FR" sz="32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identify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comparable information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D8B99C3-EF35-1D4A-A0B4-CBDB37530705}"/>
              </a:ext>
            </a:extLst>
          </p:cNvPr>
          <p:cNvCxnSpPr/>
          <p:nvPr/>
        </p:nvCxnSpPr>
        <p:spPr>
          <a:xfrm>
            <a:off x="356840" y="1495980"/>
            <a:ext cx="8445106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BDB64EBF-4FE0-3448-BD52-224BFE969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678" y="1611331"/>
            <a:ext cx="1470843" cy="147084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737EBAB-9B3C-B546-8CC0-DD2938DBA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394" y="1606872"/>
            <a:ext cx="1470843" cy="147084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E1D4CD9-6D50-714F-BBB1-8B3CB21601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524" y="1613562"/>
            <a:ext cx="1470843" cy="147084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C395CC-E057-F042-BD50-47B5063A8E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017" y="1609102"/>
            <a:ext cx="1470843" cy="147084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A126827-7A7E-1348-B1EE-2A61465DB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455" y="1611332"/>
            <a:ext cx="1470843" cy="1470843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12211527-7E30-D142-A8E7-ADA561A39CA9}"/>
              </a:ext>
            </a:extLst>
          </p:cNvPr>
          <p:cNvGrpSpPr/>
          <p:nvPr/>
        </p:nvGrpSpPr>
        <p:grpSpPr>
          <a:xfrm>
            <a:off x="598238" y="2928117"/>
            <a:ext cx="945816" cy="1690958"/>
            <a:chOff x="887541" y="2899317"/>
            <a:chExt cx="945816" cy="1690958"/>
          </a:xfrm>
        </p:grpSpPr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128C9B27-1007-3B46-BE26-052B1AB18E5F}"/>
                </a:ext>
              </a:extLst>
            </p:cNvPr>
            <p:cNvCxnSpPr/>
            <p:nvPr/>
          </p:nvCxnSpPr>
          <p:spPr>
            <a:xfrm>
              <a:off x="1360449" y="2899317"/>
              <a:ext cx="0" cy="529683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2584B208-2EEB-1247-BE76-00757DD3E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541" y="3644459"/>
              <a:ext cx="945816" cy="945816"/>
            </a:xfrm>
            <a:prstGeom prst="rect">
              <a:avLst/>
            </a:prstGeom>
          </p:spPr>
        </p:pic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1CB42EC4-07A9-8244-A869-B5520DA2A308}"/>
              </a:ext>
            </a:extLst>
          </p:cNvPr>
          <p:cNvGrpSpPr/>
          <p:nvPr/>
        </p:nvGrpSpPr>
        <p:grpSpPr>
          <a:xfrm>
            <a:off x="2050948" y="2930348"/>
            <a:ext cx="945816" cy="1690958"/>
            <a:chOff x="887541" y="2899317"/>
            <a:chExt cx="945816" cy="1690958"/>
          </a:xfrm>
        </p:grpSpPr>
        <p:cxnSp>
          <p:nvCxnSpPr>
            <p:cNvPr id="38" name="Connecteur droit avec flèche 37">
              <a:extLst>
                <a:ext uri="{FF2B5EF4-FFF2-40B4-BE49-F238E27FC236}">
                  <a16:creationId xmlns:a16="http://schemas.microsoft.com/office/drawing/2014/main" id="{DEC8446E-2A6F-2245-9B8B-2D8C973266BD}"/>
                </a:ext>
              </a:extLst>
            </p:cNvPr>
            <p:cNvCxnSpPr/>
            <p:nvPr/>
          </p:nvCxnSpPr>
          <p:spPr>
            <a:xfrm>
              <a:off x="1360449" y="2899317"/>
              <a:ext cx="0" cy="529683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74D826B0-7AC0-4447-AA35-26B397838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541" y="3644459"/>
              <a:ext cx="945816" cy="945816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539045F1-595C-E24C-A4EE-24DD9A77F11B}"/>
              </a:ext>
            </a:extLst>
          </p:cNvPr>
          <p:cNvGrpSpPr/>
          <p:nvPr/>
        </p:nvGrpSpPr>
        <p:grpSpPr>
          <a:xfrm>
            <a:off x="3515795" y="2928117"/>
            <a:ext cx="945816" cy="1690958"/>
            <a:chOff x="887541" y="2899317"/>
            <a:chExt cx="945816" cy="1690958"/>
          </a:xfrm>
        </p:grpSpPr>
        <p:cxnSp>
          <p:nvCxnSpPr>
            <p:cNvPr id="41" name="Connecteur droit avec flèche 40">
              <a:extLst>
                <a:ext uri="{FF2B5EF4-FFF2-40B4-BE49-F238E27FC236}">
                  <a16:creationId xmlns:a16="http://schemas.microsoft.com/office/drawing/2014/main" id="{BC4E5EC0-BAA9-4C45-B1D1-4DA250EF19B1}"/>
                </a:ext>
              </a:extLst>
            </p:cNvPr>
            <p:cNvCxnSpPr/>
            <p:nvPr/>
          </p:nvCxnSpPr>
          <p:spPr>
            <a:xfrm>
              <a:off x="1360449" y="2899317"/>
              <a:ext cx="0" cy="529683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AB740C9A-DBE5-0047-9CB0-BB99A9B0F0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541" y="3644459"/>
              <a:ext cx="945816" cy="945816"/>
            </a:xfrm>
            <a:prstGeom prst="rect">
              <a:avLst/>
            </a:prstGeom>
          </p:spPr>
        </p:pic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C77712F3-11A7-FC49-AC25-BD0F8CD59B19}"/>
              </a:ext>
            </a:extLst>
          </p:cNvPr>
          <p:cNvGrpSpPr/>
          <p:nvPr/>
        </p:nvGrpSpPr>
        <p:grpSpPr>
          <a:xfrm>
            <a:off x="4918451" y="2934807"/>
            <a:ext cx="945816" cy="1690958"/>
            <a:chOff x="887541" y="2899317"/>
            <a:chExt cx="945816" cy="1690958"/>
          </a:xfrm>
        </p:grpSpPr>
        <p:cxnSp>
          <p:nvCxnSpPr>
            <p:cNvPr id="44" name="Connecteur droit avec flèche 43">
              <a:extLst>
                <a:ext uri="{FF2B5EF4-FFF2-40B4-BE49-F238E27FC236}">
                  <a16:creationId xmlns:a16="http://schemas.microsoft.com/office/drawing/2014/main" id="{33744CE4-35A8-6F49-AA0F-CF1F3461CBAA}"/>
                </a:ext>
              </a:extLst>
            </p:cNvPr>
            <p:cNvCxnSpPr/>
            <p:nvPr/>
          </p:nvCxnSpPr>
          <p:spPr>
            <a:xfrm>
              <a:off x="1360449" y="2899317"/>
              <a:ext cx="0" cy="529683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20678004-6391-E44E-8C2A-DBBF3553D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541" y="3644459"/>
              <a:ext cx="945816" cy="945816"/>
            </a:xfrm>
            <a:prstGeom prst="rect">
              <a:avLst/>
            </a:prstGeom>
          </p:spPr>
        </p:pic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CE4DB38B-49B7-B24E-9C68-03BDB33CBDF4}"/>
              </a:ext>
            </a:extLst>
          </p:cNvPr>
          <p:cNvGrpSpPr/>
          <p:nvPr/>
        </p:nvGrpSpPr>
        <p:grpSpPr>
          <a:xfrm>
            <a:off x="6191074" y="2928117"/>
            <a:ext cx="945816" cy="1690958"/>
            <a:chOff x="887541" y="2899317"/>
            <a:chExt cx="945816" cy="1690958"/>
          </a:xfrm>
        </p:grpSpPr>
        <p:cxnSp>
          <p:nvCxnSpPr>
            <p:cNvPr id="47" name="Connecteur droit avec flèche 46">
              <a:extLst>
                <a:ext uri="{FF2B5EF4-FFF2-40B4-BE49-F238E27FC236}">
                  <a16:creationId xmlns:a16="http://schemas.microsoft.com/office/drawing/2014/main" id="{AD518B03-D3F0-7E42-B20F-40E427C6C604}"/>
                </a:ext>
              </a:extLst>
            </p:cNvPr>
            <p:cNvCxnSpPr/>
            <p:nvPr/>
          </p:nvCxnSpPr>
          <p:spPr>
            <a:xfrm>
              <a:off x="1360449" y="2899317"/>
              <a:ext cx="0" cy="529683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pic>
          <p:nvPicPr>
            <p:cNvPr id="48" name="Image 47">
              <a:extLst>
                <a:ext uri="{FF2B5EF4-FFF2-40B4-BE49-F238E27FC236}">
                  <a16:creationId xmlns:a16="http://schemas.microsoft.com/office/drawing/2014/main" id="{E68B2F19-A63A-D14E-94D3-B13FD9326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541" y="3644459"/>
              <a:ext cx="945816" cy="945816"/>
            </a:xfrm>
            <a:prstGeom prst="rect">
              <a:avLst/>
            </a:prstGeom>
          </p:spPr>
        </p:pic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A73700EB-D0E4-7743-ACA5-8E47B1440D9B}"/>
              </a:ext>
            </a:extLst>
          </p:cNvPr>
          <p:cNvGrpSpPr/>
          <p:nvPr/>
        </p:nvGrpSpPr>
        <p:grpSpPr>
          <a:xfrm>
            <a:off x="7554437" y="2934807"/>
            <a:ext cx="945816" cy="1690958"/>
            <a:chOff x="887541" y="2899317"/>
            <a:chExt cx="945816" cy="1690958"/>
          </a:xfrm>
        </p:grpSpPr>
        <p:cxnSp>
          <p:nvCxnSpPr>
            <p:cNvPr id="50" name="Connecteur droit avec flèche 49">
              <a:extLst>
                <a:ext uri="{FF2B5EF4-FFF2-40B4-BE49-F238E27FC236}">
                  <a16:creationId xmlns:a16="http://schemas.microsoft.com/office/drawing/2014/main" id="{BA4CDA66-D29A-B746-A4D7-48677E213398}"/>
                </a:ext>
              </a:extLst>
            </p:cNvPr>
            <p:cNvCxnSpPr/>
            <p:nvPr/>
          </p:nvCxnSpPr>
          <p:spPr>
            <a:xfrm>
              <a:off x="1360449" y="2899317"/>
              <a:ext cx="0" cy="529683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pic>
          <p:nvPicPr>
            <p:cNvPr id="51" name="Image 50">
              <a:extLst>
                <a:ext uri="{FF2B5EF4-FFF2-40B4-BE49-F238E27FC236}">
                  <a16:creationId xmlns:a16="http://schemas.microsoft.com/office/drawing/2014/main" id="{D36DD060-58A0-FA43-A01A-ED9B746446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541" y="3644459"/>
              <a:ext cx="945816" cy="945816"/>
            </a:xfrm>
            <a:prstGeom prst="rect">
              <a:avLst/>
            </a:prstGeom>
          </p:spPr>
        </p:pic>
      </p:grpSp>
      <p:pic>
        <p:nvPicPr>
          <p:cNvPr id="52" name="Graphique 51" descr="Œil">
            <a:extLst>
              <a:ext uri="{FF2B5EF4-FFF2-40B4-BE49-F238E27FC236}">
                <a16:creationId xmlns:a16="http://schemas.microsoft.com/office/drawing/2014/main" id="{95F9DA38-A746-5B4D-BCE7-491013E198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43971" y="5012773"/>
            <a:ext cx="1470844" cy="147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11475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B6C93B4-D403-5D4D-9BA2-FAB946AA43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35" y="1613562"/>
            <a:ext cx="1470843" cy="1470843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AA3C1F6-083D-D140-A58B-AB7302E498FD}"/>
              </a:ext>
            </a:extLst>
          </p:cNvPr>
          <p:cNvSpPr txBox="1"/>
          <p:nvPr/>
        </p:nvSpPr>
        <p:spPr>
          <a:xfrm>
            <a:off x="342056" y="197529"/>
            <a:ext cx="8459890" cy="1077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444500" marR="0" indent="-4445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fr-FR" sz="3200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. </a:t>
            </a:r>
            <a:r>
              <a:rPr kumimoji="0" lang="fr-FR" sz="32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Characterize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information and </a:t>
            </a:r>
            <a:r>
              <a:rPr kumimoji="0" lang="fr-FR" sz="32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identify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comparable information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D8B99C3-EF35-1D4A-A0B4-CBDB37530705}"/>
              </a:ext>
            </a:extLst>
          </p:cNvPr>
          <p:cNvCxnSpPr/>
          <p:nvPr/>
        </p:nvCxnSpPr>
        <p:spPr>
          <a:xfrm>
            <a:off x="356840" y="1495980"/>
            <a:ext cx="8445106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BDB64EBF-4FE0-3448-BD52-224BFE969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678" y="1611331"/>
            <a:ext cx="1470843" cy="147084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737EBAB-9B3C-B546-8CC0-DD2938DBA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394" y="1606872"/>
            <a:ext cx="1470843" cy="147084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E1D4CD9-6D50-714F-BBB1-8B3CB21601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524" y="1613562"/>
            <a:ext cx="1470843" cy="147084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C395CC-E057-F042-BD50-47B5063A8E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017" y="1609102"/>
            <a:ext cx="1470843" cy="147084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A126827-7A7E-1348-B1EE-2A61465DB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455" y="1611332"/>
            <a:ext cx="1470843" cy="1470843"/>
          </a:xfrm>
          <a:prstGeom prst="rect">
            <a:avLst/>
          </a:prstGeom>
        </p:spPr>
      </p:pic>
      <p:pic>
        <p:nvPicPr>
          <p:cNvPr id="24" name="Graphique 23" descr="Œil">
            <a:extLst>
              <a:ext uri="{FF2B5EF4-FFF2-40B4-BE49-F238E27FC236}">
                <a16:creationId xmlns:a16="http://schemas.microsoft.com/office/drawing/2014/main" id="{A0187A23-04F0-CC45-B4AE-BE73B95E4D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43971" y="5012773"/>
            <a:ext cx="1470844" cy="1470844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12211527-7E30-D142-A8E7-ADA561A39CA9}"/>
              </a:ext>
            </a:extLst>
          </p:cNvPr>
          <p:cNvGrpSpPr/>
          <p:nvPr/>
        </p:nvGrpSpPr>
        <p:grpSpPr>
          <a:xfrm>
            <a:off x="598238" y="2928117"/>
            <a:ext cx="945816" cy="1690958"/>
            <a:chOff x="887541" y="2899317"/>
            <a:chExt cx="945816" cy="1690958"/>
          </a:xfrm>
        </p:grpSpPr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128C9B27-1007-3B46-BE26-052B1AB18E5F}"/>
                </a:ext>
              </a:extLst>
            </p:cNvPr>
            <p:cNvCxnSpPr/>
            <p:nvPr/>
          </p:nvCxnSpPr>
          <p:spPr>
            <a:xfrm>
              <a:off x="1360449" y="2899317"/>
              <a:ext cx="0" cy="529683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2584B208-2EEB-1247-BE76-00757DD3E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541" y="3644459"/>
              <a:ext cx="945816" cy="945816"/>
            </a:xfrm>
            <a:prstGeom prst="rect">
              <a:avLst/>
            </a:prstGeom>
          </p:spPr>
        </p:pic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1CB42EC4-07A9-8244-A869-B5520DA2A308}"/>
              </a:ext>
            </a:extLst>
          </p:cNvPr>
          <p:cNvGrpSpPr/>
          <p:nvPr/>
        </p:nvGrpSpPr>
        <p:grpSpPr>
          <a:xfrm>
            <a:off x="2050948" y="2930348"/>
            <a:ext cx="945816" cy="1690958"/>
            <a:chOff x="887541" y="2899317"/>
            <a:chExt cx="945816" cy="1690958"/>
          </a:xfrm>
        </p:grpSpPr>
        <p:cxnSp>
          <p:nvCxnSpPr>
            <p:cNvPr id="38" name="Connecteur droit avec flèche 37">
              <a:extLst>
                <a:ext uri="{FF2B5EF4-FFF2-40B4-BE49-F238E27FC236}">
                  <a16:creationId xmlns:a16="http://schemas.microsoft.com/office/drawing/2014/main" id="{DEC8446E-2A6F-2245-9B8B-2D8C973266BD}"/>
                </a:ext>
              </a:extLst>
            </p:cNvPr>
            <p:cNvCxnSpPr/>
            <p:nvPr/>
          </p:nvCxnSpPr>
          <p:spPr>
            <a:xfrm>
              <a:off x="1360449" y="2899317"/>
              <a:ext cx="0" cy="529683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74D826B0-7AC0-4447-AA35-26B397838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541" y="3644459"/>
              <a:ext cx="945816" cy="945816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539045F1-595C-E24C-A4EE-24DD9A77F11B}"/>
              </a:ext>
            </a:extLst>
          </p:cNvPr>
          <p:cNvGrpSpPr/>
          <p:nvPr/>
        </p:nvGrpSpPr>
        <p:grpSpPr>
          <a:xfrm>
            <a:off x="3515795" y="2928117"/>
            <a:ext cx="945816" cy="1690958"/>
            <a:chOff x="887541" y="2899317"/>
            <a:chExt cx="945816" cy="1690958"/>
          </a:xfrm>
        </p:grpSpPr>
        <p:cxnSp>
          <p:nvCxnSpPr>
            <p:cNvPr id="41" name="Connecteur droit avec flèche 40">
              <a:extLst>
                <a:ext uri="{FF2B5EF4-FFF2-40B4-BE49-F238E27FC236}">
                  <a16:creationId xmlns:a16="http://schemas.microsoft.com/office/drawing/2014/main" id="{BC4E5EC0-BAA9-4C45-B1D1-4DA250EF19B1}"/>
                </a:ext>
              </a:extLst>
            </p:cNvPr>
            <p:cNvCxnSpPr/>
            <p:nvPr/>
          </p:nvCxnSpPr>
          <p:spPr>
            <a:xfrm>
              <a:off x="1360449" y="2899317"/>
              <a:ext cx="0" cy="529683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AB740C9A-DBE5-0047-9CB0-BB99A9B0F0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541" y="3644459"/>
              <a:ext cx="945816" cy="945816"/>
            </a:xfrm>
            <a:prstGeom prst="rect">
              <a:avLst/>
            </a:prstGeom>
          </p:spPr>
        </p:pic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C77712F3-11A7-FC49-AC25-BD0F8CD59B19}"/>
              </a:ext>
            </a:extLst>
          </p:cNvPr>
          <p:cNvGrpSpPr/>
          <p:nvPr/>
        </p:nvGrpSpPr>
        <p:grpSpPr>
          <a:xfrm>
            <a:off x="4918451" y="2934807"/>
            <a:ext cx="945816" cy="1690958"/>
            <a:chOff x="887541" y="2899317"/>
            <a:chExt cx="945816" cy="1690958"/>
          </a:xfrm>
        </p:grpSpPr>
        <p:cxnSp>
          <p:nvCxnSpPr>
            <p:cNvPr id="44" name="Connecteur droit avec flèche 43">
              <a:extLst>
                <a:ext uri="{FF2B5EF4-FFF2-40B4-BE49-F238E27FC236}">
                  <a16:creationId xmlns:a16="http://schemas.microsoft.com/office/drawing/2014/main" id="{33744CE4-35A8-6F49-AA0F-CF1F3461CBAA}"/>
                </a:ext>
              </a:extLst>
            </p:cNvPr>
            <p:cNvCxnSpPr/>
            <p:nvPr/>
          </p:nvCxnSpPr>
          <p:spPr>
            <a:xfrm>
              <a:off x="1360449" y="2899317"/>
              <a:ext cx="0" cy="529683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20678004-6391-E44E-8C2A-DBBF3553D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541" y="3644459"/>
              <a:ext cx="945816" cy="945816"/>
            </a:xfrm>
            <a:prstGeom prst="rect">
              <a:avLst/>
            </a:prstGeom>
          </p:spPr>
        </p:pic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CE4DB38B-49B7-B24E-9C68-03BDB33CBDF4}"/>
              </a:ext>
            </a:extLst>
          </p:cNvPr>
          <p:cNvGrpSpPr/>
          <p:nvPr/>
        </p:nvGrpSpPr>
        <p:grpSpPr>
          <a:xfrm>
            <a:off x="6191074" y="2928117"/>
            <a:ext cx="945816" cy="1690958"/>
            <a:chOff x="887541" y="2899317"/>
            <a:chExt cx="945816" cy="1690958"/>
          </a:xfrm>
        </p:grpSpPr>
        <p:cxnSp>
          <p:nvCxnSpPr>
            <p:cNvPr id="47" name="Connecteur droit avec flèche 46">
              <a:extLst>
                <a:ext uri="{FF2B5EF4-FFF2-40B4-BE49-F238E27FC236}">
                  <a16:creationId xmlns:a16="http://schemas.microsoft.com/office/drawing/2014/main" id="{AD518B03-D3F0-7E42-B20F-40E427C6C604}"/>
                </a:ext>
              </a:extLst>
            </p:cNvPr>
            <p:cNvCxnSpPr/>
            <p:nvPr/>
          </p:nvCxnSpPr>
          <p:spPr>
            <a:xfrm>
              <a:off x="1360449" y="2899317"/>
              <a:ext cx="0" cy="529683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pic>
          <p:nvPicPr>
            <p:cNvPr id="48" name="Image 47">
              <a:extLst>
                <a:ext uri="{FF2B5EF4-FFF2-40B4-BE49-F238E27FC236}">
                  <a16:creationId xmlns:a16="http://schemas.microsoft.com/office/drawing/2014/main" id="{E68B2F19-A63A-D14E-94D3-B13FD9326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541" y="3644459"/>
              <a:ext cx="945816" cy="945816"/>
            </a:xfrm>
            <a:prstGeom prst="rect">
              <a:avLst/>
            </a:prstGeom>
          </p:spPr>
        </p:pic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A73700EB-D0E4-7743-ACA5-8E47B1440D9B}"/>
              </a:ext>
            </a:extLst>
          </p:cNvPr>
          <p:cNvGrpSpPr/>
          <p:nvPr/>
        </p:nvGrpSpPr>
        <p:grpSpPr>
          <a:xfrm>
            <a:off x="7554437" y="2934807"/>
            <a:ext cx="945816" cy="1690958"/>
            <a:chOff x="887541" y="2899317"/>
            <a:chExt cx="945816" cy="1690958"/>
          </a:xfrm>
        </p:grpSpPr>
        <p:cxnSp>
          <p:nvCxnSpPr>
            <p:cNvPr id="50" name="Connecteur droit avec flèche 49">
              <a:extLst>
                <a:ext uri="{FF2B5EF4-FFF2-40B4-BE49-F238E27FC236}">
                  <a16:creationId xmlns:a16="http://schemas.microsoft.com/office/drawing/2014/main" id="{BA4CDA66-D29A-B746-A4D7-48677E213398}"/>
                </a:ext>
              </a:extLst>
            </p:cNvPr>
            <p:cNvCxnSpPr/>
            <p:nvPr/>
          </p:nvCxnSpPr>
          <p:spPr>
            <a:xfrm>
              <a:off x="1360449" y="2899317"/>
              <a:ext cx="0" cy="529683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pic>
          <p:nvPicPr>
            <p:cNvPr id="51" name="Image 50">
              <a:extLst>
                <a:ext uri="{FF2B5EF4-FFF2-40B4-BE49-F238E27FC236}">
                  <a16:creationId xmlns:a16="http://schemas.microsoft.com/office/drawing/2014/main" id="{D36DD060-58A0-FA43-A01A-ED9B746446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541" y="3644459"/>
              <a:ext cx="945816" cy="945816"/>
            </a:xfrm>
            <a:prstGeom prst="rect">
              <a:avLst/>
            </a:prstGeom>
          </p:spPr>
        </p:pic>
      </p:grpSp>
      <p:sp>
        <p:nvSpPr>
          <p:cNvPr id="29" name="ZoneTexte 28">
            <a:extLst>
              <a:ext uri="{FF2B5EF4-FFF2-40B4-BE49-F238E27FC236}">
                <a16:creationId xmlns:a16="http://schemas.microsoft.com/office/drawing/2014/main" id="{67621407-CD5F-B64F-B7FC-95D7380E72E7}"/>
              </a:ext>
            </a:extLst>
          </p:cNvPr>
          <p:cNvSpPr txBox="1"/>
          <p:nvPr/>
        </p:nvSpPr>
        <p:spPr>
          <a:xfrm rot="19138599">
            <a:off x="3010246" y="5292458"/>
            <a:ext cx="3484242" cy="5256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NOT AUTOMATED !</a:t>
            </a:r>
          </a:p>
        </p:txBody>
      </p:sp>
    </p:spTree>
    <p:extLst>
      <p:ext uri="{BB962C8B-B14F-4D97-AF65-F5344CB8AC3E}">
        <p14:creationId xmlns:p14="http://schemas.microsoft.com/office/powerpoint/2010/main" val="31988856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 descr="page1image15586000">
            <a:extLst>
              <a:ext uri="{FF2B5EF4-FFF2-40B4-BE49-F238E27FC236}">
                <a16:creationId xmlns:a16="http://schemas.microsoft.com/office/drawing/2014/main" id="{B65E5938-CD15-4942-8E91-8059E9788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00" y="973264"/>
            <a:ext cx="2781300" cy="108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A0337C9-89C2-6749-801A-78257F9802E2}"/>
              </a:ext>
            </a:extLst>
          </p:cNvPr>
          <p:cNvSpPr/>
          <p:nvPr/>
        </p:nvSpPr>
        <p:spPr>
          <a:xfrm>
            <a:off x="3278323" y="467839"/>
            <a:ext cx="5505450" cy="1964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The introduction of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exotic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species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is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covered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by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several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different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legal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frameworks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fr-F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95583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>
            <a:extLst>
              <a:ext uri="{FF2B5EF4-FFF2-40B4-BE49-F238E27FC236}">
                <a16:creationId xmlns:a16="http://schemas.microsoft.com/office/drawing/2014/main" id="{1AA3C1F6-083D-D140-A58B-AB7302E498FD}"/>
              </a:ext>
            </a:extLst>
          </p:cNvPr>
          <p:cNvSpPr txBox="1"/>
          <p:nvPr/>
        </p:nvSpPr>
        <p:spPr>
          <a:xfrm>
            <a:off x="342056" y="197529"/>
            <a:ext cx="8459890" cy="1077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444500" indent="-444500"/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3. Fill gaps and harmonize taxonomic information from different sources</a:t>
            </a:r>
            <a:endParaRPr kumimoji="0" lang="fr-FR" sz="3200" b="0" i="0" u="none" strike="noStrike" cap="none" spc="0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FillTx/>
              <a:sym typeface="Calibri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D8B99C3-EF35-1D4A-A0B4-CBDB37530705}"/>
              </a:ext>
            </a:extLst>
          </p:cNvPr>
          <p:cNvCxnSpPr/>
          <p:nvPr/>
        </p:nvCxnSpPr>
        <p:spPr>
          <a:xfrm>
            <a:off x="356840" y="1495980"/>
            <a:ext cx="8445106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3" name="Groupe 2">
            <a:extLst>
              <a:ext uri="{FF2B5EF4-FFF2-40B4-BE49-F238E27FC236}">
                <a16:creationId xmlns:a16="http://schemas.microsoft.com/office/drawing/2014/main" id="{10815A83-19AE-FE41-9243-2B83F5AF654A}"/>
              </a:ext>
            </a:extLst>
          </p:cNvPr>
          <p:cNvGrpSpPr/>
          <p:nvPr/>
        </p:nvGrpSpPr>
        <p:grpSpPr>
          <a:xfrm>
            <a:off x="620992" y="2089785"/>
            <a:ext cx="7902015" cy="952506"/>
            <a:chOff x="598238" y="3673259"/>
            <a:chExt cx="7902015" cy="952506"/>
          </a:xfrm>
        </p:grpSpPr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4F966DF6-D035-8649-AAFE-A9BB94433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238" y="3673259"/>
              <a:ext cx="945816" cy="945816"/>
            </a:xfrm>
            <a:prstGeom prst="rect">
              <a:avLst/>
            </a:prstGeom>
          </p:spPr>
        </p:pic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0F0E3278-DC34-5249-89F4-0CB53EFD0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0948" y="3675490"/>
              <a:ext cx="945816" cy="945816"/>
            </a:xfrm>
            <a:prstGeom prst="rect">
              <a:avLst/>
            </a:prstGeom>
          </p:spPr>
        </p:pic>
        <p:pic>
          <p:nvPicPr>
            <p:cNvPr id="44" name="Image 43">
              <a:extLst>
                <a:ext uri="{FF2B5EF4-FFF2-40B4-BE49-F238E27FC236}">
                  <a16:creationId xmlns:a16="http://schemas.microsoft.com/office/drawing/2014/main" id="{C0604123-BD8E-9B43-9A26-EE866B145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5795" y="3673259"/>
              <a:ext cx="945816" cy="945816"/>
            </a:xfrm>
            <a:prstGeom prst="rect">
              <a:avLst/>
            </a:prstGeom>
          </p:spPr>
        </p:pic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16ECE165-62D8-DE42-BCE0-02F2808A0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8451" y="3679949"/>
              <a:ext cx="945816" cy="945816"/>
            </a:xfrm>
            <a:prstGeom prst="rect">
              <a:avLst/>
            </a:prstGeom>
          </p:spPr>
        </p:pic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6D319B10-B411-DE42-BB2A-9214D392F0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1074" y="3673259"/>
              <a:ext cx="945816" cy="945816"/>
            </a:xfrm>
            <a:prstGeom prst="rect">
              <a:avLst/>
            </a:prstGeom>
          </p:spPr>
        </p:pic>
        <p:pic>
          <p:nvPicPr>
            <p:cNvPr id="53" name="Image 52">
              <a:extLst>
                <a:ext uri="{FF2B5EF4-FFF2-40B4-BE49-F238E27FC236}">
                  <a16:creationId xmlns:a16="http://schemas.microsoft.com/office/drawing/2014/main" id="{C9E45AFA-BC8E-8148-95C0-F9D8F2D609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4437" y="3679949"/>
              <a:ext cx="945816" cy="945816"/>
            </a:xfrm>
            <a:prstGeom prst="rect">
              <a:avLst/>
            </a:prstGeom>
          </p:spPr>
        </p:pic>
      </p:grpSp>
      <p:pic>
        <p:nvPicPr>
          <p:cNvPr id="55" name="Image 54">
            <a:extLst>
              <a:ext uri="{FF2B5EF4-FFF2-40B4-BE49-F238E27FC236}">
                <a16:creationId xmlns:a16="http://schemas.microsoft.com/office/drawing/2014/main" id="{491A305C-25B8-934D-B5FE-E24A5E6DAD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92" y="3134068"/>
            <a:ext cx="2413554" cy="2413554"/>
          </a:xfrm>
          <a:prstGeom prst="rect">
            <a:avLst/>
          </a:prstGeom>
        </p:spPr>
      </p:pic>
      <p:sp>
        <p:nvSpPr>
          <p:cNvPr id="56" name="ZoneTexte 55">
            <a:extLst>
              <a:ext uri="{FF2B5EF4-FFF2-40B4-BE49-F238E27FC236}">
                <a16:creationId xmlns:a16="http://schemas.microsoft.com/office/drawing/2014/main" id="{664231AF-910A-2C4C-A0FF-ADE32D985FB1}"/>
              </a:ext>
            </a:extLst>
          </p:cNvPr>
          <p:cNvSpPr txBox="1"/>
          <p:nvPr/>
        </p:nvSpPr>
        <p:spPr>
          <a:xfrm>
            <a:off x="3538549" y="3148228"/>
            <a:ext cx="3904272" cy="23083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457200" marR="0" indent="-45720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sz="32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Synonyms</a:t>
            </a:r>
            <a:endParaRPr kumimoji="0" lang="fr-FR" sz="32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  <a:p>
            <a:pPr marL="457200" marR="0" indent="-45720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sz="32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Missing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information</a:t>
            </a:r>
          </a:p>
          <a:p>
            <a:pPr marL="457200" marR="0" indent="-45720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Consistent </a:t>
            </a:r>
            <a:r>
              <a:rPr kumimoji="0" lang="fr-FR" sz="32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syntax</a:t>
            </a:r>
            <a:endParaRPr kumimoji="0" lang="fr-FR" sz="32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9042979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>
            <a:extLst>
              <a:ext uri="{FF2B5EF4-FFF2-40B4-BE49-F238E27FC236}">
                <a16:creationId xmlns:a16="http://schemas.microsoft.com/office/drawing/2014/main" id="{1AA3C1F6-083D-D140-A58B-AB7302E498FD}"/>
              </a:ext>
            </a:extLst>
          </p:cNvPr>
          <p:cNvSpPr txBox="1"/>
          <p:nvPr/>
        </p:nvSpPr>
        <p:spPr>
          <a:xfrm>
            <a:off x="342056" y="197529"/>
            <a:ext cx="8459890" cy="1077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444500" indent="-444500"/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3. Fill gaps and harmonize taxonomic information from different sources</a:t>
            </a:r>
            <a:endParaRPr kumimoji="0" lang="fr-FR" sz="3200" b="0" i="0" u="none" strike="noStrike" cap="none" spc="0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FillTx/>
              <a:sym typeface="Calibri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D8B99C3-EF35-1D4A-A0B4-CBDB37530705}"/>
              </a:ext>
            </a:extLst>
          </p:cNvPr>
          <p:cNvCxnSpPr/>
          <p:nvPr/>
        </p:nvCxnSpPr>
        <p:spPr>
          <a:xfrm>
            <a:off x="356840" y="1495980"/>
            <a:ext cx="8445106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3" name="Groupe 2">
            <a:extLst>
              <a:ext uri="{FF2B5EF4-FFF2-40B4-BE49-F238E27FC236}">
                <a16:creationId xmlns:a16="http://schemas.microsoft.com/office/drawing/2014/main" id="{10815A83-19AE-FE41-9243-2B83F5AF654A}"/>
              </a:ext>
            </a:extLst>
          </p:cNvPr>
          <p:cNvGrpSpPr/>
          <p:nvPr/>
        </p:nvGrpSpPr>
        <p:grpSpPr>
          <a:xfrm>
            <a:off x="620992" y="2089785"/>
            <a:ext cx="7902015" cy="952506"/>
            <a:chOff x="598238" y="3673259"/>
            <a:chExt cx="7902015" cy="952506"/>
          </a:xfrm>
        </p:grpSpPr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4F966DF6-D035-8649-AAFE-A9BB94433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238" y="3673259"/>
              <a:ext cx="945816" cy="945816"/>
            </a:xfrm>
            <a:prstGeom prst="rect">
              <a:avLst/>
            </a:prstGeom>
          </p:spPr>
        </p:pic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0F0E3278-DC34-5249-89F4-0CB53EFD0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0948" y="3675490"/>
              <a:ext cx="945816" cy="945816"/>
            </a:xfrm>
            <a:prstGeom prst="rect">
              <a:avLst/>
            </a:prstGeom>
          </p:spPr>
        </p:pic>
        <p:pic>
          <p:nvPicPr>
            <p:cNvPr id="44" name="Image 43">
              <a:extLst>
                <a:ext uri="{FF2B5EF4-FFF2-40B4-BE49-F238E27FC236}">
                  <a16:creationId xmlns:a16="http://schemas.microsoft.com/office/drawing/2014/main" id="{C0604123-BD8E-9B43-9A26-EE866B145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5795" y="3673259"/>
              <a:ext cx="945816" cy="945816"/>
            </a:xfrm>
            <a:prstGeom prst="rect">
              <a:avLst/>
            </a:prstGeom>
          </p:spPr>
        </p:pic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16ECE165-62D8-DE42-BCE0-02F2808A0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8451" y="3679949"/>
              <a:ext cx="945816" cy="945816"/>
            </a:xfrm>
            <a:prstGeom prst="rect">
              <a:avLst/>
            </a:prstGeom>
          </p:spPr>
        </p:pic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6D319B10-B411-DE42-BB2A-9214D392F0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1074" y="3673259"/>
              <a:ext cx="945816" cy="945816"/>
            </a:xfrm>
            <a:prstGeom prst="rect">
              <a:avLst/>
            </a:prstGeom>
          </p:spPr>
        </p:pic>
        <p:pic>
          <p:nvPicPr>
            <p:cNvPr id="53" name="Image 52">
              <a:extLst>
                <a:ext uri="{FF2B5EF4-FFF2-40B4-BE49-F238E27FC236}">
                  <a16:creationId xmlns:a16="http://schemas.microsoft.com/office/drawing/2014/main" id="{C9E45AFA-BC8E-8148-95C0-F9D8F2D609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4437" y="3679949"/>
              <a:ext cx="945816" cy="945816"/>
            </a:xfrm>
            <a:prstGeom prst="rect">
              <a:avLst/>
            </a:prstGeom>
          </p:spPr>
        </p:pic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324A8E10-BDFC-924D-8A5E-E10D141F6B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92" y="3134068"/>
            <a:ext cx="2413554" cy="241355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1FA8F6F-C50C-CD4C-9106-3B40F318EA64}"/>
              </a:ext>
            </a:extLst>
          </p:cNvPr>
          <p:cNvSpPr txBox="1"/>
          <p:nvPr/>
        </p:nvSpPr>
        <p:spPr>
          <a:xfrm>
            <a:off x="3538549" y="3148228"/>
            <a:ext cx="3904272" cy="23083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457200" marR="0" indent="-45720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sz="32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Synonyms</a:t>
            </a:r>
            <a:endParaRPr kumimoji="0" lang="fr-FR" sz="32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  <a:p>
            <a:pPr marL="457200" marR="0" indent="-45720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sz="32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Missing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information</a:t>
            </a:r>
          </a:p>
          <a:p>
            <a:pPr marL="457200" marR="0" indent="-45720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Consistent </a:t>
            </a:r>
            <a:r>
              <a:rPr kumimoji="0" lang="fr-FR" sz="32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syntax</a:t>
            </a:r>
            <a:endParaRPr kumimoji="0" lang="fr-FR" sz="32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3F25C73-AA8D-CF44-A31B-EDF9E009F35A}"/>
              </a:ext>
            </a:extLst>
          </p:cNvPr>
          <p:cNvSpPr txBox="1"/>
          <p:nvPr/>
        </p:nvSpPr>
        <p:spPr>
          <a:xfrm>
            <a:off x="342056" y="5433061"/>
            <a:ext cx="5850069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4000" i="0" u="none" strike="noStrike" cap="none" spc="0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Could</a:t>
            </a:r>
            <a:r>
              <a:rPr kumimoji="0" lang="fr-FR" sz="4000" i="0" u="none" strike="noStrike" cap="none" spc="0" normalizeH="0" baseline="0" dirty="0">
                <a:ln>
                  <a:noFill/>
                </a:ln>
                <a:solidFill>
                  <a:srgbClr val="00B05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kumimoji="0" lang="fr-FR" sz="4000" i="0" u="none" strike="noStrike" cap="none" spc="0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partily</a:t>
            </a:r>
            <a:r>
              <a:rPr kumimoji="0" lang="fr-FR" sz="4000" i="0" u="none" strike="noStrike" cap="none" spc="0" normalizeH="0" baseline="0" dirty="0">
                <a:ln>
                  <a:noFill/>
                </a:ln>
                <a:solidFill>
                  <a:srgbClr val="00B05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kumimoji="0" lang="fr-FR" sz="4000" i="0" u="none" strike="noStrike" cap="none" spc="0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be</a:t>
            </a:r>
            <a:r>
              <a:rPr kumimoji="0" lang="fr-FR" sz="4000" i="0" u="none" strike="noStrike" cap="none" spc="0" normalizeH="0" baseline="0" dirty="0">
                <a:ln>
                  <a:noFill/>
                </a:ln>
                <a:solidFill>
                  <a:srgbClr val="00B05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kumimoji="0" lang="fr-FR" sz="4000" i="0" u="none" strike="noStrike" cap="none" spc="0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automated</a:t>
            </a:r>
            <a:r>
              <a:rPr kumimoji="0" lang="fr-FR" sz="4000" i="0" u="none" strike="noStrike" cap="none" spc="0" normalizeH="0" baseline="0" dirty="0">
                <a:ln>
                  <a:noFill/>
                </a:ln>
                <a:solidFill>
                  <a:srgbClr val="00B05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via web service !</a:t>
            </a:r>
          </a:p>
        </p:txBody>
      </p:sp>
    </p:spTree>
    <p:extLst>
      <p:ext uri="{BB962C8B-B14F-4D97-AF65-F5344CB8AC3E}">
        <p14:creationId xmlns:p14="http://schemas.microsoft.com/office/powerpoint/2010/main" val="351649919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8B4913D-9850-F044-AC21-FA279B48FF1B}"/>
              </a:ext>
            </a:extLst>
          </p:cNvPr>
          <p:cNvSpPr txBox="1"/>
          <p:nvPr/>
        </p:nvSpPr>
        <p:spPr>
          <a:xfrm>
            <a:off x="342056" y="197529"/>
            <a:ext cx="845989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444500" indent="-444500"/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4. Merging interoperable content</a:t>
            </a:r>
            <a:endParaRPr kumimoji="0" lang="fr-FR" sz="3200" b="0" i="0" u="none" strike="noStrike" cap="none" spc="0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FillTx/>
              <a:sym typeface="Calibri"/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653A389B-F72B-6942-8E8E-1F1457990A8A}"/>
              </a:ext>
            </a:extLst>
          </p:cNvPr>
          <p:cNvCxnSpPr/>
          <p:nvPr/>
        </p:nvCxnSpPr>
        <p:spPr>
          <a:xfrm>
            <a:off x="342056" y="828623"/>
            <a:ext cx="8445106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4" name="Groupe 3">
            <a:extLst>
              <a:ext uri="{FF2B5EF4-FFF2-40B4-BE49-F238E27FC236}">
                <a16:creationId xmlns:a16="http://schemas.microsoft.com/office/drawing/2014/main" id="{32267C51-9072-4C4C-A3DF-7F95B5B02594}"/>
              </a:ext>
            </a:extLst>
          </p:cNvPr>
          <p:cNvGrpSpPr/>
          <p:nvPr/>
        </p:nvGrpSpPr>
        <p:grpSpPr>
          <a:xfrm>
            <a:off x="613601" y="1376107"/>
            <a:ext cx="7902015" cy="952506"/>
            <a:chOff x="598238" y="3673259"/>
            <a:chExt cx="7902015" cy="952506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161726B-A460-5C4F-BEB5-ABE0518E0F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238" y="3673259"/>
              <a:ext cx="945816" cy="945816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EEA04AB-D62B-8747-A912-4D07AC4A2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0948" y="3675490"/>
              <a:ext cx="945816" cy="945816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7F4FE12E-9B4E-8044-97F0-BEC72F6BB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5795" y="3673259"/>
              <a:ext cx="945816" cy="945816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09C044AD-3E34-F14F-BFA7-DDFECFF41C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8451" y="3679949"/>
              <a:ext cx="945816" cy="945816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F8F4369B-3B70-534D-B5C9-202492568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1074" y="3673259"/>
              <a:ext cx="945816" cy="945816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BF2AA1CD-313F-274D-93AA-A84969AB1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4437" y="3679949"/>
              <a:ext cx="945816" cy="945816"/>
            </a:xfrm>
            <a:prstGeom prst="rect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CC2EBC19-4B15-3B47-A920-2EB9EC9672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765" y="3931021"/>
            <a:ext cx="4278469" cy="2471684"/>
          </a:xfrm>
          <a:prstGeom prst="rect">
            <a:avLst/>
          </a:prstGeom>
        </p:spPr>
      </p:pic>
      <p:sp>
        <p:nvSpPr>
          <p:cNvPr id="16" name="Accolade ouvrante 15">
            <a:extLst>
              <a:ext uri="{FF2B5EF4-FFF2-40B4-BE49-F238E27FC236}">
                <a16:creationId xmlns:a16="http://schemas.microsoft.com/office/drawing/2014/main" id="{3C9468A3-91DE-C942-8D0A-A29F761D55B3}"/>
              </a:ext>
            </a:extLst>
          </p:cNvPr>
          <p:cNvSpPr/>
          <p:nvPr/>
        </p:nvSpPr>
        <p:spPr>
          <a:xfrm rot="16200000">
            <a:off x="3789172" y="-1568989"/>
            <a:ext cx="1550873" cy="8445106"/>
          </a:xfrm>
          <a:prstGeom prst="leftBrace">
            <a:avLst>
              <a:gd name="adj1" fmla="val 32975"/>
              <a:gd name="adj2" fmla="val 50000"/>
            </a:avLst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8364848-408A-5341-84C5-3DEE9CF906EA}"/>
              </a:ext>
            </a:extLst>
          </p:cNvPr>
          <p:cNvSpPr txBox="1"/>
          <p:nvPr/>
        </p:nvSpPr>
        <p:spPr>
          <a:xfrm>
            <a:off x="342055" y="4905254"/>
            <a:ext cx="2966516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Relational</a:t>
            </a: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kumimoji="0" lang="fr-FR" sz="28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database</a:t>
            </a:r>
            <a:endParaRPr kumimoji="0" lang="fr-FR" sz="28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9216D52-BA2B-6A48-816F-3B86C871FFAE}"/>
              </a:ext>
            </a:extLst>
          </p:cNvPr>
          <p:cNvSpPr txBox="1"/>
          <p:nvPr/>
        </p:nvSpPr>
        <p:spPr>
          <a:xfrm>
            <a:off x="5960773" y="4813475"/>
            <a:ext cx="2801406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Unified</a:t>
            </a: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kumimoji="0" lang="fr-FR" sz="28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species</a:t>
            </a: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kumimoji="0" lang="fr-FR" sz="28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list</a:t>
            </a:r>
            <a:endParaRPr kumimoji="0" lang="fr-FR" sz="28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3884546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8B4913D-9850-F044-AC21-FA279B48FF1B}"/>
              </a:ext>
            </a:extLst>
          </p:cNvPr>
          <p:cNvSpPr txBox="1"/>
          <p:nvPr/>
        </p:nvSpPr>
        <p:spPr>
          <a:xfrm>
            <a:off x="342056" y="197529"/>
            <a:ext cx="845989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444500" indent="-444500"/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4. Merging interoperable content</a:t>
            </a:r>
            <a:endParaRPr kumimoji="0" lang="fr-FR" sz="3200" b="0" i="0" u="none" strike="noStrike" cap="none" spc="0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FillTx/>
              <a:sym typeface="Calibri"/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653A389B-F72B-6942-8E8E-1F1457990A8A}"/>
              </a:ext>
            </a:extLst>
          </p:cNvPr>
          <p:cNvCxnSpPr/>
          <p:nvPr/>
        </p:nvCxnSpPr>
        <p:spPr>
          <a:xfrm>
            <a:off x="342056" y="828623"/>
            <a:ext cx="8445106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4" name="Groupe 3">
            <a:extLst>
              <a:ext uri="{FF2B5EF4-FFF2-40B4-BE49-F238E27FC236}">
                <a16:creationId xmlns:a16="http://schemas.microsoft.com/office/drawing/2014/main" id="{32267C51-9072-4C4C-A3DF-7F95B5B02594}"/>
              </a:ext>
            </a:extLst>
          </p:cNvPr>
          <p:cNvGrpSpPr/>
          <p:nvPr/>
        </p:nvGrpSpPr>
        <p:grpSpPr>
          <a:xfrm>
            <a:off x="613601" y="1376107"/>
            <a:ext cx="7902015" cy="952506"/>
            <a:chOff x="598238" y="3673259"/>
            <a:chExt cx="7902015" cy="952506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161726B-A460-5C4F-BEB5-ABE0518E0F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238" y="3673259"/>
              <a:ext cx="945816" cy="945816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EEA04AB-D62B-8747-A912-4D07AC4A2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0948" y="3675490"/>
              <a:ext cx="945816" cy="945816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7F4FE12E-9B4E-8044-97F0-BEC72F6BB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5795" y="3673259"/>
              <a:ext cx="945816" cy="945816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09C044AD-3E34-F14F-BFA7-DDFECFF41C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8451" y="3679949"/>
              <a:ext cx="945816" cy="945816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F8F4369B-3B70-534D-B5C9-202492568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1074" y="3673259"/>
              <a:ext cx="945816" cy="945816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BF2AA1CD-313F-274D-93AA-A84969AB1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4437" y="3679949"/>
              <a:ext cx="945816" cy="945816"/>
            </a:xfrm>
            <a:prstGeom prst="rect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CC2EBC19-4B15-3B47-A920-2EB9EC9672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765" y="3931021"/>
            <a:ext cx="4278469" cy="2471684"/>
          </a:xfrm>
          <a:prstGeom prst="rect">
            <a:avLst/>
          </a:prstGeom>
        </p:spPr>
      </p:pic>
      <p:sp>
        <p:nvSpPr>
          <p:cNvPr id="16" name="Accolade ouvrante 15">
            <a:extLst>
              <a:ext uri="{FF2B5EF4-FFF2-40B4-BE49-F238E27FC236}">
                <a16:creationId xmlns:a16="http://schemas.microsoft.com/office/drawing/2014/main" id="{3C9468A3-91DE-C942-8D0A-A29F761D55B3}"/>
              </a:ext>
            </a:extLst>
          </p:cNvPr>
          <p:cNvSpPr/>
          <p:nvPr/>
        </p:nvSpPr>
        <p:spPr>
          <a:xfrm rot="16200000">
            <a:off x="3789172" y="-1568989"/>
            <a:ext cx="1550873" cy="8445106"/>
          </a:xfrm>
          <a:prstGeom prst="leftBrace">
            <a:avLst>
              <a:gd name="adj1" fmla="val 32975"/>
              <a:gd name="adj2" fmla="val 50000"/>
            </a:avLst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8364848-408A-5341-84C5-3DEE9CF906EA}"/>
              </a:ext>
            </a:extLst>
          </p:cNvPr>
          <p:cNvSpPr txBox="1"/>
          <p:nvPr/>
        </p:nvSpPr>
        <p:spPr>
          <a:xfrm>
            <a:off x="342055" y="4905254"/>
            <a:ext cx="2966516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Relational</a:t>
            </a: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kumimoji="0" lang="fr-FR" sz="28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database</a:t>
            </a:r>
            <a:endParaRPr kumimoji="0" lang="fr-FR" sz="28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9216D52-BA2B-6A48-816F-3B86C871FFAE}"/>
              </a:ext>
            </a:extLst>
          </p:cNvPr>
          <p:cNvSpPr txBox="1"/>
          <p:nvPr/>
        </p:nvSpPr>
        <p:spPr>
          <a:xfrm>
            <a:off x="5960773" y="4813475"/>
            <a:ext cx="2801406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Unified</a:t>
            </a: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kumimoji="0" lang="fr-FR" sz="28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species</a:t>
            </a: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kumimoji="0" lang="fr-FR" sz="28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list</a:t>
            </a:r>
            <a:endParaRPr kumimoji="0" lang="fr-FR" sz="28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D448120-E350-024C-B1C1-BB0CDC615D55}"/>
              </a:ext>
            </a:extLst>
          </p:cNvPr>
          <p:cNvSpPr txBox="1"/>
          <p:nvPr/>
        </p:nvSpPr>
        <p:spPr>
          <a:xfrm rot="19138599">
            <a:off x="-635143" y="2889198"/>
            <a:ext cx="6060617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4000" b="1" i="0" u="none" strike="noStrike" cap="none" spc="0" normalizeH="0" baseline="0" dirty="0">
                <a:ln>
                  <a:noFill/>
                </a:ln>
                <a:solidFill>
                  <a:srgbClr val="00B05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AUTOMATED !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4000" b="1" i="0" u="none" strike="noStrike" cap="none" spc="0" normalizeH="0" baseline="0" dirty="0">
                <a:ln>
                  <a:noFill/>
                </a:ln>
                <a:solidFill>
                  <a:srgbClr val="00B05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SQL workflow</a:t>
            </a:r>
          </a:p>
        </p:txBody>
      </p:sp>
    </p:spTree>
    <p:extLst>
      <p:ext uri="{BB962C8B-B14F-4D97-AF65-F5344CB8AC3E}">
        <p14:creationId xmlns:p14="http://schemas.microsoft.com/office/powerpoint/2010/main" val="1506572992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8B4913D-9850-F044-AC21-FA279B48FF1B}"/>
              </a:ext>
            </a:extLst>
          </p:cNvPr>
          <p:cNvSpPr txBox="1"/>
          <p:nvPr/>
        </p:nvSpPr>
        <p:spPr>
          <a:xfrm>
            <a:off x="342056" y="197529"/>
            <a:ext cx="845989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444500" indent="-444500"/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5. Duplicates cleaning and final list description</a:t>
            </a:r>
            <a:endParaRPr kumimoji="0" lang="fr-FR" sz="3200" b="0" i="0" u="none" strike="noStrike" cap="none" spc="0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FillTx/>
              <a:sym typeface="Calibri"/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653A389B-F72B-6942-8E8E-1F1457990A8A}"/>
              </a:ext>
            </a:extLst>
          </p:cNvPr>
          <p:cNvCxnSpPr/>
          <p:nvPr/>
        </p:nvCxnSpPr>
        <p:spPr>
          <a:xfrm>
            <a:off x="342056" y="828623"/>
            <a:ext cx="8445106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CC2EBC19-4B15-3B47-A920-2EB9EC967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56" y="1531030"/>
            <a:ext cx="2944124" cy="1700829"/>
          </a:xfrm>
          <a:prstGeom prst="rect">
            <a:avLst/>
          </a:prstGeom>
        </p:spPr>
      </p:pic>
      <p:pic>
        <p:nvPicPr>
          <p:cNvPr id="15" name="Graphique 14" descr="Présentation avec graphique à barres">
            <a:extLst>
              <a:ext uri="{FF2B5EF4-FFF2-40B4-BE49-F238E27FC236}">
                <a16:creationId xmlns:a16="http://schemas.microsoft.com/office/drawing/2014/main" id="{A15F804B-1599-5043-8217-EE5596671C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6771" y="1007918"/>
            <a:ext cx="2747051" cy="274705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00979CE-C3DA-8A4E-9A77-5D34223B32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874" y="1219080"/>
            <a:ext cx="2574889" cy="2471657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CEA71084-BEAD-E44E-B7BC-AA52C3F01B63}"/>
              </a:ext>
            </a:extLst>
          </p:cNvPr>
          <p:cNvSpPr txBox="1"/>
          <p:nvPr/>
        </p:nvSpPr>
        <p:spPr>
          <a:xfrm>
            <a:off x="488435" y="3330598"/>
            <a:ext cx="8331766" cy="23083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Database with cleaned sources </a:t>
            </a:r>
          </a:p>
          <a:p>
            <a:r>
              <a:rPr lang="en-US" dirty="0"/>
              <a:t>Unified list easy to export</a:t>
            </a:r>
          </a:p>
          <a:p>
            <a:r>
              <a:rPr lang="en-US" dirty="0"/>
              <a:t>Trends &amp; statistics about the unified checklist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661117033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19A986-B9B3-6D4A-A5CA-099CBABCC966}"/>
              </a:ext>
            </a:extLst>
          </p:cNvPr>
          <p:cNvSpPr txBox="1"/>
          <p:nvPr/>
        </p:nvSpPr>
        <p:spPr>
          <a:xfrm>
            <a:off x="131609" y="1195471"/>
            <a:ext cx="8880782" cy="4467057"/>
          </a:xfrm>
          <a:prstGeom prst="rect">
            <a:avLst/>
          </a:prstGeom>
        </p:spPr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just">
              <a:lnSpc>
                <a:spcPct val="150000"/>
              </a:lnSpc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Data </a:t>
            </a:r>
            <a:r>
              <a:rPr lang="fr-FR" sz="2400" dirty="0" err="1">
                <a:solidFill>
                  <a:schemeClr val="accent6">
                    <a:lumMod val="75000"/>
                  </a:schemeClr>
                </a:solidFill>
              </a:rPr>
              <a:t>flows</a:t>
            </a: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 are NECESSARY to </a:t>
            </a:r>
            <a:r>
              <a:rPr lang="fr-BE" sz="2400" dirty="0" err="1">
                <a:solidFill>
                  <a:schemeClr val="accent6">
                    <a:lumMod val="75000"/>
                  </a:schemeClr>
                </a:solidFill>
              </a:rPr>
              <a:t>proper</a:t>
            </a:r>
            <a:r>
              <a:rPr lang="fr-BE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BE" sz="2400" dirty="0" err="1">
                <a:solidFill>
                  <a:schemeClr val="accent6">
                    <a:lumMod val="75000"/>
                  </a:schemeClr>
                </a:solidFill>
              </a:rPr>
              <a:t>implementation</a:t>
            </a:r>
            <a:r>
              <a:rPr lang="fr-BE" sz="2400" dirty="0">
                <a:solidFill>
                  <a:schemeClr val="accent6">
                    <a:lumMod val="75000"/>
                  </a:schemeClr>
                </a:solidFill>
              </a:rPr>
              <a:t> of import control </a:t>
            </a:r>
            <a:r>
              <a:rPr lang="fr-BE" sz="2400" dirty="0" err="1">
                <a:solidFill>
                  <a:schemeClr val="accent6">
                    <a:lumMod val="75000"/>
                  </a:schemeClr>
                </a:solidFill>
              </a:rPr>
              <a:t>policies</a:t>
            </a:r>
            <a:r>
              <a:rPr lang="fr-BE" sz="2400" dirty="0">
                <a:solidFill>
                  <a:schemeClr val="accent6">
                    <a:lumMod val="75000"/>
                  </a:schemeClr>
                </a:solidFill>
              </a:rPr>
              <a:t> at the </a:t>
            </a:r>
            <a:r>
              <a:rPr lang="fr-BE" sz="2400" dirty="0" err="1">
                <a:solidFill>
                  <a:schemeClr val="accent6">
                    <a:lumMod val="75000"/>
                  </a:schemeClr>
                </a:solidFill>
              </a:rPr>
              <a:t>levels</a:t>
            </a:r>
            <a:r>
              <a:rPr lang="fr-BE" sz="2400" dirty="0">
                <a:solidFill>
                  <a:schemeClr val="accent6">
                    <a:lumMod val="75000"/>
                  </a:schemeClr>
                </a:solidFill>
              </a:rPr>
              <a:t> of MS and EU.</a:t>
            </a:r>
            <a:endParaRPr lang="fr-FR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/>
              <a:t>This </a:t>
            </a:r>
            <a:r>
              <a:rPr lang="fr-FR" sz="2400" dirty="0" err="1"/>
              <a:t>requires</a:t>
            </a:r>
            <a:r>
              <a:rPr lang="fr-FR" sz="2400" dirty="0"/>
              <a:t> the </a:t>
            </a:r>
            <a:r>
              <a:rPr lang="fr-FR" sz="2400" dirty="0" err="1"/>
              <a:t>development</a:t>
            </a:r>
            <a:r>
              <a:rPr lang="fr-FR" sz="2400" dirty="0"/>
              <a:t> of </a:t>
            </a:r>
            <a:r>
              <a:rPr lang="fr-FR" sz="2400" dirty="0" err="1"/>
              <a:t>interoperable</a:t>
            </a:r>
            <a:r>
              <a:rPr lang="fr-FR" sz="2400" dirty="0"/>
              <a:t> and </a:t>
            </a:r>
            <a:r>
              <a:rPr lang="fr-FR" sz="2400" dirty="0" err="1"/>
              <a:t>questionable</a:t>
            </a:r>
            <a:r>
              <a:rPr lang="fr-FR" sz="2400" dirty="0"/>
              <a:t> </a:t>
            </a:r>
            <a:r>
              <a:rPr lang="fr-FR" sz="2400" dirty="0" err="1"/>
              <a:t>systems</a:t>
            </a:r>
            <a:r>
              <a:rPr lang="fr-FR" sz="2400" dirty="0"/>
              <a:t> for </a:t>
            </a:r>
            <a:r>
              <a:rPr lang="fr-FR" sz="2400" dirty="0" err="1"/>
              <a:t>species</a:t>
            </a:r>
            <a:r>
              <a:rPr lang="fr-FR" sz="2400" dirty="0"/>
              <a:t> </a:t>
            </a:r>
            <a:r>
              <a:rPr lang="fr-FR" sz="2400" dirty="0" err="1"/>
              <a:t>requests</a:t>
            </a:r>
            <a:r>
              <a:rPr lang="fr-FR" sz="240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A </a:t>
            </a:r>
            <a:r>
              <a:rPr lang="fr-FR" sz="2400" dirty="0" err="1">
                <a:solidFill>
                  <a:schemeClr val="accent6">
                    <a:lumMod val="75000"/>
                  </a:schemeClr>
                </a:solidFill>
              </a:rPr>
              <a:t>unified</a:t>
            </a: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 DEDICATED DATABASE  must </a:t>
            </a:r>
            <a:r>
              <a:rPr lang="fr-FR" sz="2400" dirty="0" err="1">
                <a:solidFill>
                  <a:schemeClr val="accent6">
                    <a:lumMod val="75000"/>
                  </a:schemeClr>
                </a:solidFill>
              </a:rPr>
              <a:t>established</a:t>
            </a: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/>
              <a:t>Information must </a:t>
            </a:r>
            <a:r>
              <a:rPr lang="fr-FR" sz="2400" dirty="0" err="1"/>
              <a:t>be</a:t>
            </a:r>
            <a:r>
              <a:rPr lang="fr-FR" sz="2400" dirty="0"/>
              <a:t> </a:t>
            </a:r>
            <a:r>
              <a:rPr lang="fr-FR" sz="2400" dirty="0" err="1"/>
              <a:t>comprehensive</a:t>
            </a:r>
            <a:r>
              <a:rPr lang="fr-FR" sz="2400" dirty="0"/>
              <a:t>, </a:t>
            </a:r>
            <a:r>
              <a:rPr lang="fr-FR" sz="2400" dirty="0" err="1"/>
              <a:t>updated</a:t>
            </a:r>
            <a:r>
              <a:rPr lang="fr-FR" sz="2400" dirty="0"/>
              <a:t> and accessible to all </a:t>
            </a:r>
            <a:r>
              <a:rPr lang="fr-FR" sz="2400" dirty="0" err="1"/>
              <a:t>actors</a:t>
            </a:r>
            <a:r>
              <a:rPr lang="fr-FR" sz="2400" dirty="0"/>
              <a:t>: National </a:t>
            </a:r>
            <a:r>
              <a:rPr lang="fr-FR" sz="2400" dirty="0" err="1"/>
              <a:t>authorities</a:t>
            </a:r>
            <a:r>
              <a:rPr lang="fr-FR" sz="2400" dirty="0"/>
              <a:t> (FAVV</a:t>
            </a:r>
            <a:r>
              <a:rPr lang="fr-FR" sz="2000" dirty="0"/>
              <a:t>),</a:t>
            </a:r>
            <a:r>
              <a:rPr lang="fr-FR" sz="2400" dirty="0"/>
              <a:t> Policy </a:t>
            </a:r>
            <a:r>
              <a:rPr lang="fr-FR" sz="2400" dirty="0" err="1"/>
              <a:t>makers</a:t>
            </a:r>
            <a:r>
              <a:rPr lang="fr-FR" sz="2400" dirty="0"/>
              <a:t>, Customs, </a:t>
            </a:r>
            <a:r>
              <a:rPr lang="fr-FR" sz="2400" dirty="0" err="1"/>
              <a:t>Professionals</a:t>
            </a:r>
            <a:r>
              <a:rPr lang="fr-FR" sz="2400" dirty="0"/>
              <a:t> </a:t>
            </a:r>
            <a:r>
              <a:rPr lang="fr-FR" sz="2400" dirty="0" err="1"/>
              <a:t>from</a:t>
            </a:r>
            <a:r>
              <a:rPr lang="fr-FR" sz="2400" dirty="0"/>
              <a:t> the pet </a:t>
            </a:r>
            <a:r>
              <a:rPr lang="fr-FR" sz="2400" dirty="0" err="1"/>
              <a:t>trade</a:t>
            </a:r>
            <a:r>
              <a:rPr lang="fr-FR" sz="2400" dirty="0"/>
              <a:t>, </a:t>
            </a:r>
            <a:r>
              <a:rPr lang="fr-FR" sz="2400" dirty="0" err="1"/>
              <a:t>NGO’s</a:t>
            </a:r>
            <a:r>
              <a:rPr lang="fr-FR" sz="2400" dirty="0"/>
              <a:t>, </a:t>
            </a:r>
            <a:r>
              <a:rPr lang="fr-FR" sz="2400" dirty="0" err="1"/>
              <a:t>Veterinarians</a:t>
            </a:r>
            <a:r>
              <a:rPr lang="fr-FR" sz="2400" dirty="0"/>
              <a:t> , etc.</a:t>
            </a:r>
          </a:p>
        </p:txBody>
      </p:sp>
      <p:pic>
        <p:nvPicPr>
          <p:cNvPr id="3" name="Picture 1" descr="page1image15586000">
            <a:extLst>
              <a:ext uri="{FF2B5EF4-FFF2-40B4-BE49-F238E27FC236}">
                <a16:creationId xmlns:a16="http://schemas.microsoft.com/office/drawing/2014/main" id="{93F301F2-2868-6342-8705-586AA720A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23" y="194918"/>
            <a:ext cx="1664955" cy="646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D5EDD3E-FB27-FA45-B694-04E6EA9DDFF4}"/>
              </a:ext>
            </a:extLst>
          </p:cNvPr>
          <p:cNvSpPr txBox="1"/>
          <p:nvPr/>
        </p:nvSpPr>
        <p:spPr>
          <a:xfrm>
            <a:off x="2201107" y="97601"/>
            <a:ext cx="5444758" cy="830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4800" b="0" i="1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Take</a:t>
            </a:r>
            <a:r>
              <a:rPr kumimoji="0" lang="fr-FR" sz="4800" b="0" i="1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-home messages</a:t>
            </a:r>
          </a:p>
        </p:txBody>
      </p:sp>
    </p:spTree>
    <p:extLst>
      <p:ext uri="{BB962C8B-B14F-4D97-AF65-F5344CB8AC3E}">
        <p14:creationId xmlns:p14="http://schemas.microsoft.com/office/powerpoint/2010/main" val="3792169674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Thank you  !"/>
          <p:cNvSpPr txBox="1"/>
          <p:nvPr/>
        </p:nvSpPr>
        <p:spPr>
          <a:xfrm>
            <a:off x="827584" y="3284983"/>
            <a:ext cx="8748464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3600" b="1">
                <a:solidFill>
                  <a:srgbClr val="FD9A0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t>Thank you  !</a:t>
            </a:r>
          </a:p>
        </p:txBody>
      </p:sp>
      <p:sp>
        <p:nvSpPr>
          <p:cNvPr id="413" name="Ligne"/>
          <p:cNvSpPr/>
          <p:nvPr/>
        </p:nvSpPr>
        <p:spPr>
          <a:xfrm>
            <a:off x="323527" y="6525344"/>
            <a:ext cx="7344818" cy="1"/>
          </a:xfrm>
          <a:prstGeom prst="line">
            <a:avLst/>
          </a:prstGeom>
          <a:ln>
            <a:solidFill>
              <a:srgbClr val="A6A6A6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14" name="account_manager.jpg" descr="account_manag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959" y="2564903"/>
            <a:ext cx="2656165" cy="2168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1" descr="page1image15586000">
            <a:extLst>
              <a:ext uri="{FF2B5EF4-FFF2-40B4-BE49-F238E27FC236}">
                <a16:creationId xmlns:a16="http://schemas.microsoft.com/office/drawing/2014/main" id="{A7FE5DB4-F959-1245-89F4-85DCA712E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92" y="5566339"/>
            <a:ext cx="2468726" cy="959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ge1image15586000">
            <a:extLst>
              <a:ext uri="{FF2B5EF4-FFF2-40B4-BE49-F238E27FC236}">
                <a16:creationId xmlns:a16="http://schemas.microsoft.com/office/drawing/2014/main" id="{59C12042-2E93-9549-83B8-EF8D370F7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00" y="973264"/>
            <a:ext cx="2781300" cy="108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1461F1F3-17AD-044F-87C3-170DE4DCCB03}"/>
              </a:ext>
            </a:extLst>
          </p:cNvPr>
          <p:cNvCxnSpPr>
            <a:cxnSpLocks/>
          </p:cNvCxnSpPr>
          <p:nvPr/>
        </p:nvCxnSpPr>
        <p:spPr>
          <a:xfrm flipH="1">
            <a:off x="2689886" y="2681595"/>
            <a:ext cx="1176874" cy="1268105"/>
          </a:xfrm>
          <a:prstGeom prst="straightConnector1">
            <a:avLst/>
          </a:prstGeom>
          <a:noFill/>
          <a:ln w="47625" cap="flat">
            <a:solidFill>
              <a:schemeClr val="accent1">
                <a:lumMod val="75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6158BEF1-F794-5D4C-8EEF-48401EB552EE}"/>
              </a:ext>
            </a:extLst>
          </p:cNvPr>
          <p:cNvSpPr txBox="1"/>
          <p:nvPr/>
        </p:nvSpPr>
        <p:spPr>
          <a:xfrm>
            <a:off x="2285404" y="4970381"/>
            <a:ext cx="1863650" cy="461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Animal </a:t>
            </a:r>
            <a:r>
              <a:rPr lang="fr-FR" sz="2400" dirty="0" err="1">
                <a:solidFill>
                  <a:schemeClr val="accent6">
                    <a:lumMod val="75000"/>
                  </a:schemeClr>
                </a:solidFill>
              </a:rPr>
              <a:t>H</a:t>
            </a:r>
            <a:r>
              <a:rPr kumimoji="0" lang="fr-FR" sz="24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ealth</a:t>
            </a: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EB56F8A9-218D-C74B-8FE0-3DEEAEF6A190}"/>
              </a:ext>
            </a:extLst>
          </p:cNvPr>
          <p:cNvCxnSpPr>
            <a:cxnSpLocks/>
          </p:cNvCxnSpPr>
          <p:nvPr/>
        </p:nvCxnSpPr>
        <p:spPr>
          <a:xfrm flipH="1">
            <a:off x="5353292" y="2698159"/>
            <a:ext cx="164" cy="2841705"/>
          </a:xfrm>
          <a:prstGeom prst="straightConnector1">
            <a:avLst/>
          </a:prstGeom>
          <a:noFill/>
          <a:ln w="47625" cap="flat">
            <a:solidFill>
              <a:schemeClr val="accent1">
                <a:lumMod val="75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2F799EA6-5C7C-5348-874B-1A2391D1B32A}"/>
              </a:ext>
            </a:extLst>
          </p:cNvPr>
          <p:cNvSpPr txBox="1"/>
          <p:nvPr/>
        </p:nvSpPr>
        <p:spPr>
          <a:xfrm>
            <a:off x="3963008" y="6048339"/>
            <a:ext cx="2780567" cy="461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Wildlife</a:t>
            </a: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Conservation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CDEAF8F9-BFCD-4646-B1BA-37EB6305E545}"/>
              </a:ext>
            </a:extLst>
          </p:cNvPr>
          <p:cNvCxnSpPr>
            <a:cxnSpLocks/>
          </p:cNvCxnSpPr>
          <p:nvPr/>
        </p:nvCxnSpPr>
        <p:spPr>
          <a:xfrm>
            <a:off x="6198411" y="2692148"/>
            <a:ext cx="806984" cy="2106305"/>
          </a:xfrm>
          <a:prstGeom prst="straightConnector1">
            <a:avLst/>
          </a:prstGeom>
          <a:noFill/>
          <a:ln w="47625" cap="flat">
            <a:solidFill>
              <a:schemeClr val="accent1">
                <a:lumMod val="75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62611757-BE95-6045-BF81-2708E20CCC85}"/>
              </a:ext>
            </a:extLst>
          </p:cNvPr>
          <p:cNvSpPr txBox="1"/>
          <p:nvPr/>
        </p:nvSpPr>
        <p:spPr>
          <a:xfrm>
            <a:off x="5788024" y="5047697"/>
            <a:ext cx="2806215" cy="461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Invasive Alien </a:t>
            </a:r>
            <a:r>
              <a:rPr kumimoji="0" lang="fr-FR" sz="24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Species</a:t>
            </a: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0190DEAD-941B-0C4D-AEB9-661201076EF6}"/>
              </a:ext>
            </a:extLst>
          </p:cNvPr>
          <p:cNvCxnSpPr>
            <a:cxnSpLocks/>
          </p:cNvCxnSpPr>
          <p:nvPr/>
        </p:nvCxnSpPr>
        <p:spPr>
          <a:xfrm>
            <a:off x="7191132" y="2673475"/>
            <a:ext cx="957226" cy="1276225"/>
          </a:xfrm>
          <a:prstGeom prst="straightConnector1">
            <a:avLst/>
          </a:prstGeom>
          <a:noFill/>
          <a:ln w="47625" cap="flat">
            <a:solidFill>
              <a:schemeClr val="accent1">
                <a:lumMod val="75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D0F896AC-6A39-4149-AA92-1BCB7FFA87CE}"/>
              </a:ext>
            </a:extLst>
          </p:cNvPr>
          <p:cNvSpPr txBox="1"/>
          <p:nvPr/>
        </p:nvSpPr>
        <p:spPr>
          <a:xfrm>
            <a:off x="696897" y="4130046"/>
            <a:ext cx="2036774" cy="461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Animal </a:t>
            </a:r>
            <a:r>
              <a:rPr lang="fr-FR" sz="2400" dirty="0" err="1">
                <a:solidFill>
                  <a:schemeClr val="accent6">
                    <a:lumMod val="75000"/>
                  </a:schemeClr>
                </a:solidFill>
              </a:rPr>
              <a:t>W</a:t>
            </a:r>
            <a:r>
              <a:rPr kumimoji="0" lang="fr-FR" sz="24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elfare</a:t>
            </a: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D966FB9-9D6E-5B47-BC60-E163496E1D0A}"/>
              </a:ext>
            </a:extLst>
          </p:cNvPr>
          <p:cNvCxnSpPr>
            <a:cxnSpLocks/>
          </p:cNvCxnSpPr>
          <p:nvPr/>
        </p:nvCxnSpPr>
        <p:spPr>
          <a:xfrm flipH="1">
            <a:off x="4149054" y="2698159"/>
            <a:ext cx="410246" cy="2068205"/>
          </a:xfrm>
          <a:prstGeom prst="straightConnector1">
            <a:avLst/>
          </a:prstGeom>
          <a:noFill/>
          <a:ln w="47625" cap="flat">
            <a:solidFill>
              <a:schemeClr val="accent1">
                <a:lumMod val="75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AB1BC0D8-CC9A-BB43-B711-225C0D7DEFD2}"/>
              </a:ext>
            </a:extLst>
          </p:cNvPr>
          <p:cNvSpPr txBox="1"/>
          <p:nvPr/>
        </p:nvSpPr>
        <p:spPr>
          <a:xfrm>
            <a:off x="7332751" y="4165141"/>
            <a:ext cx="1743424" cy="461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Public </a:t>
            </a:r>
            <a:r>
              <a:rPr kumimoji="0" lang="fr-FR" sz="2400" b="0" i="0" u="none" strike="noStrike" cap="none" spc="0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Health</a:t>
            </a: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1B53959-1462-1948-9CE6-F990BD6473BF}"/>
              </a:ext>
            </a:extLst>
          </p:cNvPr>
          <p:cNvSpPr/>
          <p:nvPr/>
        </p:nvSpPr>
        <p:spPr>
          <a:xfrm>
            <a:off x="3278323" y="467839"/>
            <a:ext cx="5505450" cy="1964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The introduction of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exotic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species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is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covered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by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several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different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legal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frameworks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fr-F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66004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240F681-F768-1A47-9CA8-E6C31722B8B4}"/>
              </a:ext>
            </a:extLst>
          </p:cNvPr>
          <p:cNvSpPr/>
          <p:nvPr/>
        </p:nvSpPr>
        <p:spPr>
          <a:xfrm>
            <a:off x="1879600" y="620236"/>
            <a:ext cx="5384800" cy="1964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These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legal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frameworks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require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2800" b="1" dirty="0">
                <a:solidFill>
                  <a:schemeClr val="accent1">
                    <a:lumMod val="75000"/>
                  </a:schemeClr>
                </a:solidFill>
              </a:rPr>
              <a:t>monitoring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the entry of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organisms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into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a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defined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territory</a:t>
            </a:r>
            <a:endParaRPr lang="fr-F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9B221EF4-EE49-3344-8229-5631538533FC}"/>
              </a:ext>
            </a:extLst>
          </p:cNvPr>
          <p:cNvGrpSpPr/>
          <p:nvPr/>
        </p:nvGrpSpPr>
        <p:grpSpPr>
          <a:xfrm>
            <a:off x="1137190" y="3126284"/>
            <a:ext cx="6304186" cy="2768600"/>
            <a:chOff x="782348" y="2730499"/>
            <a:chExt cx="6304186" cy="2768600"/>
          </a:xfrm>
        </p:grpSpPr>
        <p:pic>
          <p:nvPicPr>
            <p:cNvPr id="3" name="Picture 1" descr="page1image15586000">
              <a:extLst>
                <a:ext uri="{FF2B5EF4-FFF2-40B4-BE49-F238E27FC236}">
                  <a16:creationId xmlns:a16="http://schemas.microsoft.com/office/drawing/2014/main" id="{4D34BD6F-607B-4141-BC01-F6E06E9D97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6126" y="3968402"/>
              <a:ext cx="3940408" cy="15306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F1D816FD-0A14-D346-961B-A2FD71436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348" y="2730499"/>
              <a:ext cx="2768600" cy="2768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818887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CFB6755-1128-D447-AA11-F441A859E4A5}"/>
              </a:ext>
            </a:extLst>
          </p:cNvPr>
          <p:cNvSpPr/>
          <p:nvPr/>
        </p:nvSpPr>
        <p:spPr>
          <a:xfrm>
            <a:off x="365672" y="345987"/>
            <a:ext cx="8393373" cy="2610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At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present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fr-BE" sz="2800" b="1" dirty="0">
                <a:solidFill>
                  <a:schemeClr val="accent1">
                    <a:lumMod val="75000"/>
                  </a:schemeClr>
                </a:solidFill>
              </a:rPr>
              <a:t>no </a:t>
            </a:r>
            <a:r>
              <a:rPr lang="fr-BE" sz="2800" b="1" dirty="0" err="1">
                <a:solidFill>
                  <a:schemeClr val="accent1">
                    <a:lumMod val="75000"/>
                  </a:schemeClr>
                </a:solidFill>
              </a:rPr>
              <a:t>biodiversity-specific</a:t>
            </a:r>
            <a:r>
              <a:rPr lang="fr-BE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2800" b="1" dirty="0" err="1">
                <a:solidFill>
                  <a:schemeClr val="accent1">
                    <a:lumMod val="75000"/>
                  </a:schemeClr>
                </a:solidFill>
              </a:rPr>
              <a:t>database</a:t>
            </a:r>
            <a:r>
              <a:rPr lang="fr-BE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in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Belgium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or in the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European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Union 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that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allows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the 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traceability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of 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detailed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 information on 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exotic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fr-BE" sz="2800" dirty="0" err="1">
                <a:solidFill>
                  <a:schemeClr val="accent1">
                    <a:lumMod val="75000"/>
                  </a:schemeClr>
                </a:solidFill>
              </a:rPr>
              <a:t>species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 entry, </a:t>
            </a:r>
            <a:r>
              <a:rPr lang="fr-BE" sz="2800" u="sng" dirty="0" err="1">
                <a:solidFill>
                  <a:schemeClr val="accent1">
                    <a:lumMod val="75000"/>
                  </a:schemeClr>
                </a:solidFill>
              </a:rPr>
              <a:t>with</a:t>
            </a:r>
            <a:r>
              <a:rPr lang="fr-BE" sz="2800" u="sng" dirty="0">
                <a:solidFill>
                  <a:schemeClr val="accent1">
                    <a:lumMod val="75000"/>
                  </a:schemeClr>
                </a:solidFill>
              </a:rPr>
              <a:t> the exception of the CITES </a:t>
            </a:r>
            <a:r>
              <a:rPr lang="fr-BE" sz="2800" u="sng" dirty="0" err="1">
                <a:solidFill>
                  <a:schemeClr val="accent1">
                    <a:lumMod val="75000"/>
                  </a:schemeClr>
                </a:solidFill>
              </a:rPr>
              <a:t>database</a:t>
            </a:r>
            <a:r>
              <a:rPr lang="fr-BE" sz="2800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fr-F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3ECB555-A467-114E-A3E9-C37B97D895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3028" y="3824026"/>
            <a:ext cx="2919863" cy="2540000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86AED988-93C2-0342-B0D6-05F1C81ECF10}"/>
              </a:ext>
            </a:extLst>
          </p:cNvPr>
          <p:cNvCxnSpPr>
            <a:cxnSpLocks/>
          </p:cNvCxnSpPr>
          <p:nvPr/>
        </p:nvCxnSpPr>
        <p:spPr>
          <a:xfrm>
            <a:off x="4762392" y="4280493"/>
            <a:ext cx="995282" cy="0"/>
          </a:xfrm>
          <a:prstGeom prst="straightConnector1">
            <a:avLst/>
          </a:prstGeom>
          <a:noFill/>
          <a:ln w="73025" cap="flat">
            <a:solidFill>
              <a:schemeClr val="accent6">
                <a:lumMod val="75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B29D5C79-6BF9-5E43-B65A-9040D41E1C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4622" y="3725295"/>
            <a:ext cx="1110397" cy="111039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726F746-5954-124B-B4DD-1C1B6C6658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773" y="3104817"/>
            <a:ext cx="945816" cy="94581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4D71361-A5E6-6E48-8023-5A2A441458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391" y="2942148"/>
            <a:ext cx="945816" cy="94581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6DAE866-8247-2A4D-9AE0-028AE50AA9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681" y="4311200"/>
            <a:ext cx="945816" cy="94581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BAEDE1D-81A8-844A-8B63-6B60B665EC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229" y="4311200"/>
            <a:ext cx="945816" cy="94581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6077AF7-2BC0-9F43-B178-24EE8B9082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674" y="5456170"/>
            <a:ext cx="945816" cy="94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11257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6E679DC-491F-B444-A8EF-00FC74CA72F3}"/>
              </a:ext>
            </a:extLst>
          </p:cNvPr>
          <p:cNvSpPr/>
          <p:nvPr/>
        </p:nvSpPr>
        <p:spPr>
          <a:xfrm>
            <a:off x="2240095" y="2282083"/>
            <a:ext cx="59866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dirty="0">
                <a:solidFill>
                  <a:schemeClr val="accent1">
                    <a:lumMod val="75000"/>
                  </a:schemeClr>
                </a:solidFill>
              </a:rPr>
              <a:t>To </a:t>
            </a:r>
            <a:r>
              <a:rPr lang="fr-FR" sz="4000" dirty="0" err="1">
                <a:solidFill>
                  <a:schemeClr val="accent1">
                    <a:lumMod val="75000"/>
                  </a:schemeClr>
                </a:solidFill>
              </a:rPr>
              <a:t>what</a:t>
            </a:r>
            <a:r>
              <a:rPr lang="fr-FR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4000" dirty="0" err="1">
                <a:solidFill>
                  <a:schemeClr val="accent1">
                    <a:lumMod val="75000"/>
                  </a:schemeClr>
                </a:solidFill>
              </a:rPr>
              <a:t>extent</a:t>
            </a:r>
            <a:r>
              <a:rPr lang="fr-FR" sz="4000" dirty="0">
                <a:solidFill>
                  <a:schemeClr val="accent1">
                    <a:lumMod val="75000"/>
                  </a:schemeClr>
                </a:solidFill>
              </a:rPr>
              <a:t> do </a:t>
            </a:r>
            <a:r>
              <a:rPr lang="fr-FR" sz="4000" dirty="0" err="1">
                <a:solidFill>
                  <a:schemeClr val="accent1">
                    <a:lumMod val="75000"/>
                  </a:schemeClr>
                </a:solidFill>
              </a:rPr>
              <a:t>existing</a:t>
            </a:r>
            <a:r>
              <a:rPr lang="fr-FR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4000" dirty="0" err="1">
                <a:solidFill>
                  <a:schemeClr val="accent1">
                    <a:lumMod val="75000"/>
                  </a:schemeClr>
                </a:solidFill>
              </a:rPr>
              <a:t>databases</a:t>
            </a:r>
            <a:r>
              <a:rPr lang="fr-FR" sz="4000" dirty="0">
                <a:solidFill>
                  <a:schemeClr val="accent1">
                    <a:lumMod val="75000"/>
                  </a:schemeClr>
                </a:solidFill>
              </a:rPr>
              <a:t> support </a:t>
            </a:r>
            <a:r>
              <a:rPr lang="fr-FR" sz="4000" dirty="0" err="1">
                <a:solidFill>
                  <a:schemeClr val="accent1">
                    <a:lumMod val="75000"/>
                  </a:schemeClr>
                </a:solidFill>
              </a:rPr>
              <a:t>wildlife</a:t>
            </a:r>
            <a:r>
              <a:rPr lang="fr-FR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4000" dirty="0" err="1">
                <a:solidFill>
                  <a:schemeClr val="accent1">
                    <a:lumMod val="75000"/>
                  </a:schemeClr>
                </a:solidFill>
              </a:rPr>
              <a:t>trade</a:t>
            </a:r>
            <a:r>
              <a:rPr lang="fr-FR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4000" dirty="0" err="1">
                <a:solidFill>
                  <a:schemeClr val="accent1">
                    <a:lumMod val="75000"/>
                  </a:schemeClr>
                </a:solidFill>
              </a:rPr>
              <a:t>policies</a:t>
            </a:r>
            <a:r>
              <a:rPr lang="fr-FR" sz="4000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5" name="Larme 4">
            <a:extLst>
              <a:ext uri="{FF2B5EF4-FFF2-40B4-BE49-F238E27FC236}">
                <a16:creationId xmlns:a16="http://schemas.microsoft.com/office/drawing/2014/main" id="{85B64756-E20F-734F-9985-59A5689F83C6}"/>
              </a:ext>
            </a:extLst>
          </p:cNvPr>
          <p:cNvSpPr/>
          <p:nvPr/>
        </p:nvSpPr>
        <p:spPr>
          <a:xfrm rot="10800000">
            <a:off x="1789897" y="1405718"/>
            <a:ext cx="7040204" cy="3270597"/>
          </a:xfrm>
          <a:prstGeom prst="teardrop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3BD0904-9E46-1040-9CDC-2A61F92D5B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94" y="4895878"/>
            <a:ext cx="4224205" cy="161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90416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3ECB555-A467-114E-A3E9-C37B97D895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9234" y="456062"/>
            <a:ext cx="1659965" cy="144401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29D5C79-6BF9-5E43-B65A-9040D41E1C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7578" y="456062"/>
            <a:ext cx="1110397" cy="111039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726F746-5954-124B-B4DD-1C1B6C6658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00" y="2956092"/>
            <a:ext cx="945816" cy="94581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4D71361-A5E6-6E48-8023-5A2A441458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391" y="2942148"/>
            <a:ext cx="945816" cy="94581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6DAE866-8247-2A4D-9AE0-028AE50AA9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581" y="2938044"/>
            <a:ext cx="945816" cy="94581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6077AF7-2BC0-9F43-B178-24EE8B9082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588" y="2938044"/>
            <a:ext cx="945816" cy="94581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2F8BF77-3B37-A343-9A54-506B1D38FE7E}"/>
              </a:ext>
            </a:extLst>
          </p:cNvPr>
          <p:cNvSpPr txBox="1"/>
          <p:nvPr/>
        </p:nvSpPr>
        <p:spPr>
          <a:xfrm>
            <a:off x="5564769" y="563576"/>
            <a:ext cx="3162082" cy="830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>
            <a:solidFill>
              <a:schemeClr val="accent6">
                <a:lumMod val="75000"/>
              </a:schemeClr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First </a:t>
            </a:r>
            <a:r>
              <a:rPr kumimoji="0" lang="fr-FR" sz="2400" b="0" i="1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attempt</a:t>
            </a:r>
            <a:r>
              <a:rPr kumimoji="0" lang="fr-FR" sz="24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on Invasive Alien </a:t>
            </a:r>
            <a:r>
              <a:rPr kumimoji="0" lang="fr-FR" sz="2400" b="0" i="1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Species</a:t>
            </a:r>
            <a:endParaRPr kumimoji="0" lang="fr-FR" sz="24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524C0A9-0980-F546-BB29-EEC2C701F2CB}"/>
              </a:ext>
            </a:extLst>
          </p:cNvPr>
          <p:cNvSpPr txBox="1"/>
          <p:nvPr/>
        </p:nvSpPr>
        <p:spPr>
          <a:xfrm>
            <a:off x="981164" y="4247214"/>
            <a:ext cx="603689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CITES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D357E85-3598-BA4E-BFD6-2B5098FD17DB}"/>
              </a:ext>
            </a:extLst>
          </p:cNvPr>
          <p:cNvSpPr txBox="1"/>
          <p:nvPr/>
        </p:nvSpPr>
        <p:spPr>
          <a:xfrm>
            <a:off x="3350464" y="4247214"/>
            <a:ext cx="80406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TRACES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E434DFA-5828-8540-A387-12F8EA8DF417}"/>
              </a:ext>
            </a:extLst>
          </p:cNvPr>
          <p:cNvSpPr txBox="1"/>
          <p:nvPr/>
        </p:nvSpPr>
        <p:spPr>
          <a:xfrm>
            <a:off x="5403186" y="4248999"/>
            <a:ext cx="109260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EUROSTAT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614B0C-E1AB-2249-A299-1AC4E63BEC22}"/>
              </a:ext>
            </a:extLst>
          </p:cNvPr>
          <p:cNvSpPr txBox="1"/>
          <p:nvPr/>
        </p:nvSpPr>
        <p:spPr>
          <a:xfrm>
            <a:off x="7682072" y="4247214"/>
            <a:ext cx="584453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PLDA</a:t>
            </a: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2A0512D6-6B36-354C-AF32-D41608960BA5}"/>
              </a:ext>
            </a:extLst>
          </p:cNvPr>
          <p:cNvCxnSpPr>
            <a:cxnSpLocks/>
          </p:cNvCxnSpPr>
          <p:nvPr/>
        </p:nvCxnSpPr>
        <p:spPr>
          <a:xfrm>
            <a:off x="4412776" y="1876193"/>
            <a:ext cx="0" cy="909556"/>
          </a:xfrm>
          <a:prstGeom prst="straightConnector1">
            <a:avLst/>
          </a:prstGeom>
          <a:noFill/>
          <a:ln w="73025" cap="flat">
            <a:solidFill>
              <a:schemeClr val="accent6">
                <a:lumMod val="75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9" name="Image 28">
            <a:extLst>
              <a:ext uri="{FF2B5EF4-FFF2-40B4-BE49-F238E27FC236}">
                <a16:creationId xmlns:a16="http://schemas.microsoft.com/office/drawing/2014/main" id="{0307A68B-13C0-F842-AAF1-8F59054DED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3065" y="1586079"/>
            <a:ext cx="580228" cy="58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11380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86AED988-93C2-0342-B0D6-05F1C81ECF10}"/>
              </a:ext>
            </a:extLst>
          </p:cNvPr>
          <p:cNvCxnSpPr>
            <a:cxnSpLocks/>
          </p:cNvCxnSpPr>
          <p:nvPr/>
        </p:nvCxnSpPr>
        <p:spPr>
          <a:xfrm>
            <a:off x="4412776" y="1876193"/>
            <a:ext cx="0" cy="909556"/>
          </a:xfrm>
          <a:prstGeom prst="straightConnector1">
            <a:avLst/>
          </a:prstGeom>
          <a:noFill/>
          <a:ln w="73025" cap="flat">
            <a:solidFill>
              <a:schemeClr val="accent6">
                <a:lumMod val="75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B29D5C79-6BF9-5E43-B65A-9040D41E1C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578" y="456062"/>
            <a:ext cx="1110397" cy="111039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726F746-5954-124B-B4DD-1C1B6C6658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00" y="2956092"/>
            <a:ext cx="945816" cy="94581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4D71361-A5E6-6E48-8023-5A2A44145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391" y="2942148"/>
            <a:ext cx="945816" cy="94581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6DAE866-8247-2A4D-9AE0-028AE50AA9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581" y="2938044"/>
            <a:ext cx="945816" cy="94581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6077AF7-2BC0-9F43-B178-24EE8B9082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588" y="2938044"/>
            <a:ext cx="945816" cy="94581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2F8BF77-3B37-A343-9A54-506B1D38FE7E}"/>
              </a:ext>
            </a:extLst>
          </p:cNvPr>
          <p:cNvSpPr txBox="1"/>
          <p:nvPr/>
        </p:nvSpPr>
        <p:spPr>
          <a:xfrm>
            <a:off x="5564769" y="563576"/>
            <a:ext cx="3162082" cy="830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>
            <a:solidFill>
              <a:schemeClr val="accent6">
                <a:lumMod val="75000"/>
              </a:schemeClr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First </a:t>
            </a:r>
            <a:r>
              <a:rPr kumimoji="0" lang="fr-FR" sz="2400" b="0" i="1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attempt</a:t>
            </a:r>
            <a:r>
              <a:rPr kumimoji="0" lang="fr-FR" sz="24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on Invasive Alien </a:t>
            </a:r>
            <a:r>
              <a:rPr kumimoji="0" lang="fr-FR" sz="2400" b="0" i="1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Species</a:t>
            </a:r>
            <a:endParaRPr kumimoji="0" lang="fr-FR" sz="24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524C0A9-0980-F546-BB29-EEC2C701F2CB}"/>
              </a:ext>
            </a:extLst>
          </p:cNvPr>
          <p:cNvSpPr txBox="1"/>
          <p:nvPr/>
        </p:nvSpPr>
        <p:spPr>
          <a:xfrm>
            <a:off x="981164" y="4247214"/>
            <a:ext cx="603689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CITES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D357E85-3598-BA4E-BFD6-2B5098FD17DB}"/>
              </a:ext>
            </a:extLst>
          </p:cNvPr>
          <p:cNvSpPr txBox="1"/>
          <p:nvPr/>
        </p:nvSpPr>
        <p:spPr>
          <a:xfrm>
            <a:off x="3350464" y="4247214"/>
            <a:ext cx="80406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TRACES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E434DFA-5828-8540-A387-12F8EA8DF417}"/>
              </a:ext>
            </a:extLst>
          </p:cNvPr>
          <p:cNvSpPr txBox="1"/>
          <p:nvPr/>
        </p:nvSpPr>
        <p:spPr>
          <a:xfrm>
            <a:off x="5403186" y="4248999"/>
            <a:ext cx="109260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EUROSTAT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614B0C-E1AB-2249-A299-1AC4E63BEC22}"/>
              </a:ext>
            </a:extLst>
          </p:cNvPr>
          <p:cNvSpPr txBox="1"/>
          <p:nvPr/>
        </p:nvSpPr>
        <p:spPr>
          <a:xfrm>
            <a:off x="7682072" y="4247214"/>
            <a:ext cx="584453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PLDA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773E603-FB2A-8843-935B-B1EEBE7EDFD9}"/>
              </a:ext>
            </a:extLst>
          </p:cNvPr>
          <p:cNvSpPr txBox="1"/>
          <p:nvPr/>
        </p:nvSpPr>
        <p:spPr>
          <a:xfrm>
            <a:off x="182264" y="4691694"/>
            <a:ext cx="7655299" cy="20313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457200" marR="0" indent="-45720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No </a:t>
            </a:r>
            <a:r>
              <a:rPr kumimoji="0" lang="fr-FR" sz="28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database</a:t>
            </a: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in </a:t>
            </a:r>
            <a:r>
              <a:rPr kumimoji="0" lang="fr-FR" sz="28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trade</a:t>
            </a: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in </a:t>
            </a:r>
            <a:r>
              <a:rPr kumimoji="0" lang="fr-FR" sz="28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goods</a:t>
            </a: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are fit for </a:t>
            </a:r>
            <a:r>
              <a:rPr kumimoji="0" lang="fr-FR" sz="28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purpose</a:t>
            </a:r>
            <a:endParaRPr kumimoji="0" lang="fr-FR" sz="28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  <a:p>
            <a:pPr marL="457200" marR="0" indent="-45720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No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tracability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 at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species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level</a:t>
            </a:r>
            <a:endParaRPr lang="fr-FR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marR="0" indent="-45720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CITES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database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contains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actionable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 information</a:t>
            </a:r>
            <a:endParaRPr kumimoji="0" lang="fr-FR" sz="28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0DD0A9C-10E9-BB4C-9797-FDB0BE7E37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3065" y="1586079"/>
            <a:ext cx="580228" cy="58022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AC62831-CAD8-534F-8DFD-55961C3AE4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9234" y="456062"/>
            <a:ext cx="1659965" cy="144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11989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842100-B602-5F4E-BD93-9BC61F8263B9}"/>
              </a:ext>
            </a:extLst>
          </p:cNvPr>
          <p:cNvSpPr/>
          <p:nvPr/>
        </p:nvSpPr>
        <p:spPr>
          <a:xfrm>
            <a:off x="453027" y="2684393"/>
            <a:ext cx="8338276" cy="2970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BE" sz="3200" dirty="0">
                <a:solidFill>
                  <a:schemeClr val="accent1">
                    <a:lumMod val="75000"/>
                  </a:schemeClr>
                </a:solidFill>
              </a:rPr>
              <a:t>The </a:t>
            </a:r>
            <a:r>
              <a:rPr lang="fr-BE" sz="3200" dirty="0" err="1">
                <a:solidFill>
                  <a:schemeClr val="accent1">
                    <a:lumMod val="75000"/>
                  </a:schemeClr>
                </a:solidFill>
              </a:rPr>
              <a:t>lack</a:t>
            </a:r>
            <a:r>
              <a:rPr lang="fr-BE" sz="3200" dirty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fr-BE" sz="3200" dirty="0" err="1">
                <a:solidFill>
                  <a:schemeClr val="accent1">
                    <a:lumMod val="75000"/>
                  </a:schemeClr>
                </a:solidFill>
              </a:rPr>
              <a:t>biodiversity-specific</a:t>
            </a:r>
            <a:r>
              <a:rPr lang="fr-BE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3200" dirty="0" err="1">
                <a:solidFill>
                  <a:schemeClr val="accent1">
                    <a:lumMod val="75000"/>
                  </a:schemeClr>
                </a:solidFill>
              </a:rPr>
              <a:t>framework</a:t>
            </a:r>
            <a:r>
              <a:rPr lang="fr-BE" sz="3200" dirty="0">
                <a:solidFill>
                  <a:schemeClr val="accent1">
                    <a:lumMod val="75000"/>
                  </a:schemeClr>
                </a:solidFill>
              </a:rPr>
              <a:t> : </a:t>
            </a:r>
          </a:p>
          <a:p>
            <a:pPr algn="just">
              <a:lnSpc>
                <a:spcPct val="150000"/>
              </a:lnSpc>
            </a:pPr>
            <a:r>
              <a:rPr lang="fr-BE" sz="3200" b="1" dirty="0">
                <a:solidFill>
                  <a:schemeClr val="accent1">
                    <a:lumMod val="75000"/>
                  </a:schemeClr>
                </a:solidFill>
              </a:rPr>
              <a:t>Important obstacle to </a:t>
            </a:r>
            <a:r>
              <a:rPr lang="fr-BE" sz="3200" b="1" dirty="0" err="1">
                <a:solidFill>
                  <a:schemeClr val="accent1">
                    <a:lumMod val="75000"/>
                  </a:schemeClr>
                </a:solidFill>
              </a:rPr>
              <a:t>proper</a:t>
            </a:r>
            <a:r>
              <a:rPr lang="fr-BE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sz="3200" b="1" dirty="0" err="1">
                <a:solidFill>
                  <a:schemeClr val="accent1">
                    <a:lumMod val="75000"/>
                  </a:schemeClr>
                </a:solidFill>
              </a:rPr>
              <a:t>implementation</a:t>
            </a:r>
            <a:r>
              <a:rPr lang="fr-BE" sz="3200" dirty="0">
                <a:solidFill>
                  <a:schemeClr val="accent1">
                    <a:lumMod val="75000"/>
                  </a:schemeClr>
                </a:solidFill>
              </a:rPr>
              <a:t> of national import control </a:t>
            </a:r>
            <a:r>
              <a:rPr lang="fr-BE" sz="3200" dirty="0" err="1">
                <a:solidFill>
                  <a:schemeClr val="accent1">
                    <a:lumMod val="75000"/>
                  </a:schemeClr>
                </a:solidFill>
              </a:rPr>
              <a:t>policies</a:t>
            </a:r>
            <a:r>
              <a:rPr lang="fr-BE" sz="3200" dirty="0">
                <a:solidFill>
                  <a:schemeClr val="accent1">
                    <a:lumMod val="75000"/>
                  </a:schemeClr>
                </a:solidFill>
              </a:rPr>
              <a:t> ( </a:t>
            </a:r>
            <a:r>
              <a:rPr lang="fr-BE" sz="3200" dirty="0" err="1">
                <a:solidFill>
                  <a:schemeClr val="accent1">
                    <a:lumMod val="75000"/>
                  </a:schemeClr>
                </a:solidFill>
              </a:rPr>
              <a:t>e.g</a:t>
            </a:r>
            <a:r>
              <a:rPr lang="fr-BE" sz="3200" dirty="0">
                <a:solidFill>
                  <a:schemeClr val="accent1">
                    <a:lumMod val="75000"/>
                  </a:schemeClr>
                </a:solidFill>
              </a:rPr>
              <a:t>. IAS </a:t>
            </a:r>
            <a:r>
              <a:rPr lang="fr-BE" sz="3200" dirty="0" err="1">
                <a:solidFill>
                  <a:schemeClr val="accent1">
                    <a:lumMod val="75000"/>
                  </a:schemeClr>
                </a:solidFill>
              </a:rPr>
              <a:t>regulation</a:t>
            </a:r>
            <a:r>
              <a:rPr lang="fr-BE" sz="3200" dirty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fr-FR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FBA180E-A70F-C649-9D06-FEA8E35D11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9234" y="456062"/>
            <a:ext cx="1659965" cy="144401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A012C438-9F51-714B-98D5-D0209FCA10E1}"/>
              </a:ext>
            </a:extLst>
          </p:cNvPr>
          <p:cNvCxnSpPr/>
          <p:nvPr/>
        </p:nvCxnSpPr>
        <p:spPr>
          <a:xfrm>
            <a:off x="3380014" y="1202986"/>
            <a:ext cx="2318657" cy="0"/>
          </a:xfrm>
          <a:prstGeom prst="straightConnector1">
            <a:avLst/>
          </a:prstGeom>
          <a:noFill/>
          <a:ln w="79375" cap="flat">
            <a:solidFill>
              <a:schemeClr val="accent1">
                <a:lumMod val="75000"/>
              </a:schemeClr>
            </a:solidFill>
            <a:prstDash val="solid"/>
            <a:round/>
            <a:headEnd type="triangle"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90B4EECA-5F03-284A-AC6B-C4E7E84418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4172" y="456062"/>
            <a:ext cx="1725279" cy="1725279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28C2E447-C629-DA47-83C9-99C68391C110}"/>
              </a:ext>
            </a:extLst>
          </p:cNvPr>
          <p:cNvGrpSpPr/>
          <p:nvPr/>
        </p:nvGrpSpPr>
        <p:grpSpPr>
          <a:xfrm>
            <a:off x="4098471" y="655410"/>
            <a:ext cx="947057" cy="1095152"/>
            <a:chOff x="4147457" y="456062"/>
            <a:chExt cx="832757" cy="1568681"/>
          </a:xfrm>
        </p:grpSpPr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72A27009-6181-ED43-BF14-B4E35A5492A4}"/>
                </a:ext>
              </a:extLst>
            </p:cNvPr>
            <p:cNvCxnSpPr/>
            <p:nvPr/>
          </p:nvCxnSpPr>
          <p:spPr>
            <a:xfrm>
              <a:off x="4147457" y="456062"/>
              <a:ext cx="832757" cy="1568681"/>
            </a:xfrm>
            <a:prstGeom prst="line">
              <a:avLst/>
            </a:prstGeom>
            <a:noFill/>
            <a:ln w="41275" cap="flat">
              <a:solidFill>
                <a:schemeClr val="accent6">
                  <a:lumMod val="75000"/>
                </a:schemeClr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3262A6C5-F9A7-2648-82CD-7F5A4EDADF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47457" y="456062"/>
              <a:ext cx="775607" cy="1568681"/>
            </a:xfrm>
            <a:prstGeom prst="line">
              <a:avLst/>
            </a:prstGeom>
            <a:noFill/>
            <a:ln w="41275" cap="flat">
              <a:solidFill>
                <a:schemeClr val="accent6">
                  <a:lumMod val="75000"/>
                </a:schemeClr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</p:spTree>
    <p:extLst>
      <p:ext uri="{BB962C8B-B14F-4D97-AF65-F5344CB8AC3E}">
        <p14:creationId xmlns:p14="http://schemas.microsoft.com/office/powerpoint/2010/main" val="425066801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hèm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BBPF" id="{000C4681-93AE-0A45-B089-76462D416665}" vid="{C76AE21A-9272-8C48-84DF-3A98AE8782D8}"/>
    </a:ext>
  </a:extLst>
</a:theme>
</file>

<file path=ppt/theme/theme2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hèm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7124</TotalTime>
  <Words>823</Words>
  <Application>Microsoft Macintosh PowerPoint</Application>
  <PresentationFormat>Affichage à l'écran (4:3)</PresentationFormat>
  <Paragraphs>108</Paragraphs>
  <Slides>26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0" baseType="lpstr">
      <vt:lpstr>Calibri</vt:lpstr>
      <vt:lpstr>Arial</vt:lpstr>
      <vt:lpstr>Open Sans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Sonia Vanderhoeven</cp:lastModifiedBy>
  <cp:revision>33</cp:revision>
  <dcterms:modified xsi:type="dcterms:W3CDTF">2019-12-03T11:42:46Z</dcterms:modified>
</cp:coreProperties>
</file>