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3"/>
  </p:notesMasterIdLst>
  <p:handoutMasterIdLst>
    <p:handoutMasterId r:id="rId34"/>
  </p:handoutMasterIdLst>
  <p:sldIdLst>
    <p:sldId id="256" r:id="rId2"/>
    <p:sldId id="433" r:id="rId3"/>
    <p:sldId id="427" r:id="rId4"/>
    <p:sldId id="428" r:id="rId5"/>
    <p:sldId id="435" r:id="rId6"/>
    <p:sldId id="430" r:id="rId7"/>
    <p:sldId id="289" r:id="rId8"/>
    <p:sldId id="399" r:id="rId9"/>
    <p:sldId id="348" r:id="rId10"/>
    <p:sldId id="335" r:id="rId11"/>
    <p:sldId id="412" r:id="rId12"/>
    <p:sldId id="350" r:id="rId13"/>
    <p:sldId id="327" r:id="rId14"/>
    <p:sldId id="431" r:id="rId15"/>
    <p:sldId id="432" r:id="rId16"/>
    <p:sldId id="338" r:id="rId17"/>
    <p:sldId id="389" r:id="rId18"/>
    <p:sldId id="424" r:id="rId19"/>
    <p:sldId id="405" r:id="rId20"/>
    <p:sldId id="436" r:id="rId21"/>
    <p:sldId id="403" r:id="rId22"/>
    <p:sldId id="406" r:id="rId23"/>
    <p:sldId id="407" r:id="rId24"/>
    <p:sldId id="400" r:id="rId25"/>
    <p:sldId id="437" r:id="rId26"/>
    <p:sldId id="364" r:id="rId27"/>
    <p:sldId id="368" r:id="rId28"/>
    <p:sldId id="328" r:id="rId29"/>
    <p:sldId id="340" r:id="rId30"/>
    <p:sldId id="434" r:id="rId31"/>
    <p:sldId id="356" r:id="rId32"/>
  </p:sldIdLst>
  <p:sldSz cx="9144000" cy="6858000" type="screen4x3"/>
  <p:notesSz cx="6797675" cy="9926638"/>
  <p:defaultTextStyle>
    <a:defPPr>
      <a:defRPr lang="en-GB"/>
    </a:defPPr>
    <a:lvl1pPr algn="l" rtl="0" fontAlgn="b">
      <a:spcBef>
        <a:spcPct val="30000"/>
      </a:spcBef>
      <a:spcAft>
        <a:spcPct val="0"/>
      </a:spcAft>
      <a:defRPr sz="2400" kern="1200">
        <a:solidFill>
          <a:schemeClr val="tx1"/>
        </a:solidFill>
        <a:latin typeface="Arial" charset="0"/>
        <a:ea typeface="+mn-ea"/>
        <a:cs typeface="Arial" charset="0"/>
      </a:defRPr>
    </a:lvl1pPr>
    <a:lvl2pPr marL="457200" algn="l" rtl="0" fontAlgn="b">
      <a:spcBef>
        <a:spcPct val="30000"/>
      </a:spcBef>
      <a:spcAft>
        <a:spcPct val="0"/>
      </a:spcAft>
      <a:defRPr sz="2400" kern="1200">
        <a:solidFill>
          <a:schemeClr val="tx1"/>
        </a:solidFill>
        <a:latin typeface="Arial" charset="0"/>
        <a:ea typeface="+mn-ea"/>
        <a:cs typeface="Arial" charset="0"/>
      </a:defRPr>
    </a:lvl2pPr>
    <a:lvl3pPr marL="914400" algn="l" rtl="0" fontAlgn="b">
      <a:spcBef>
        <a:spcPct val="30000"/>
      </a:spcBef>
      <a:spcAft>
        <a:spcPct val="0"/>
      </a:spcAft>
      <a:defRPr sz="2400" kern="1200">
        <a:solidFill>
          <a:schemeClr val="tx1"/>
        </a:solidFill>
        <a:latin typeface="Arial" charset="0"/>
        <a:ea typeface="+mn-ea"/>
        <a:cs typeface="Arial" charset="0"/>
      </a:defRPr>
    </a:lvl3pPr>
    <a:lvl4pPr marL="1371600" algn="l" rtl="0" fontAlgn="b">
      <a:spcBef>
        <a:spcPct val="30000"/>
      </a:spcBef>
      <a:spcAft>
        <a:spcPct val="0"/>
      </a:spcAft>
      <a:defRPr sz="2400" kern="1200">
        <a:solidFill>
          <a:schemeClr val="tx1"/>
        </a:solidFill>
        <a:latin typeface="Arial" charset="0"/>
        <a:ea typeface="+mn-ea"/>
        <a:cs typeface="Arial" charset="0"/>
      </a:defRPr>
    </a:lvl4pPr>
    <a:lvl5pPr marL="1828800" algn="l" rtl="0" fontAlgn="b">
      <a:spcBef>
        <a:spcPct val="3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9357B"/>
    <a:srgbClr val="002A62"/>
    <a:srgbClr val="06337A"/>
    <a:srgbClr val="003882"/>
    <a:srgbClr val="FCD852"/>
    <a:srgbClr val="FABE00"/>
    <a:srgbClr val="D6A300"/>
    <a:srgbClr val="A47D00"/>
    <a:srgbClr val="A80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225" autoAdjust="0"/>
    <p:restoredTop sz="86421" autoAdjust="0"/>
  </p:normalViewPr>
  <p:slideViewPr>
    <p:cSldViewPr snapToGrid="0">
      <p:cViewPr>
        <p:scale>
          <a:sx n="70" d="100"/>
          <a:sy n="70" d="100"/>
        </p:scale>
        <p:origin x="-2022" y="-18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40" d="100"/>
        <a:sy n="40" d="100"/>
      </p:scale>
      <p:origin x="0" y="0"/>
    </p:cViewPr>
  </p:sorterViewPr>
  <p:notesViewPr>
    <p:cSldViewPr>
      <p:cViewPr varScale="1">
        <p:scale>
          <a:sx n="78" d="100"/>
          <a:sy n="78" d="100"/>
        </p:scale>
        <p:origin x="-336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fontAlgn="base">
              <a:spcBef>
                <a:spcPct val="0"/>
              </a:spcBef>
              <a:defRPr sz="1200"/>
            </a:lvl1pPr>
          </a:lstStyle>
          <a:p>
            <a:endParaRPr lang="en-GB"/>
          </a:p>
        </p:txBody>
      </p:sp>
      <p:sp>
        <p:nvSpPr>
          <p:cNvPr id="36867"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fontAlgn="base">
              <a:spcBef>
                <a:spcPct val="0"/>
              </a:spcBef>
              <a:defRPr sz="1200"/>
            </a:lvl1pPr>
          </a:lstStyle>
          <a:p>
            <a:endParaRPr lang="en-GB"/>
          </a:p>
        </p:txBody>
      </p:sp>
      <p:sp>
        <p:nvSpPr>
          <p:cNvPr id="36868"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fontAlgn="base">
              <a:spcBef>
                <a:spcPct val="0"/>
              </a:spcBef>
              <a:defRPr sz="1200"/>
            </a:lvl1pPr>
          </a:lstStyle>
          <a:p>
            <a:endParaRPr lang="en-GB"/>
          </a:p>
        </p:txBody>
      </p:sp>
      <p:sp>
        <p:nvSpPr>
          <p:cNvPr id="36869"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fontAlgn="base">
              <a:spcBef>
                <a:spcPct val="0"/>
              </a:spcBef>
              <a:defRPr sz="1200"/>
            </a:lvl1pPr>
          </a:lstStyle>
          <a:p>
            <a:fld id="{44AF512D-E224-4E93-B1D1-FE2471EDF047}" type="slidenum">
              <a:rPr lang="en-GB"/>
              <a:pPr/>
              <a:t>‹#›</a:t>
            </a:fld>
            <a:endParaRPr lang="en-GB"/>
          </a:p>
        </p:txBody>
      </p:sp>
    </p:spTree>
    <p:extLst>
      <p:ext uri="{BB962C8B-B14F-4D97-AF65-F5344CB8AC3E}">
        <p14:creationId xmlns:p14="http://schemas.microsoft.com/office/powerpoint/2010/main" val="1305384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fontAlgn="base">
              <a:spcBef>
                <a:spcPct val="0"/>
              </a:spcBef>
              <a:defRPr sz="1200"/>
            </a:lvl1pPr>
          </a:lstStyle>
          <a:p>
            <a:endParaRPr lang="en-GB"/>
          </a:p>
        </p:txBody>
      </p:sp>
      <p:sp>
        <p:nvSpPr>
          <p:cNvPr id="1638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fontAlgn="base">
              <a:spcBef>
                <a:spcPct val="0"/>
              </a:spcBef>
              <a:defRPr sz="1200"/>
            </a:lvl1pPr>
          </a:lstStyle>
          <a:p>
            <a:endParaRPr lang="en-GB"/>
          </a:p>
        </p:txBody>
      </p:sp>
      <p:sp>
        <p:nvSpPr>
          <p:cNvPr id="16388"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638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639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fontAlgn="base">
              <a:spcBef>
                <a:spcPct val="0"/>
              </a:spcBef>
              <a:defRPr sz="1200"/>
            </a:lvl1pPr>
          </a:lstStyle>
          <a:p>
            <a:endParaRPr lang="en-GB"/>
          </a:p>
        </p:txBody>
      </p:sp>
      <p:sp>
        <p:nvSpPr>
          <p:cNvPr id="1639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fontAlgn="base">
              <a:spcBef>
                <a:spcPct val="0"/>
              </a:spcBef>
              <a:defRPr sz="1200"/>
            </a:lvl1pPr>
          </a:lstStyle>
          <a:p>
            <a:fld id="{164B663F-FE7E-487F-B07F-3A770B0BE146}" type="slidenum">
              <a:rPr lang="en-GB"/>
              <a:pPr/>
              <a:t>‹#›</a:t>
            </a:fld>
            <a:endParaRPr lang="en-GB"/>
          </a:p>
        </p:txBody>
      </p:sp>
    </p:spTree>
    <p:extLst>
      <p:ext uri="{BB962C8B-B14F-4D97-AF65-F5344CB8AC3E}">
        <p14:creationId xmlns:p14="http://schemas.microsoft.com/office/powerpoint/2010/main" val="1231063730"/>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US" dirty="0" smtClean="0"/>
              <a:t>V1.0</a:t>
            </a:r>
          </a:p>
          <a:p>
            <a:endParaRPr lang="en-US" dirty="0" smtClean="0"/>
          </a:p>
          <a:p>
            <a:r>
              <a:rPr lang="en-US" dirty="0" smtClean="0"/>
              <a:t>T</a:t>
            </a:r>
            <a:r>
              <a:rPr lang="en-US" baseline="0" dirty="0" smtClean="0"/>
              <a:t>o change the footer on every slide:</a:t>
            </a:r>
          </a:p>
          <a:p>
            <a:r>
              <a:rPr lang="en-US" baseline="0" dirty="0" smtClean="0"/>
              <a:t>1. On the menu go to Insert &gt; Header and Footer…  </a:t>
            </a:r>
          </a:p>
          <a:p>
            <a:r>
              <a:rPr lang="en-US" baseline="0" dirty="0" smtClean="0"/>
              <a:t>2. Select the Footer checkbox and enter the footer text in the accompanying text box</a:t>
            </a:r>
          </a:p>
          <a:p>
            <a:r>
              <a:rPr lang="en-US" baseline="0" dirty="0" smtClean="0"/>
              <a:t>3. Click “Apply to All”</a:t>
            </a:r>
            <a:endParaRPr lang="en-US" dirty="0" smtClean="0"/>
          </a:p>
        </p:txBody>
      </p:sp>
      <p:sp>
        <p:nvSpPr>
          <p:cNvPr id="4" name="Slide Number Placeholder 3"/>
          <p:cNvSpPr>
            <a:spLocks noGrp="1"/>
          </p:cNvSpPr>
          <p:nvPr>
            <p:ph type="sldNum" sz="quarter" idx="10"/>
          </p:nvPr>
        </p:nvSpPr>
        <p:spPr/>
        <p:txBody>
          <a:bodyPr/>
          <a:lstStyle/>
          <a:p>
            <a:fld id="{164B663F-FE7E-487F-B07F-3A770B0BE146}" type="slidenum">
              <a:rPr lang="en-GB" smtClean="0"/>
              <a:pPr/>
              <a:t>1</a:t>
            </a:fld>
            <a:endParaRPr lang="en-GB"/>
          </a:p>
        </p:txBody>
      </p:sp>
    </p:spTree>
    <p:extLst>
      <p:ext uri="{BB962C8B-B14F-4D97-AF65-F5344CB8AC3E}">
        <p14:creationId xmlns:p14="http://schemas.microsoft.com/office/powerpoint/2010/main" val="109022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e l'image des diapositives 1"/>
          <p:cNvSpPr>
            <a:spLocks noGrp="1" noRot="1" noChangeAspect="1" noTextEdit="1"/>
          </p:cNvSpPr>
          <p:nvPr>
            <p:ph type="sldImg"/>
          </p:nvPr>
        </p:nvSpPr>
        <p:spPr bwMode="auto">
          <a:xfrm>
            <a:off x="917575" y="744538"/>
            <a:ext cx="4962525" cy="3722687"/>
          </a:xfrm>
          <a:noFill/>
          <a:ln>
            <a:solidFill>
              <a:srgbClr val="000000"/>
            </a:solidFill>
            <a:miter lim="800000"/>
            <a:headEnd/>
            <a:tailEnd/>
          </a:ln>
        </p:spPr>
      </p:sp>
      <p:sp>
        <p:nvSpPr>
          <p:cNvPr id="21507"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tx1"/>
                </a:solidFill>
                <a:latin typeface="+mn-lt"/>
                <a:ea typeface="+mn-ea"/>
                <a:cs typeface="+mn-cs"/>
              </a:rPr>
              <a:t>In Madagascar, we have seventy six described chameleon species: twenty seven dwarf chameleon </a:t>
            </a:r>
            <a:r>
              <a:rPr lang="en-US" sz="1200" i="1" kern="1200" dirty="0" smtClean="0">
                <a:solidFill>
                  <a:schemeClr val="tx1"/>
                </a:solidFill>
                <a:latin typeface="+mn-lt"/>
                <a:ea typeface="+mn-ea"/>
                <a:cs typeface="+mn-cs"/>
              </a:rPr>
              <a:t>Brookesia</a:t>
            </a:r>
            <a:r>
              <a:rPr lang="en-US" sz="1200" kern="1200" dirty="0" smtClean="0">
                <a:solidFill>
                  <a:schemeClr val="tx1"/>
                </a:solidFill>
                <a:latin typeface="+mn-lt"/>
                <a:ea typeface="+mn-ea"/>
                <a:cs typeface="+mn-cs"/>
              </a:rPr>
              <a:t>, thirty one </a:t>
            </a:r>
            <a:r>
              <a:rPr lang="en-US" sz="1200" i="1" kern="1200" dirty="0" smtClean="0">
                <a:solidFill>
                  <a:schemeClr val="tx1"/>
                </a:solidFill>
                <a:latin typeface="+mn-lt"/>
                <a:ea typeface="+mn-ea"/>
                <a:cs typeface="+mn-cs"/>
              </a:rPr>
              <a:t>Calumma </a:t>
            </a:r>
            <a:r>
              <a:rPr lang="en-US" sz="1200" kern="1200" dirty="0" smtClean="0">
                <a:solidFill>
                  <a:schemeClr val="tx1"/>
                </a:solidFill>
                <a:latin typeface="+mn-lt"/>
                <a:ea typeface="+mn-ea"/>
                <a:cs typeface="+mn-cs"/>
              </a:rPr>
              <a:t>species, and eighteen </a:t>
            </a:r>
            <a:r>
              <a:rPr lang="en-US" sz="1200" i="1" kern="1200" dirty="0" smtClean="0">
                <a:solidFill>
                  <a:schemeClr val="tx1"/>
                </a:solidFill>
                <a:latin typeface="+mn-lt"/>
                <a:ea typeface="+mn-ea"/>
                <a:cs typeface="+mn-cs"/>
              </a:rPr>
              <a:t>Furcifer</a:t>
            </a:r>
            <a:r>
              <a:rPr lang="en-US" sz="1200" kern="1200" dirty="0" smtClean="0">
                <a:solidFill>
                  <a:schemeClr val="tx1"/>
                </a:solidFill>
                <a:latin typeface="+mn-lt"/>
                <a:ea typeface="+mn-ea"/>
                <a:cs typeface="+mn-cs"/>
              </a:rPr>
              <a:t>. </a:t>
            </a:r>
            <a:endParaRPr lang="fr-FR" sz="1200" kern="1200" dirty="0">
              <a:solidFill>
                <a:schemeClr val="tx1"/>
              </a:solidFill>
              <a:latin typeface="+mn-lt"/>
              <a:ea typeface="+mn-ea"/>
              <a:cs typeface="+mn-cs"/>
            </a:endParaRPr>
          </a:p>
        </p:txBody>
      </p:sp>
      <p:sp>
        <p:nvSpPr>
          <p:cNvPr id="7172"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BA661C-C702-4932-9DFC-CCE4841EDBED}" type="slidenum">
              <a:rPr lang="fr-FR" smtClean="0"/>
              <a:pPr fontAlgn="base">
                <a:spcBef>
                  <a:spcPct val="0"/>
                </a:spcBef>
                <a:spcAft>
                  <a:spcPct val="0"/>
                </a:spcAft>
                <a:defRPr/>
              </a:pPr>
              <a:t>16</a:t>
            </a:fld>
            <a:endParaRPr lang="fr-FR" smtClean="0"/>
          </a:p>
        </p:txBody>
      </p:sp>
    </p:spTree>
    <p:extLst>
      <p:ext uri="{BB962C8B-B14F-4D97-AF65-F5344CB8AC3E}">
        <p14:creationId xmlns:p14="http://schemas.microsoft.com/office/powerpoint/2010/main" val="3730067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4B663F-FE7E-487F-B07F-3A770B0BE146}" type="slidenum">
              <a:rPr lang="en-GB" smtClean="0"/>
              <a:pPr/>
              <a:t>26</a:t>
            </a:fld>
            <a:endParaRPr lang="en-GB"/>
          </a:p>
        </p:txBody>
      </p:sp>
    </p:spTree>
    <p:extLst>
      <p:ext uri="{BB962C8B-B14F-4D97-AF65-F5344CB8AC3E}">
        <p14:creationId xmlns:p14="http://schemas.microsoft.com/office/powerpoint/2010/main" val="4219115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7575" y="744538"/>
            <a:ext cx="4962525" cy="3722687"/>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620719AE-C895-436F-897E-7101AC4E72FB}" type="slidenum">
              <a:rPr lang="fr-FR" smtClean="0"/>
              <a:pPr/>
              <a:t>31</a:t>
            </a:fld>
            <a:endParaRPr lang="fr-FR"/>
          </a:p>
        </p:txBody>
      </p:sp>
    </p:spTree>
    <p:extLst>
      <p:ext uri="{BB962C8B-B14F-4D97-AF65-F5344CB8AC3E}">
        <p14:creationId xmlns:p14="http://schemas.microsoft.com/office/powerpoint/2010/main" val="14484695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7.tiff"/><Relationship Id="rId5" Type="http://schemas.openxmlformats.org/officeDocument/2006/relationships/image" Target="../media/image6.jpeg"/><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2592090"/>
            <a:ext cx="9144000" cy="4265910"/>
          </a:xfrm>
        </p:spPr>
        <p:txBody>
          <a:bodyPr/>
          <a:lstStyle/>
          <a:p>
            <a:endParaRPr lang="en-GB" dirty="0"/>
          </a:p>
        </p:txBody>
      </p:sp>
      <p:pic>
        <p:nvPicPr>
          <p:cNvPr id="5137" name="Picture 17" descr="Uok_Logo_PMS294_PC"/>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380932" y="299722"/>
            <a:ext cx="1007492" cy="54671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userDrawn="1"/>
        </p:nvSpPr>
        <p:spPr>
          <a:xfrm>
            <a:off x="467544" y="299723"/>
            <a:ext cx="2808312" cy="276999"/>
          </a:xfrm>
          <a:prstGeom prst="rect">
            <a:avLst/>
          </a:prstGeom>
          <a:noFill/>
        </p:spPr>
        <p:txBody>
          <a:bodyPr wrap="square" lIns="0" rtlCol="0">
            <a:spAutoFit/>
          </a:bodyPr>
          <a:lstStyle/>
          <a:p>
            <a:pPr algn="l"/>
            <a:r>
              <a:rPr lang="en-GB" sz="1200" dirty="0" smtClean="0">
                <a:solidFill>
                  <a:srgbClr val="002060"/>
                </a:solidFill>
              </a:rPr>
              <a:t>The UK’s European university</a:t>
            </a:r>
            <a:endParaRPr lang="en-GB" sz="1200" dirty="0">
              <a:solidFill>
                <a:srgbClr val="002060"/>
              </a:solidFill>
            </a:endParaRPr>
          </a:p>
        </p:txBody>
      </p:sp>
      <p:sp>
        <p:nvSpPr>
          <p:cNvPr id="10" name="Text Placeholder 7"/>
          <p:cNvSpPr>
            <a:spLocks noGrp="1"/>
          </p:cNvSpPr>
          <p:nvPr>
            <p:ph type="body" sz="quarter" idx="12" hasCustomPrompt="1"/>
          </p:nvPr>
        </p:nvSpPr>
        <p:spPr>
          <a:xfrm>
            <a:off x="467544" y="989117"/>
            <a:ext cx="4176464" cy="1512168"/>
          </a:xfrm>
          <a:solidFill>
            <a:schemeClr val="tx2">
              <a:lumMod val="75000"/>
            </a:schemeClr>
          </a:solidFill>
        </p:spPr>
        <p:txBody>
          <a:bodyPr lIns="252000" tIns="273600" rIns="252000"/>
          <a:lstStyle>
            <a:lvl1pPr marL="0" indent="0">
              <a:lnSpc>
                <a:spcPts val="2500"/>
              </a:lnSpc>
              <a:buNone/>
              <a:defRPr sz="2400" spc="-100" baseline="0">
                <a:solidFill>
                  <a:schemeClr val="bg1"/>
                </a:solidFill>
                <a:latin typeface="Century Schoolbook" pitchFamily="18" charset="0"/>
              </a:defRPr>
            </a:lvl1pPr>
          </a:lstStyle>
          <a:p>
            <a:pPr lvl="0"/>
            <a:r>
              <a:rPr lang="en-US" dirty="0" smtClean="0"/>
              <a:t>TYPE YOUR HEADING HERE 2014</a:t>
            </a:r>
          </a:p>
        </p:txBody>
      </p:sp>
      <p:sp>
        <p:nvSpPr>
          <p:cNvPr id="11" name="Text Placeholder 10"/>
          <p:cNvSpPr>
            <a:spLocks noGrp="1"/>
          </p:cNvSpPr>
          <p:nvPr>
            <p:ph type="body" sz="quarter" idx="13" hasCustomPrompt="1"/>
          </p:nvPr>
        </p:nvSpPr>
        <p:spPr>
          <a:xfrm>
            <a:off x="467545" y="2488937"/>
            <a:ext cx="4176464" cy="664498"/>
          </a:xfrm>
          <a:solidFill>
            <a:schemeClr val="tx2">
              <a:lumMod val="75000"/>
            </a:schemeClr>
          </a:solidFill>
        </p:spPr>
        <p:txBody>
          <a:bodyPr lIns="252000" tIns="0" rIns="252000" bIns="154800" anchor="ctr" anchorCtr="0"/>
          <a:lstStyle>
            <a:lvl1pPr marL="0" indent="0">
              <a:lnSpc>
                <a:spcPts val="1380"/>
              </a:lnSpc>
              <a:spcBef>
                <a:spcPts val="0"/>
              </a:spcBef>
              <a:buNone/>
              <a:defRPr sz="1400" i="1" spc="-50">
                <a:solidFill>
                  <a:srgbClr val="D6A300"/>
                </a:solidFill>
                <a:latin typeface="Century Schoolbook"/>
                <a:cs typeface="Century Schoolbook"/>
              </a:defRPr>
            </a:lvl1pPr>
          </a:lstStyle>
          <a:p>
            <a:pPr lvl="0"/>
            <a:r>
              <a:rPr lang="en-US" dirty="0" smtClean="0"/>
              <a:t>Sub heading</a:t>
            </a:r>
          </a:p>
        </p:txBody>
      </p:sp>
      <p:sp>
        <p:nvSpPr>
          <p:cNvPr id="2" name="TextBox 1"/>
          <p:cNvSpPr txBox="1"/>
          <p:nvPr userDrawn="1"/>
        </p:nvSpPr>
        <p:spPr>
          <a:xfrm>
            <a:off x="6273800" y="1447800"/>
            <a:ext cx="184666" cy="461665"/>
          </a:xfrm>
          <a:prstGeom prst="rect">
            <a:avLst/>
          </a:prstGeom>
          <a:noFill/>
        </p:spPr>
        <p:txBody>
          <a:bodyPr wrap="none" rtlCol="0">
            <a:spAutoFit/>
          </a:bodyPr>
          <a:lstStyle/>
          <a:p>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6858000"/>
          </a:xfrm>
        </p:spPr>
        <p:txBody>
          <a:bodyPr/>
          <a:lstStyle/>
          <a:p>
            <a:endParaRPr lang="en-GB"/>
          </a:p>
        </p:txBody>
      </p:sp>
    </p:spTree>
    <p:extLst>
      <p:ext uri="{BB962C8B-B14F-4D97-AF65-F5344CB8AC3E}">
        <p14:creationId xmlns:p14="http://schemas.microsoft.com/office/powerpoint/2010/main" val="3195695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nl-NL" smtClean="0"/>
              <a:t>Footer text</a:t>
            </a:r>
            <a:endParaRPr lang="en-GB"/>
          </a:p>
        </p:txBody>
      </p:sp>
      <p:sp>
        <p:nvSpPr>
          <p:cNvPr id="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16428011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764704"/>
            <a:ext cx="5111750" cy="536145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nl-NL" smtClean="0"/>
              <a:t>Footer text</a:t>
            </a:r>
            <a:endParaRPr lang="en-GB" dirty="0"/>
          </a:p>
        </p:txBody>
      </p:sp>
      <p:sp>
        <p:nvSpPr>
          <p:cNvPr id="7"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2495213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r>
              <a:rPr lang="nl-NL" smtClean="0"/>
              <a:t>Footer text</a:t>
            </a:r>
            <a:endParaRPr lang="en-GB"/>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1761953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C348EE5-BBE1-4414-ADDE-F85A2AC5C8F1}" type="datetimeFigureOut">
              <a:rPr lang="en-GB" smtClean="0"/>
              <a:pPr/>
              <a:t>29/11/2019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344CCC-ADB0-4118-9DB7-684BFDDEC249}" type="slidenum">
              <a:rPr lang="en-GB" smtClean="0"/>
              <a:pPr/>
              <a:t>‹#›</a:t>
            </a:fld>
            <a:endParaRPr lang="en-GB"/>
          </a:p>
        </p:txBody>
      </p:sp>
    </p:spTree>
    <p:extLst>
      <p:ext uri="{BB962C8B-B14F-4D97-AF65-F5344CB8AC3E}">
        <p14:creationId xmlns:p14="http://schemas.microsoft.com/office/powerpoint/2010/main" val="3907947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sp>
        <p:nvSpPr>
          <p:cNvPr id="4" name="Rectangle 3"/>
          <p:cNvSpPr/>
          <p:nvPr userDrawn="1"/>
        </p:nvSpPr>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TextBox 4"/>
          <p:cNvSpPr txBox="1"/>
          <p:nvPr userDrawn="1"/>
        </p:nvSpPr>
        <p:spPr>
          <a:xfrm>
            <a:off x="-1860" y="0"/>
            <a:ext cx="9143999" cy="6858000"/>
          </a:xfrm>
          <a:prstGeom prst="rect">
            <a:avLst/>
          </a:prstGeom>
          <a:solidFill>
            <a:schemeClr val="tx2">
              <a:lumMod val="75000"/>
            </a:schemeClr>
          </a:solidFill>
        </p:spPr>
        <p:txBody>
          <a:bodyPr wrap="square" rtlCol="0">
            <a:spAutoFit/>
          </a:bodyPr>
          <a:lstStyle/>
          <a:p>
            <a:endParaRPr lang="en-US" dirty="0"/>
          </a:p>
        </p:txBody>
      </p:sp>
      <p:cxnSp>
        <p:nvCxnSpPr>
          <p:cNvPr id="6" name="Straight Connector 5"/>
          <p:cNvCxnSpPr/>
          <p:nvPr userDrawn="1"/>
        </p:nvCxnSpPr>
        <p:spPr bwMode="auto">
          <a:xfrm flipH="1">
            <a:off x="971600" y="1268760"/>
            <a:ext cx="432048" cy="1800200"/>
          </a:xfrm>
          <a:prstGeom prst="line">
            <a:avLst/>
          </a:prstGeom>
          <a:noFill/>
          <a:ln w="25400"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userDrawn="1"/>
        </p:nvSpPr>
        <p:spPr>
          <a:xfrm>
            <a:off x="1547664" y="1196752"/>
            <a:ext cx="4392488" cy="2403735"/>
          </a:xfrm>
          <a:prstGeom prst="rect">
            <a:avLst/>
          </a:prstGeom>
          <a:noFill/>
        </p:spPr>
        <p:txBody>
          <a:bodyPr wrap="square" lIns="0" tIns="0" rIns="0" bIns="0" rtlCol="0">
            <a:spAutoFit/>
          </a:bodyPr>
          <a:lstStyle/>
          <a:p>
            <a:pPr marL="0" marR="0" lvl="0" indent="0" algn="l" defTabSz="914400" rtl="0" eaLnBrk="1" fontAlgn="b" latinLnBrk="0" hangingPunct="1">
              <a:lnSpc>
                <a:spcPts val="5000"/>
              </a:lnSpc>
              <a:spcBef>
                <a:spcPts val="0"/>
              </a:spcBef>
              <a:spcAft>
                <a:spcPct val="0"/>
              </a:spcAft>
              <a:buClrTx/>
              <a:buSzTx/>
              <a:buFontTx/>
              <a:buNone/>
              <a:tabLst/>
              <a:defRPr/>
            </a:pPr>
            <a:r>
              <a:rPr lang="en-US" sz="4800" spc="-100" dirty="0" smtClean="0">
                <a:solidFill>
                  <a:srgbClr val="A47D00"/>
                </a:solidFill>
                <a:latin typeface="Century Schoolbook"/>
                <a:cs typeface="Century Schoolbook"/>
              </a:rPr>
              <a:t>THE UK’S EUROPEAN UNIVERSITY</a:t>
            </a:r>
          </a:p>
          <a:p>
            <a:endParaRPr lang="en-US" dirty="0"/>
          </a:p>
        </p:txBody>
      </p:sp>
      <p:pic>
        <p:nvPicPr>
          <p:cNvPr id="15" name="Picture 14" descr="Uok_Logo_white.eps"/>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04248" y="5556684"/>
            <a:ext cx="1387978" cy="752636"/>
          </a:xfrm>
          <a:prstGeom prst="rect">
            <a:avLst/>
          </a:prstGeom>
        </p:spPr>
      </p:pic>
      <p:sp>
        <p:nvSpPr>
          <p:cNvPr id="16" name="TextBox 15"/>
          <p:cNvSpPr txBox="1"/>
          <p:nvPr userDrawn="1"/>
        </p:nvSpPr>
        <p:spPr>
          <a:xfrm>
            <a:off x="1547664" y="5949280"/>
            <a:ext cx="2736304" cy="307777"/>
          </a:xfrm>
          <a:prstGeom prst="rect">
            <a:avLst/>
          </a:prstGeom>
          <a:noFill/>
        </p:spPr>
        <p:txBody>
          <a:bodyPr wrap="square" lIns="0" tIns="0" rIns="0" bIns="0" rtlCol="0" anchor="b" anchorCtr="0">
            <a:spAutoFit/>
          </a:bodyPr>
          <a:lstStyle/>
          <a:p>
            <a:r>
              <a:rPr lang="en-US" sz="2000" kern="1400" spc="-100" dirty="0" err="1" smtClean="0">
                <a:solidFill>
                  <a:schemeClr val="bg1"/>
                </a:solidFill>
                <a:latin typeface="Century Schoolbook"/>
                <a:cs typeface="Century Schoolbook"/>
              </a:rPr>
              <a:t>www.kent.ac.uk</a:t>
            </a:r>
            <a:endParaRPr lang="en-US" sz="2000" kern="1400" spc="-100" dirty="0">
              <a:solidFill>
                <a:schemeClr val="bg1"/>
              </a:solidFill>
              <a:latin typeface="Century Schoolbook"/>
              <a:cs typeface="Century Schoolbook"/>
            </a:endParaRPr>
          </a:p>
        </p:txBody>
      </p:sp>
      <p:grpSp>
        <p:nvGrpSpPr>
          <p:cNvPr id="9" name="Group 8"/>
          <p:cNvGrpSpPr/>
          <p:nvPr userDrawn="1"/>
        </p:nvGrpSpPr>
        <p:grpSpPr>
          <a:xfrm>
            <a:off x="1549959" y="5585850"/>
            <a:ext cx="1356664" cy="284120"/>
            <a:chOff x="1547664" y="5589240"/>
            <a:chExt cx="1523655" cy="319092"/>
          </a:xfrm>
        </p:grpSpPr>
        <p:pic>
          <p:nvPicPr>
            <p:cNvPr id="2" name="Picture 1" descr="Facebook__very_small.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7664" y="5589240"/>
              <a:ext cx="324260" cy="312595"/>
            </a:xfrm>
            <a:prstGeom prst="rect">
              <a:avLst/>
            </a:prstGeom>
          </p:spPr>
        </p:pic>
        <p:pic>
          <p:nvPicPr>
            <p:cNvPr id="3" name="Picture 2" descr="twitter-bird-white-on-blue_small.eps"/>
            <p:cNvPicPr>
              <a:picLocks noChangeAspect="1"/>
            </p:cNvPicPr>
            <p:nvPr userDrawn="1"/>
          </p:nvPicPr>
          <p:blipFill rotWithShape="1">
            <a:blip r:embed="rId4" cstate="email">
              <a:extLst>
                <a:ext uri="{28A0092B-C50C-407E-A947-70E740481C1C}">
                  <a14:useLocalDpi xmlns:a14="http://schemas.microsoft.com/office/drawing/2010/main"/>
                </a:ext>
              </a:extLst>
            </a:blip>
            <a:srcRect l="1" r="9042"/>
            <a:stretch/>
          </p:blipFill>
          <p:spPr>
            <a:xfrm>
              <a:off x="1941392" y="5589240"/>
              <a:ext cx="330409" cy="312115"/>
            </a:xfrm>
            <a:prstGeom prst="rect">
              <a:avLst/>
            </a:prstGeom>
          </p:spPr>
        </p:pic>
        <p:pic>
          <p:nvPicPr>
            <p:cNvPr id="7" name="Picture 6" descr="LI_brand.jpg"/>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2755635" y="5589240"/>
              <a:ext cx="315684" cy="319092"/>
            </a:xfrm>
            <a:prstGeom prst="rect">
              <a:avLst/>
            </a:prstGeom>
          </p:spPr>
        </p:pic>
        <p:pic>
          <p:nvPicPr>
            <p:cNvPr id="8" name="Picture 7" descr="youtube.tif"/>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2346244" y="5589240"/>
              <a:ext cx="330650" cy="312595"/>
            </a:xfrm>
            <a:prstGeom prst="rect">
              <a:avLst/>
            </a:prstGeom>
          </p:spPr>
        </p:pic>
      </p:grpSp>
    </p:spTree>
    <p:extLst>
      <p:ext uri="{BB962C8B-B14F-4D97-AF65-F5344CB8AC3E}">
        <p14:creationId xmlns:p14="http://schemas.microsoft.com/office/powerpoint/2010/main" val="736972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Footer Placeholder 3"/>
          <p:cNvSpPr>
            <a:spLocks noGrp="1"/>
          </p:cNvSpPr>
          <p:nvPr>
            <p:ph type="ftr" sz="quarter" idx="10"/>
          </p:nvPr>
        </p:nvSpPr>
        <p:spPr/>
        <p:txBody>
          <a:bodyPr/>
          <a:lstStyle>
            <a:lvl1pPr>
              <a:defRPr/>
            </a:lvl1pPr>
          </a:lstStyle>
          <a:p>
            <a:r>
              <a:rPr lang="nl-NL" smtClean="0"/>
              <a:t>Footer text</a:t>
            </a:r>
            <a:endParaRPr lang="en-GB" dirty="0"/>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298663874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ubsectionrigh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smtClean="0"/>
              <a:t>Click icon to add picture</a:t>
            </a:r>
            <a:endParaRPr lang="en-GB"/>
          </a:p>
        </p:txBody>
      </p:sp>
      <p:sp>
        <p:nvSpPr>
          <p:cNvPr id="4" name="Footer Placeholder 3"/>
          <p:cNvSpPr>
            <a:spLocks noGrp="1"/>
          </p:cNvSpPr>
          <p:nvPr>
            <p:ph type="ftr" sz="quarter" idx="10"/>
          </p:nvPr>
        </p:nvSpPr>
        <p:spPr/>
        <p:txBody>
          <a:bodyPr/>
          <a:lstStyle>
            <a:lvl1pPr>
              <a:defRPr/>
            </a:lvl1pPr>
          </a:lstStyle>
          <a:p>
            <a:r>
              <a:rPr lang="nl-NL" smtClean="0"/>
              <a:t>Footer text</a:t>
            </a:r>
            <a:endParaRPr lang="en-GB" dirty="0"/>
          </a:p>
        </p:txBody>
      </p:sp>
      <p:sp>
        <p:nvSpPr>
          <p:cNvPr id="8" name="Text Placeholder 7"/>
          <p:cNvSpPr>
            <a:spLocks noGrp="1"/>
          </p:cNvSpPr>
          <p:nvPr>
            <p:ph type="body" sz="quarter" idx="12" hasCustomPrompt="1"/>
          </p:nvPr>
        </p:nvSpPr>
        <p:spPr>
          <a:xfrm>
            <a:off x="4499992"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499993" y="2276872"/>
            <a:ext cx="4176464" cy="935658"/>
          </a:xfrm>
          <a:solidFill>
            <a:srgbClr val="002A62"/>
          </a:solidFill>
          <a:ln>
            <a:noFill/>
          </a:ln>
        </p:spPr>
        <p:txBody>
          <a:bodyPr lIns="720000" rIns="360000" bIns="108000"/>
          <a:lstStyle>
            <a:lvl1pPr marL="0" indent="0">
              <a:lnSpc>
                <a:spcPts val="1480"/>
              </a:lnSpc>
              <a:spcBef>
                <a:spcPts val="0"/>
              </a:spcBef>
              <a:buNone/>
              <a:defRPr sz="1400" b="0" i="1" spc="-50">
                <a:solidFill>
                  <a:schemeClr val="bg1"/>
                </a:solidFill>
                <a:latin typeface="Century Schoolbook"/>
                <a:cs typeface="Century Schoolbook"/>
              </a:defRPr>
            </a:lvl1pPr>
          </a:lstStyle>
          <a:p>
            <a:pPr lvl="0"/>
            <a:r>
              <a:rPr lang="en-US" dirty="0" smtClean="0"/>
              <a:t>Click to edit Master text styles</a:t>
            </a:r>
          </a:p>
        </p:txBody>
      </p:sp>
      <p:cxnSp>
        <p:nvCxnSpPr>
          <p:cNvPr id="3" name="Straight Connector 2"/>
          <p:cNvCxnSpPr/>
          <p:nvPr userDrawn="1"/>
        </p:nvCxnSpPr>
        <p:spPr bwMode="auto">
          <a:xfrm flipH="1">
            <a:off x="4860032"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38208573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ubsectionlef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0" y="260648"/>
            <a:ext cx="9144000" cy="6120680"/>
          </a:xfrm>
        </p:spPr>
        <p:txBody>
          <a:bodyPr/>
          <a:lstStyle/>
          <a:p>
            <a:r>
              <a:rPr lang="en-US" smtClean="0"/>
              <a:t>Click icon to add picture</a:t>
            </a:r>
            <a:endParaRPr lang="en-GB"/>
          </a:p>
        </p:txBody>
      </p:sp>
      <p:sp>
        <p:nvSpPr>
          <p:cNvPr id="4" name="Footer Placeholder 3"/>
          <p:cNvSpPr>
            <a:spLocks noGrp="1"/>
          </p:cNvSpPr>
          <p:nvPr>
            <p:ph type="ftr" sz="quarter" idx="10"/>
          </p:nvPr>
        </p:nvSpPr>
        <p:spPr/>
        <p:txBody>
          <a:bodyPr/>
          <a:lstStyle>
            <a:lvl1pPr>
              <a:defRPr/>
            </a:lvl1pPr>
          </a:lstStyle>
          <a:p>
            <a:r>
              <a:rPr lang="nl-NL" smtClean="0"/>
              <a:t>Footer text</a:t>
            </a:r>
            <a:endParaRPr lang="en-GB" dirty="0"/>
          </a:p>
        </p:txBody>
      </p:sp>
      <p:sp>
        <p:nvSpPr>
          <p:cNvPr id="8" name="Text Placeholder 7"/>
          <p:cNvSpPr>
            <a:spLocks noGrp="1"/>
          </p:cNvSpPr>
          <p:nvPr>
            <p:ph type="body" sz="quarter" idx="12" hasCustomPrompt="1"/>
          </p:nvPr>
        </p:nvSpPr>
        <p:spPr>
          <a:xfrm>
            <a:off x="467544" y="764704"/>
            <a:ext cx="4176464" cy="1584176"/>
          </a:xfrm>
          <a:solidFill>
            <a:schemeClr val="tx2">
              <a:lumMod val="75000"/>
            </a:schemeClr>
          </a:solidFill>
        </p:spPr>
        <p:txBody>
          <a:bodyPr lIns="720000" tIns="273600" rIns="360000"/>
          <a:lstStyle>
            <a:lvl1pPr marL="0" indent="0">
              <a:lnSpc>
                <a:spcPts val="2600"/>
              </a:lnSpc>
              <a:buNone/>
              <a:defRPr sz="2400" spc="-100">
                <a:solidFill>
                  <a:srgbClr val="A47D00"/>
                </a:solidFill>
                <a:latin typeface="Century Schoolbook" pitchFamily="18" charset="0"/>
              </a:defRPr>
            </a:lvl1pPr>
          </a:lstStyle>
          <a:p>
            <a:pPr lvl="0"/>
            <a:r>
              <a:rPr lang="en-US" dirty="0" smtClean="0"/>
              <a:t>CLICK TO EDIT MASTER TEXT STYLES</a:t>
            </a:r>
          </a:p>
        </p:txBody>
      </p:sp>
      <p:sp>
        <p:nvSpPr>
          <p:cNvPr id="11" name="Text Placeholder 10"/>
          <p:cNvSpPr>
            <a:spLocks noGrp="1"/>
          </p:cNvSpPr>
          <p:nvPr>
            <p:ph type="body" sz="quarter" idx="13"/>
          </p:nvPr>
        </p:nvSpPr>
        <p:spPr>
          <a:xfrm>
            <a:off x="467545" y="2348880"/>
            <a:ext cx="4176464" cy="720080"/>
          </a:xfrm>
          <a:solidFill>
            <a:schemeClr val="tx2">
              <a:lumMod val="75000"/>
            </a:schemeClr>
          </a:solidFill>
        </p:spPr>
        <p:txBody>
          <a:bodyPr lIns="720000" rIns="360000" bIns="108000"/>
          <a:lstStyle>
            <a:lvl1pPr marL="0" indent="0">
              <a:buNone/>
              <a:defRPr sz="1200" b="0" i="1">
                <a:solidFill>
                  <a:schemeClr val="bg1"/>
                </a:solidFill>
                <a:latin typeface="Century Schoolbook"/>
                <a:cs typeface="Century Schoolbook"/>
              </a:defRPr>
            </a:lvl1pPr>
          </a:lstStyle>
          <a:p>
            <a:pPr lvl="0"/>
            <a:r>
              <a:rPr lang="en-US" dirty="0" smtClean="0"/>
              <a:t>Click to edit Master text styles</a:t>
            </a:r>
          </a:p>
        </p:txBody>
      </p:sp>
      <p:cxnSp>
        <p:nvCxnSpPr>
          <p:cNvPr id="6" name="Straight Connector 5"/>
          <p:cNvCxnSpPr/>
          <p:nvPr userDrawn="1"/>
        </p:nvCxnSpPr>
        <p:spPr bwMode="auto">
          <a:xfrm flipH="1">
            <a:off x="827584" y="1052736"/>
            <a:ext cx="216024" cy="1224136"/>
          </a:xfrm>
          <a:prstGeom prst="line">
            <a:avLst/>
          </a:prstGeom>
          <a:noFill/>
          <a:ln w="15875" cap="flat" cmpd="sng" algn="ctr">
            <a:solidFill>
              <a:srgbClr val="A47D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288503742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p>
            <a:r>
              <a:rPr lang="nl-NL" smtClean="0"/>
              <a:t>Footer text</a:t>
            </a:r>
            <a:endParaRPr lang="en-GB" dirty="0"/>
          </a:p>
        </p:txBody>
      </p:sp>
      <p:sp>
        <p:nvSpPr>
          <p:cNvPr id="9" name="Picture Placeholder 7"/>
          <p:cNvSpPr>
            <a:spLocks noGrp="1"/>
          </p:cNvSpPr>
          <p:nvPr>
            <p:ph type="pic" sz="quarter" idx="15"/>
          </p:nvPr>
        </p:nvSpPr>
        <p:spPr>
          <a:xfrm>
            <a:off x="3419872" y="1494509"/>
            <a:ext cx="2376264" cy="1728192"/>
          </a:xfrm>
        </p:spPr>
        <p:txBody>
          <a:bodyPr tIns="46800" anchor="b"/>
          <a:lstStyle>
            <a:lvl1pPr marL="0" indent="0">
              <a:buNone/>
              <a:defRPr sz="1600"/>
            </a:lvl1pPr>
          </a:lstStyle>
          <a:p>
            <a:r>
              <a:rPr lang="en-US" smtClean="0"/>
              <a:t>Click icon to add picture</a:t>
            </a:r>
            <a:endParaRPr lang="en-GB" dirty="0"/>
          </a:p>
        </p:txBody>
      </p:sp>
      <p:sp>
        <p:nvSpPr>
          <p:cNvPr id="15" name="Picture Placeholder 7"/>
          <p:cNvSpPr>
            <a:spLocks noGrp="1"/>
          </p:cNvSpPr>
          <p:nvPr>
            <p:ph type="pic" sz="quarter" idx="16"/>
          </p:nvPr>
        </p:nvSpPr>
        <p:spPr>
          <a:xfrm>
            <a:off x="6372200" y="1484784"/>
            <a:ext cx="2376264" cy="1728192"/>
          </a:xfrm>
        </p:spPr>
        <p:txBody>
          <a:bodyPr anchor="b"/>
          <a:lstStyle>
            <a:lvl1pPr marL="0" indent="0">
              <a:buNone/>
              <a:defRPr sz="1600"/>
            </a:lvl1pPr>
          </a:lstStyle>
          <a:p>
            <a:r>
              <a:rPr lang="en-US" smtClean="0"/>
              <a:t>Click icon to add picture</a:t>
            </a:r>
            <a:endParaRPr lang="en-GB" dirty="0"/>
          </a:p>
        </p:txBody>
      </p:sp>
      <p:sp>
        <p:nvSpPr>
          <p:cNvPr id="17" name="Picture Placeholder 7"/>
          <p:cNvSpPr>
            <a:spLocks noGrp="1"/>
          </p:cNvSpPr>
          <p:nvPr>
            <p:ph type="pic" sz="quarter" idx="18"/>
          </p:nvPr>
        </p:nvSpPr>
        <p:spPr>
          <a:xfrm>
            <a:off x="467544" y="3861048"/>
            <a:ext cx="2376264" cy="2088232"/>
          </a:xfrm>
        </p:spPr>
        <p:txBody>
          <a:bodyPr anchor="b"/>
          <a:lstStyle>
            <a:lvl1pPr marL="0" indent="0">
              <a:buNone/>
              <a:defRPr sz="1600"/>
            </a:lvl1pPr>
          </a:lstStyle>
          <a:p>
            <a:r>
              <a:rPr lang="en-US" smtClean="0"/>
              <a:t>Click icon to add picture</a:t>
            </a:r>
            <a:endParaRPr lang="en-GB" dirty="0"/>
          </a:p>
        </p:txBody>
      </p:sp>
      <p:sp>
        <p:nvSpPr>
          <p:cNvPr id="18" name="Picture Placeholder 7"/>
          <p:cNvSpPr>
            <a:spLocks noGrp="1"/>
          </p:cNvSpPr>
          <p:nvPr>
            <p:ph type="pic" sz="quarter" idx="19"/>
          </p:nvPr>
        </p:nvSpPr>
        <p:spPr>
          <a:xfrm>
            <a:off x="6372200" y="3861048"/>
            <a:ext cx="2376264" cy="2088232"/>
          </a:xfrm>
        </p:spPr>
        <p:txBody>
          <a:bodyPr anchor="b"/>
          <a:lstStyle>
            <a:lvl1pPr marL="0" indent="0">
              <a:buNone/>
              <a:defRPr sz="1600"/>
            </a:lvl1pPr>
          </a:lstStyle>
          <a:p>
            <a:r>
              <a:rPr lang="en-US" smtClean="0"/>
              <a:t>Click icon to add picture</a:t>
            </a:r>
            <a:endParaRPr lang="en-GB" dirty="0"/>
          </a:p>
        </p:txBody>
      </p:sp>
      <p:sp>
        <p:nvSpPr>
          <p:cNvPr id="19" name="Picture Placeholder 7"/>
          <p:cNvSpPr>
            <a:spLocks noGrp="1"/>
          </p:cNvSpPr>
          <p:nvPr>
            <p:ph type="pic" sz="quarter" idx="20"/>
          </p:nvPr>
        </p:nvSpPr>
        <p:spPr>
          <a:xfrm>
            <a:off x="3433157" y="3861048"/>
            <a:ext cx="2376264" cy="2088232"/>
          </a:xfrm>
        </p:spPr>
        <p:txBody>
          <a:bodyPr anchor="b"/>
          <a:lstStyle>
            <a:lvl1pPr marL="0" indent="0">
              <a:buNone/>
              <a:defRPr sz="1600"/>
            </a:lvl1pPr>
          </a:lstStyle>
          <a:p>
            <a:r>
              <a:rPr lang="en-US" smtClean="0"/>
              <a:t>Click icon to add picture</a:t>
            </a:r>
            <a:endParaRPr lang="en-GB" dirty="0"/>
          </a:p>
        </p:txBody>
      </p:sp>
      <p:sp>
        <p:nvSpPr>
          <p:cNvPr id="21" name="TextBox 20"/>
          <p:cNvSpPr txBox="1"/>
          <p:nvPr userDrawn="1"/>
        </p:nvSpPr>
        <p:spPr>
          <a:xfrm>
            <a:off x="3419872" y="3229754"/>
            <a:ext cx="2376264" cy="338554"/>
          </a:xfrm>
          <a:prstGeom prst="rect">
            <a:avLst/>
          </a:prstGeom>
          <a:noFill/>
        </p:spPr>
        <p:txBody>
          <a:bodyPr wrap="square" rtlCol="0">
            <a:spAutoFit/>
          </a:bodyPr>
          <a:lstStyle/>
          <a:p>
            <a:r>
              <a:rPr lang="en-GB" sz="1600" dirty="0" smtClean="0"/>
              <a:t>Caption</a:t>
            </a:r>
            <a:endParaRPr lang="en-GB" sz="1600" dirty="0"/>
          </a:p>
        </p:txBody>
      </p:sp>
      <p:sp>
        <p:nvSpPr>
          <p:cNvPr id="22" name="Picture Placeholder 7"/>
          <p:cNvSpPr>
            <a:spLocks noGrp="1"/>
          </p:cNvSpPr>
          <p:nvPr>
            <p:ph type="pic" sz="quarter" idx="21"/>
          </p:nvPr>
        </p:nvSpPr>
        <p:spPr>
          <a:xfrm>
            <a:off x="467544" y="1484784"/>
            <a:ext cx="2376264" cy="1728192"/>
          </a:xfrm>
        </p:spPr>
        <p:txBody>
          <a:bodyPr tIns="46800" anchor="b"/>
          <a:lstStyle>
            <a:lvl1pPr marL="0" indent="0">
              <a:buNone/>
              <a:defRPr sz="1600"/>
            </a:lvl1pPr>
          </a:lstStyle>
          <a:p>
            <a:r>
              <a:rPr lang="en-US" smtClean="0"/>
              <a:t>Click icon to add picture</a:t>
            </a:r>
            <a:endParaRPr lang="en-GB" dirty="0"/>
          </a:p>
        </p:txBody>
      </p:sp>
      <p:sp>
        <p:nvSpPr>
          <p:cNvPr id="25" name="Text Placeholder 24"/>
          <p:cNvSpPr>
            <a:spLocks noGrp="1"/>
          </p:cNvSpPr>
          <p:nvPr>
            <p:ph type="body" sz="quarter" idx="22"/>
          </p:nvPr>
        </p:nvSpPr>
        <p:spPr>
          <a:xfrm>
            <a:off x="468313" y="3228975"/>
            <a:ext cx="2374900" cy="339333"/>
          </a:xfrm>
        </p:spPr>
        <p:txBody>
          <a:bodyPr/>
          <a:lstStyle>
            <a:lvl1pPr marL="0" indent="0">
              <a:buNone/>
              <a:defRPr sz="1600"/>
            </a:lvl1pPr>
          </a:lstStyle>
          <a:p>
            <a:pPr lvl="0"/>
            <a:r>
              <a:rPr lang="en-US" smtClean="0"/>
              <a:t>Click to edit Master text styles</a:t>
            </a:r>
          </a:p>
        </p:txBody>
      </p:sp>
      <p:sp>
        <p:nvSpPr>
          <p:cNvPr id="14"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162368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3319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00613" y="1484313"/>
            <a:ext cx="34163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p:txBody>
          <a:bodyPr/>
          <a:lstStyle>
            <a:lvl1pPr>
              <a:defRPr/>
            </a:lvl1pPr>
          </a:lstStyle>
          <a:p>
            <a:r>
              <a:rPr lang="nl-NL" smtClean="0"/>
              <a:t>Footer text</a:t>
            </a:r>
            <a:endParaRPr lang="en-GB"/>
          </a:p>
        </p:txBody>
      </p:sp>
      <p:sp>
        <p:nvSpPr>
          <p:cNvPr id="8"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1872465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6"/>
          <p:cNvSpPr>
            <a:spLocks noGrp="1"/>
          </p:cNvSpPr>
          <p:nvPr>
            <p:ph type="ftr" sz="quarter" idx="10"/>
          </p:nvPr>
        </p:nvSpPr>
        <p:spPr/>
        <p:txBody>
          <a:bodyPr/>
          <a:lstStyle>
            <a:lvl1pPr>
              <a:defRPr/>
            </a:lvl1pPr>
          </a:lstStyle>
          <a:p>
            <a:r>
              <a:rPr lang="nl-NL" smtClean="0"/>
              <a:t>Footer text</a:t>
            </a:r>
            <a:endParaRPr lang="en-GB"/>
          </a:p>
        </p:txBody>
      </p:sp>
      <p:sp>
        <p:nvSpPr>
          <p:cNvPr id="10" name="Slide Number Placeholder 1"/>
          <p:cNvSpPr>
            <a:spLocks noGrp="1"/>
          </p:cNvSpPr>
          <p:nvPr>
            <p:ph type="sldNum" sz="quarter" idx="11"/>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191534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2"/>
          <p:cNvSpPr>
            <a:spLocks noGrp="1"/>
          </p:cNvSpPr>
          <p:nvPr>
            <p:ph type="ftr" sz="quarter" idx="10"/>
          </p:nvPr>
        </p:nvSpPr>
        <p:spPr/>
        <p:txBody>
          <a:bodyPr/>
          <a:lstStyle>
            <a:lvl1pPr>
              <a:defRPr/>
            </a:lvl1pPr>
          </a:lstStyle>
          <a:p>
            <a:r>
              <a:rPr lang="nl-NL" smtClean="0"/>
              <a:t>Footer text</a:t>
            </a:r>
            <a:endParaRPr lang="en-GB"/>
          </a:p>
        </p:txBody>
      </p:sp>
      <p:sp>
        <p:nvSpPr>
          <p:cNvPr id="6"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extLst>
      <p:ext uri="{BB962C8B-B14F-4D97-AF65-F5344CB8AC3E}">
        <p14:creationId xmlns:p14="http://schemas.microsoft.com/office/powerpoint/2010/main" val="3042106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49275"/>
            <a:ext cx="829151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GB" dirty="0" smtClean="0"/>
          </a:p>
        </p:txBody>
      </p:sp>
      <p:sp>
        <p:nvSpPr>
          <p:cNvPr id="4099" name="Rectangle 3"/>
          <p:cNvSpPr>
            <a:spLocks noGrp="1" noChangeArrowheads="1"/>
          </p:cNvSpPr>
          <p:nvPr>
            <p:ph type="body" idx="1"/>
          </p:nvPr>
        </p:nvSpPr>
        <p:spPr bwMode="auto">
          <a:xfrm>
            <a:off x="1331913" y="1484313"/>
            <a:ext cx="6985000" cy="489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dirty="0" smtClean="0"/>
              <a:t>Click to edit Master text style</a:t>
            </a:r>
          </a:p>
          <a:p>
            <a:pPr lvl="1"/>
            <a:r>
              <a:rPr lang="en-GB" dirty="0" smtClean="0"/>
              <a:t>Second level</a:t>
            </a:r>
          </a:p>
          <a:p>
            <a:pPr lvl="2"/>
            <a:r>
              <a:rPr lang="en-GB" dirty="0" smtClean="0"/>
              <a:t>Third level</a:t>
            </a:r>
          </a:p>
          <a:p>
            <a:pPr lvl="3"/>
            <a:r>
              <a:rPr lang="en-GB" dirty="0" smtClean="0"/>
              <a:t>Fourth level</a:t>
            </a:r>
          </a:p>
        </p:txBody>
      </p:sp>
      <p:sp>
        <p:nvSpPr>
          <p:cNvPr id="4100" name="Rectangle 4"/>
          <p:cNvSpPr>
            <a:spLocks noGrp="1" noChangeArrowheads="1"/>
          </p:cNvSpPr>
          <p:nvPr>
            <p:ph type="ftr" sz="quarter" idx="3"/>
          </p:nvPr>
        </p:nvSpPr>
        <p:spPr bwMode="auto">
          <a:xfrm>
            <a:off x="838200" y="6505575"/>
            <a:ext cx="6057900" cy="26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marR="0" indent="0" algn="l" defTabSz="914400" rtl="0" eaLnBrk="1" fontAlgn="base" latinLnBrk="0" hangingPunct="1">
              <a:lnSpc>
                <a:spcPct val="100000"/>
              </a:lnSpc>
              <a:spcBef>
                <a:spcPct val="0"/>
              </a:spcBef>
              <a:spcAft>
                <a:spcPct val="0"/>
              </a:spcAft>
              <a:buClrTx/>
              <a:buSzTx/>
              <a:buFontTx/>
              <a:buNone/>
              <a:tabLst/>
              <a:defRPr sz="1000"/>
            </a:lvl1pPr>
          </a:lstStyle>
          <a:p>
            <a:r>
              <a:rPr lang="en-GB" dirty="0" smtClean="0"/>
              <a:t>Footer text</a:t>
            </a:r>
          </a:p>
        </p:txBody>
      </p:sp>
      <p:sp>
        <p:nvSpPr>
          <p:cNvPr id="4102" name="Rectangle 6"/>
          <p:cNvSpPr>
            <a:spLocks noChangeArrowheads="1"/>
          </p:cNvSpPr>
          <p:nvPr/>
        </p:nvSpPr>
        <p:spPr bwMode="auto">
          <a:xfrm>
            <a:off x="0" y="-1588"/>
            <a:ext cx="9144000" cy="287338"/>
          </a:xfrm>
          <a:prstGeom prst="rect">
            <a:avLst/>
          </a:prstGeom>
          <a:solidFill>
            <a:schemeClr val="tx2">
              <a:lumMod val="75000"/>
            </a:schemeClr>
          </a:solidFill>
          <a:ln>
            <a:noFill/>
          </a:ln>
          <a:effectLst/>
        </p:spPr>
        <p:txBody>
          <a:bodyPr wrap="none" anchor="ctr"/>
          <a:lstStyle/>
          <a:p>
            <a:endParaRPr lang="en-GB"/>
          </a:p>
        </p:txBody>
      </p:sp>
      <p:pic>
        <p:nvPicPr>
          <p:cNvPr id="4105" name="Picture 9" descr="Uok_horiz_PMS294"/>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7380288" y="6553200"/>
            <a:ext cx="1368425" cy="2016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4"/>
          </p:nvPr>
        </p:nvSpPr>
        <p:spPr>
          <a:xfrm>
            <a:off x="152400" y="6489700"/>
            <a:ext cx="673100" cy="266700"/>
          </a:xfrm>
          <a:prstGeom prst="rect">
            <a:avLst/>
          </a:prstGeom>
        </p:spPr>
        <p:txBody>
          <a:bodyPr vert="horz" lIns="91440" tIns="45720" rIns="91440" bIns="45720" rtlCol="0" anchor="ctr"/>
          <a:lstStyle>
            <a:lvl1pPr algn="r">
              <a:defRPr sz="1000">
                <a:solidFill>
                  <a:schemeClr val="tx1"/>
                </a:solidFill>
              </a:defRPr>
            </a:lvl1pPr>
          </a:lstStyle>
          <a:p>
            <a:pPr algn="l"/>
            <a:r>
              <a:rPr lang="en-US" dirty="0" smtClean="0"/>
              <a:t>Page </a:t>
            </a:r>
            <a:fld id="{BB9ACB3B-81A4-6247-87B5-FC3E0A04C89B}" type="slidenum">
              <a:rPr lang="en-US" smtClean="0"/>
              <a:pPr algn="l"/>
              <a:t>‹#›</a:t>
            </a:fld>
            <a:endParaRPr lang="en-US" dirty="0"/>
          </a:p>
        </p:txBody>
      </p:sp>
    </p:spTree>
  </p:cSld>
  <p:clrMap bg1="lt1" tx1="dk1" bg2="lt2" tx2="dk2" accent1="accent1" accent2="accent2" accent3="accent3" accent4="accent4" accent5="accent5" accent6="accent6" hlink="hlink" folHlink="folHlink"/>
  <p:sldLayoutIdLst>
    <p:sldLayoutId id="2147483650" r:id="rId1"/>
    <p:sldLayoutId id="2147483663" r:id="rId2"/>
    <p:sldLayoutId id="2147483651" r:id="rId3"/>
    <p:sldLayoutId id="2147483660" r:id="rId4"/>
    <p:sldLayoutId id="2147483661" r:id="rId5"/>
    <p:sldLayoutId id="2147483659" r:id="rId6"/>
    <p:sldLayoutId id="2147483653" r:id="rId7"/>
    <p:sldLayoutId id="2147483654" r:id="rId8"/>
    <p:sldLayoutId id="2147483655" r:id="rId9"/>
    <p:sldLayoutId id="2147483656" r:id="rId10"/>
    <p:sldLayoutId id="2147483662" r:id="rId11"/>
    <p:sldLayoutId id="2147483657" r:id="rId12"/>
    <p:sldLayoutId id="2147483658" r:id="rId13"/>
    <p:sldLayoutId id="2147483664" r:id="rId14"/>
  </p:sldLayoutIdLst>
  <p:timing>
    <p:tnLst>
      <p:par>
        <p:cTn id="1" dur="indefinite" restart="never" nodeType="tmRoot"/>
      </p:par>
    </p:tnLst>
  </p:timing>
  <p:hf hdr="0" dt="0"/>
  <p:txStyles>
    <p:title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p:titleStyle>
    <p:bodyStyle>
      <a:lvl1pPr marL="355600" indent="-355600" algn="l" rtl="0" eaLnBrk="1" fontAlgn="ctr" hangingPunct="1">
        <a:spcBef>
          <a:spcPct val="35000"/>
        </a:spcBef>
        <a:spcAft>
          <a:spcPct val="0"/>
        </a:spcAft>
        <a:buClr>
          <a:schemeClr val="tx2"/>
        </a:buClr>
        <a:buSzPct val="175000"/>
        <a:buChar char="•"/>
        <a:defRPr sz="2400">
          <a:solidFill>
            <a:schemeClr val="tx1"/>
          </a:solidFill>
          <a:latin typeface="+mn-lt"/>
          <a:ea typeface="+mn-ea"/>
          <a:cs typeface="+mn-cs"/>
        </a:defRPr>
      </a:lvl1pPr>
      <a:lvl2pPr marL="812800" indent="-277813" algn="l" rtl="0" eaLnBrk="1" fontAlgn="ctr" hangingPunct="1">
        <a:spcBef>
          <a:spcPct val="0"/>
        </a:spcBef>
        <a:spcAft>
          <a:spcPct val="0"/>
        </a:spcAft>
        <a:buClr>
          <a:schemeClr val="tx1"/>
        </a:buClr>
        <a:buFont typeface="Arial" pitchFamily="34" charset="0"/>
        <a:buChar char="•"/>
        <a:defRPr sz="2000">
          <a:solidFill>
            <a:schemeClr val="tx1"/>
          </a:solidFill>
          <a:latin typeface="+mn-lt"/>
          <a:cs typeface="+mn-cs"/>
        </a:defRPr>
      </a:lvl2pPr>
      <a:lvl3pPr marL="1168400" indent="-176213" algn="l" rtl="0" eaLnBrk="1" fontAlgn="ctr" hangingPunct="1">
        <a:spcBef>
          <a:spcPct val="0"/>
        </a:spcBef>
        <a:spcAft>
          <a:spcPct val="0"/>
        </a:spcAft>
        <a:buFont typeface="Arial" pitchFamily="34" charset="0"/>
        <a:buChar char="–"/>
        <a:defRPr>
          <a:solidFill>
            <a:schemeClr val="tx1"/>
          </a:solidFill>
          <a:latin typeface="+mn-lt"/>
          <a:cs typeface="+mn-cs"/>
        </a:defRPr>
      </a:lvl3pPr>
      <a:lvl4pPr marL="1524000" indent="-176213" algn="l" rtl="0" eaLnBrk="1" fontAlgn="ctr" hangingPunct="1">
        <a:spcBef>
          <a:spcPct val="0"/>
        </a:spcBef>
        <a:spcAft>
          <a:spcPct val="0"/>
        </a:spcAft>
        <a:buFont typeface="Arial" pitchFamily="34" charset="0"/>
        <a:buChar char="–"/>
        <a:defRPr sz="1600">
          <a:solidFill>
            <a:schemeClr val="tx1"/>
          </a:solidFill>
          <a:latin typeface="+mn-lt"/>
          <a:cs typeface="+mn-cs"/>
        </a:defRPr>
      </a:lvl4pPr>
      <a:lvl5pPr marL="1879600" indent="-176213" algn="l" rtl="0" eaLnBrk="1" fontAlgn="base" hangingPunct="1">
        <a:spcBef>
          <a:spcPct val="0"/>
        </a:spcBef>
        <a:spcAft>
          <a:spcPct val="0"/>
        </a:spcAft>
        <a:buChar char="»"/>
        <a:defRPr sz="1400">
          <a:solidFill>
            <a:schemeClr val="tx1"/>
          </a:solidFill>
          <a:latin typeface="+mn-lt"/>
          <a:cs typeface="+mn-cs"/>
        </a:defRPr>
      </a:lvl5pPr>
      <a:lvl6pPr marL="2336800" indent="-176213" algn="l" rtl="0" eaLnBrk="1" fontAlgn="base" hangingPunct="1">
        <a:spcBef>
          <a:spcPct val="0"/>
        </a:spcBef>
        <a:spcAft>
          <a:spcPct val="0"/>
        </a:spcAft>
        <a:buChar char="»"/>
        <a:defRPr sz="1400">
          <a:solidFill>
            <a:schemeClr val="tx1"/>
          </a:solidFill>
          <a:latin typeface="+mn-lt"/>
          <a:cs typeface="+mn-cs"/>
        </a:defRPr>
      </a:lvl6pPr>
      <a:lvl7pPr marL="2794000" indent="-176213" algn="l" rtl="0" eaLnBrk="1" fontAlgn="base" hangingPunct="1">
        <a:spcBef>
          <a:spcPct val="0"/>
        </a:spcBef>
        <a:spcAft>
          <a:spcPct val="0"/>
        </a:spcAft>
        <a:buChar char="»"/>
        <a:defRPr sz="1400">
          <a:solidFill>
            <a:schemeClr val="tx1"/>
          </a:solidFill>
          <a:latin typeface="+mn-lt"/>
          <a:cs typeface="+mn-cs"/>
        </a:defRPr>
      </a:lvl7pPr>
      <a:lvl8pPr marL="3251200" indent="-176213" algn="l" rtl="0" eaLnBrk="1" fontAlgn="base" hangingPunct="1">
        <a:spcBef>
          <a:spcPct val="0"/>
        </a:spcBef>
        <a:spcAft>
          <a:spcPct val="0"/>
        </a:spcAft>
        <a:buChar char="»"/>
        <a:defRPr sz="1400">
          <a:solidFill>
            <a:schemeClr val="tx1"/>
          </a:solidFill>
          <a:latin typeface="+mn-lt"/>
          <a:cs typeface="+mn-cs"/>
        </a:defRPr>
      </a:lvl8pPr>
      <a:lvl9pPr marL="3708400" indent="-176213" algn="l" rtl="0" eaLnBrk="1" fontAlgn="base" hangingPunct="1">
        <a:spcBef>
          <a:spcPct val="0"/>
        </a:spcBef>
        <a:spcAft>
          <a:spcPct val="0"/>
        </a:spcAft>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www.cutehomepets.com/wp-content/uploads/2010/09/red-eyed-tree-frog.jpg"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4.wmf"/><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jpeg"/><Relationship Id="rId2" Type="http://schemas.openxmlformats.org/officeDocument/2006/relationships/image" Target="../media/image14.wmf"/><Relationship Id="rId1" Type="http://schemas.openxmlformats.org/officeDocument/2006/relationships/slideLayout" Target="../slideLayouts/slideLayout11.xml"/><Relationship Id="rId6" Type="http://schemas.openxmlformats.org/officeDocument/2006/relationships/hyperlink" Target="http://www.google.co.uk/url?sa=i&amp;rct=j&amp;q=&amp;esrc=s&amp;source=images&amp;cd=&amp;cad=rja&amp;uact=8&amp;ved=0ahUKEwjlu_jRqZzPAhWDtxQKHUN6BHMQjRwIBw&amp;url=http://learn.coleggwent.ac.uk/mod/book/tool/print/index.php?id=198016&amp;psig=AFQjCNFusNvUFF0DTvmYiKKIL5nHMTR72A&amp;ust=1474405218622740" TargetMode="External"/><Relationship Id="rId5" Type="http://schemas.openxmlformats.org/officeDocument/2006/relationships/image" Target="../media/image39.jpeg"/><Relationship Id="rId4" Type="http://schemas.openxmlformats.org/officeDocument/2006/relationships/hyperlink" Target="http://www.google.co.uk/url?sa=i&amp;rct=j&amp;q=&amp;esrc=s&amp;source=images&amp;cd=&amp;cad=rja&amp;uact=8&amp;ved=0ahUKEwiTlZyAqZzPAhVHWRQKHRnNB4UQjRwIBw&amp;url=http://www.backwaterreptiles.com/iguanas/green-iguana-for-sale.html&amp;psig=AFQjCNFhiJLq-aUnOJVf6e3qmyuNa2Y0Qw&amp;ust=147440504754086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4.wmf"/><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4.wmf"/><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14.wmf"/><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4.wmf"/><Relationship Id="rId1" Type="http://schemas.openxmlformats.org/officeDocument/2006/relationships/slideLayout" Target="../slideLayouts/slideLayout11.xml"/><Relationship Id="rId5" Type="http://schemas.openxmlformats.org/officeDocument/2006/relationships/image" Target="../media/image53.jpeg"/><Relationship Id="rId4" Type="http://schemas.openxmlformats.org/officeDocument/2006/relationships/image" Target="../media/image52.jpe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wmf"/><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56.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1.xml"/><Relationship Id="rId4" Type="http://schemas.openxmlformats.org/officeDocument/2006/relationships/image" Target="../media/image14.wmf"/></Relationships>
</file>

<file path=ppt/slides/_rels/slide2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http://www.google.co.uk/url?sa=i&amp;rct=j&amp;q=&amp;esrc=s&amp;source=images&amp;cd=&amp;cad=rja&amp;uact=8&amp;ved=0CAcQjRxqFQoTCKqVvqKD18gCFQXUGgod3tkPGA&amp;url=http://www.pnas.org/content/110/23/9193.figures-only&amp;bvm=bv.105814755,d.d2s&amp;psig=AFQjCNFzb8mv0SP9u3zYiPQvwTMTActTaw&amp;ust=1445635807680506" TargetMode="Externa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8.jpeg"/><Relationship Id="rId2" Type="http://schemas.openxmlformats.org/officeDocument/2006/relationships/hyperlink" Target="https://www.google.co.uk/url?sa=i&amp;rct=j&amp;q=&amp;esrc=s&amp;source=images&amp;cd=&amp;cad=rja&amp;uact=8&amp;ved=0ahUKEwjUhIOVlpzPAhXM1xoKHbm-BtUQjRwIBw&amp;url=https://toscanakiwi.com/2011/04/&amp;psig=AFQjCNGXkDcGbghwINagMKOqhzi45FLIkg&amp;ust=1474399985840924" TargetMode="External"/><Relationship Id="rId1" Type="http://schemas.openxmlformats.org/officeDocument/2006/relationships/slideLayout" Target="../slideLayouts/slideLayout11.xml"/><Relationship Id="rId6" Type="http://schemas.openxmlformats.org/officeDocument/2006/relationships/hyperlink" Target="https://www.123rf.com/photo_51549933_oriental-and-hubei-fire-bellied-toads-on-white-bombina-orientalis-and-mirodeladigitora-isolated-on-w.html" TargetMode="External"/><Relationship Id="rId5" Type="http://schemas.openxmlformats.org/officeDocument/2006/relationships/image" Target="../media/image67.jpeg"/><Relationship Id="rId4" Type="http://schemas.openxmlformats.org/officeDocument/2006/relationships/image" Target="../media/image66.jpeg"/></Relationships>
</file>

<file path=ppt/slides/_rels/slide28.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69.jpeg"/><Relationship Id="rId1" Type="http://schemas.openxmlformats.org/officeDocument/2006/relationships/slideLayout" Target="../slideLayouts/slideLayout11.xml"/><Relationship Id="rId6" Type="http://schemas.openxmlformats.org/officeDocument/2006/relationships/image" Target="../media/image66.jpeg"/><Relationship Id="rId5" Type="http://schemas.openxmlformats.org/officeDocument/2006/relationships/image" Target="../media/image71.jpeg"/><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14.wmf"/><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73.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8" Type="http://schemas.openxmlformats.org/officeDocument/2006/relationships/image" Target="../media/image79.jpeg"/><Relationship Id="rId13" Type="http://schemas.openxmlformats.org/officeDocument/2006/relationships/image" Target="../media/image84.jpeg"/><Relationship Id="rId18" Type="http://schemas.openxmlformats.org/officeDocument/2006/relationships/image" Target="../media/image87.gif"/><Relationship Id="rId3" Type="http://schemas.openxmlformats.org/officeDocument/2006/relationships/notesSlide" Target="../notesSlides/notesSlide4.xml"/><Relationship Id="rId21" Type="http://schemas.openxmlformats.org/officeDocument/2006/relationships/image" Target="../media/image90.png"/><Relationship Id="rId7" Type="http://schemas.openxmlformats.org/officeDocument/2006/relationships/image" Target="../media/image78.jpeg"/><Relationship Id="rId12" Type="http://schemas.openxmlformats.org/officeDocument/2006/relationships/image" Target="../media/image83.jpeg"/><Relationship Id="rId17" Type="http://schemas.openxmlformats.org/officeDocument/2006/relationships/image" Target="../media/image74.emf"/><Relationship Id="rId2" Type="http://schemas.openxmlformats.org/officeDocument/2006/relationships/slideLayout" Target="../slideLayouts/slideLayout3.xml"/><Relationship Id="rId16" Type="http://schemas.openxmlformats.org/officeDocument/2006/relationships/oleObject" Target="../embeddings/oleObject1.bin"/><Relationship Id="rId20" Type="http://schemas.openxmlformats.org/officeDocument/2006/relationships/image" Target="../media/image89.png"/><Relationship Id="rId1" Type="http://schemas.openxmlformats.org/officeDocument/2006/relationships/vmlDrawing" Target="../drawings/vmlDrawing1.vml"/><Relationship Id="rId6" Type="http://schemas.openxmlformats.org/officeDocument/2006/relationships/image" Target="../media/image77.png"/><Relationship Id="rId11" Type="http://schemas.openxmlformats.org/officeDocument/2006/relationships/image" Target="../media/image82.jpeg"/><Relationship Id="rId5" Type="http://schemas.openxmlformats.org/officeDocument/2006/relationships/image" Target="../media/image76.gif"/><Relationship Id="rId15" Type="http://schemas.openxmlformats.org/officeDocument/2006/relationships/image" Target="../media/image86.jpeg"/><Relationship Id="rId10" Type="http://schemas.openxmlformats.org/officeDocument/2006/relationships/image" Target="../media/image81.jpeg"/><Relationship Id="rId19" Type="http://schemas.openxmlformats.org/officeDocument/2006/relationships/image" Target="../media/image88.jpeg"/><Relationship Id="rId4" Type="http://schemas.openxmlformats.org/officeDocument/2006/relationships/image" Target="../media/image75.jpeg"/><Relationship Id="rId9" Type="http://schemas.openxmlformats.org/officeDocument/2006/relationships/image" Target="../media/image80.jpeg"/><Relationship Id="rId14" Type="http://schemas.openxmlformats.org/officeDocument/2006/relationships/image" Target="../media/image85.jpeg"/></Relationships>
</file>

<file path=ppt/slides/_rels/slide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5.jpeg"/><Relationship Id="rId7" Type="http://schemas.openxmlformats.org/officeDocument/2006/relationships/hyperlink" Target="http://www.google.co.uk/url?sa=i&amp;rct=j&amp;q=&amp;esrc=s&amp;source=images&amp;cd=&amp;cad=rja&amp;uact=8&amp;ved=0ahUKEwihm8S0ipnPAhVIVBQKHeY0B_MQjRwIBw&amp;url=http://aquascope.net/upgrading-to-a-higher-capability-aquarium&amp;bvm=bv.133178914,d.ZGg&amp;psig=AFQjCNF0qpVdjnrAziuP14wONkNmlfr61Q&amp;ust=1474293749069869" TargetMode="External"/><Relationship Id="rId12" Type="http://schemas.openxmlformats.org/officeDocument/2006/relationships/image" Target="../media/image19.jpeg"/><Relationship Id="rId2" Type="http://schemas.openxmlformats.org/officeDocument/2006/relationships/hyperlink" Target="http://www.google.co.uk/url?sa=i&amp;rct=j&amp;q=&amp;esrc=s&amp;source=images&amp;cd=&amp;cad=rja&amp;uact=8&amp;ved=0ahUKEwi4m43DjJnPAhVDcRQKHbQqAKwQjRwIBw&amp;url=http://www.reptilesmagazine.com/Care-Sheets/Lizards/Bearded-Dragon/&amp;bvm=bv.133178914,d.ZGg&amp;psig=AFQjCNH4DnaDFppgNumG6yO0RLCj7BNhGQ&amp;ust=1474294324982129" TargetMode="External"/><Relationship Id="rId1" Type="http://schemas.openxmlformats.org/officeDocument/2006/relationships/slideLayout" Target="../slideLayouts/slideLayout11.xml"/><Relationship Id="rId6" Type="http://schemas.openxmlformats.org/officeDocument/2006/relationships/image" Target="../media/image16.jpeg"/><Relationship Id="rId11" Type="http://schemas.openxmlformats.org/officeDocument/2006/relationships/hyperlink" Target="http://www.google.co.uk/url?sa=i&amp;rct=j&amp;q=&amp;esrc=s&amp;source=images&amp;cd=&amp;cad=rja&amp;uact=8&amp;ved=0ahUKEwjP4Zv3i5nPAhXLNxQKHTpOAY0QjRwIBw&amp;url=http://www.zazzle.com/i+love+my+bearded+dragon+gifts&amp;bvm=bv.133178914,d.ZGg&amp;psig=AFQjCNFAAq1BzRfODD9gqaXDK_vUzY3ZQQ&amp;ust=1474294147730893" TargetMode="External"/><Relationship Id="rId5" Type="http://schemas.openxmlformats.org/officeDocument/2006/relationships/hyperlink" Target="http://www.google.co.uk/url?sa=i&amp;rct=j&amp;q=&amp;esrc=s&amp;source=images&amp;cd=&amp;cad=rja&amp;uact=8&amp;ved=0ahUKEwikzL-LipnPAhWDbxQKHcPKAOUQjRwIBw&amp;url=http://officialhuskylovers.com/10-advantages-of-being-a-dog-owner/&amp;psig=AFQjCNFjJ3GSYi6KKJn1D2v-wNXzFZvI3g&amp;ust=1474293675419987" TargetMode="External"/><Relationship Id="rId10" Type="http://schemas.openxmlformats.org/officeDocument/2006/relationships/image" Target="../media/image18.jpeg"/><Relationship Id="rId4" Type="http://schemas.openxmlformats.org/officeDocument/2006/relationships/image" Target="../media/image14.wmf"/><Relationship Id="rId9" Type="http://schemas.openxmlformats.org/officeDocument/2006/relationships/hyperlink" Target="https://www.google.co.uk/url?sa=i&amp;rct=j&amp;q=&amp;esrc=s&amp;source=images&amp;cd=&amp;cad=rja&amp;uact=8&amp;ved=0ahUKEwi4sozZipnPAhUCaxQKHZM4ChUQjRwIBw&amp;url=https://www.pinterest.com/bbloomf/vivarium-ideas/&amp;bvm=bv.133178914,d.ZGg&amp;psig=AFQjCNHdsFJO9p_a7RDggioIQw7qbaF_KA&amp;ust=1474293817194665"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20.jpeg"/><Relationship Id="rId7" Type="http://schemas.openxmlformats.org/officeDocument/2006/relationships/hyperlink" Target="http://www.google.co.uk/url?sa=i&amp;rct=j&amp;q=&amp;esrc=s&amp;source=images&amp;cd=&amp;cad=rja&amp;uact=8&amp;ved=0ahUKEwj9n8ubjpnPAhUEWRQKHShTACoQjRwIBw&amp;url=http://www.thepuppy411.com/how-to-keep-your-dog-if-you-have-pet-allergies/&amp;bvm=bv.133178914,d.ZGg&amp;psig=AFQjCNEWLFHkscgMw1bJQh6NGnbi6unuGw&amp;ust=1474294771391194" TargetMode="External"/><Relationship Id="rId12" Type="http://schemas.openxmlformats.org/officeDocument/2006/relationships/image" Target="../media/image24.jpeg"/><Relationship Id="rId2" Type="http://schemas.openxmlformats.org/officeDocument/2006/relationships/hyperlink" Target="http://www.google.co.uk/url?sa=i&amp;rct=j&amp;q=&amp;esrc=s&amp;source=images&amp;cd=&amp;cad=rja&amp;uact=8&amp;ved=0ahUKEwi81-OAjpnPAhXEuRQKHddXACEQjRwIBw&amp;url=http://safety.lovetoknow.com/Salmonella_Poisoning_Symptoms&amp;bvm=bv.133178914,d.ZGg&amp;psig=AFQjCNE8GRJy-fkS1Gcz7WDjHQYm7lyTjg&amp;ust=1474294721684978" TargetMode="External"/><Relationship Id="rId1" Type="http://schemas.openxmlformats.org/officeDocument/2006/relationships/slideLayout" Target="../slideLayouts/slideLayout11.xml"/><Relationship Id="rId6" Type="http://schemas.openxmlformats.org/officeDocument/2006/relationships/image" Target="../media/image21.jpeg"/><Relationship Id="rId11" Type="http://schemas.openxmlformats.org/officeDocument/2006/relationships/hyperlink" Target="https://www.google.co.uk/url?sa=i&amp;rct=j&amp;q=&amp;esrc=s&amp;source=images&amp;cd=&amp;cad=rja&amp;uact=8&amp;ved=0ahUKEwiSpvW68qPPAhXBWhoKHdUfBLoQjRwIBw&amp;url=https://www.cartoonstock.com/directory/p/pet_snake.asp&amp;psig=AFQjCNG8NldgLVi5EiZWr0D14gbLo5BDcQ&amp;ust=1474665284595400" TargetMode="External"/><Relationship Id="rId5" Type="http://schemas.openxmlformats.org/officeDocument/2006/relationships/hyperlink" Target="http://www.google.co.uk/url?sa=i&amp;rct=j&amp;q=&amp;esrc=s&amp;source=images&amp;cd=&amp;cad=rja&amp;uact=8&amp;ved=0ahUKEwif0sTVjZnPAhVDOBQKHWKBANwQjRwIBw&amp;url=http://yesfive.net/2011/08/08/salmonella-food-poisoning/&amp;bvm=bv.133178914,d.ZGg&amp;psig=AFQjCNFAd4BTt4peRbwoDEOhbi-i3QM0Kw&amp;ust=1474294553641462" TargetMode="External"/><Relationship Id="rId10" Type="http://schemas.openxmlformats.org/officeDocument/2006/relationships/image" Target="../media/image23.jpeg"/><Relationship Id="rId4" Type="http://schemas.openxmlformats.org/officeDocument/2006/relationships/image" Target="../media/image14.wmf"/><Relationship Id="rId9" Type="http://schemas.openxmlformats.org/officeDocument/2006/relationships/hyperlink" Target="https://www.google.co.uk/url?sa=i&amp;rct=j&amp;q=&amp;esrc=s&amp;source=images&amp;cd=&amp;ved=0ahUKEwiDq_WJj5nPAhUHXBQKHX8BDHAQjRwIBw&amp;url=https://www.reddit.com/r/photoshopbattles/comments/3jg3mn/psbattle_snake_biting_a_mans_face/&amp;bvm=bv.133178914,d.ZGg&amp;psig=AFQjCNET685Dm8AmBaBxAFmlTQXxndQF4w&amp;ust=1474294931232105"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hyperlink" Target="http://www.google.co.uk/url?sa=i&amp;rct=j&amp;q=&amp;esrc=s&amp;source=images&amp;cd=&amp;cad=rja&amp;uact=8&amp;ved=0ahUKEwiZ45b0lJnPAhUMaxQKHatiDlgQjRwIBw&amp;url=http://www.ebay.com.au/itm/GQC-053-Critter-Keeper-21cm-Plastic-Enclosure-Insect-Cage-Reptile-Spider-Fish-/181016539296&amp;psig=AFQjCNGkC3z9ctm59Ct97Fk60u28p-yZag&amp;ust=1474296552564086" TargetMode="External"/><Relationship Id="rId7" Type="http://schemas.openxmlformats.org/officeDocument/2006/relationships/image" Target="../media/image27.jpeg"/><Relationship Id="rId12" Type="http://schemas.openxmlformats.org/officeDocument/2006/relationships/image" Target="../media/image30.jpeg"/><Relationship Id="rId2" Type="http://schemas.openxmlformats.org/officeDocument/2006/relationships/image" Target="../media/image14.wmf"/><Relationship Id="rId1" Type="http://schemas.openxmlformats.org/officeDocument/2006/relationships/slideLayout" Target="../slideLayouts/slideLayout11.xml"/><Relationship Id="rId6" Type="http://schemas.openxmlformats.org/officeDocument/2006/relationships/image" Target="../media/image26.jpeg"/><Relationship Id="rId11" Type="http://schemas.openxmlformats.org/officeDocument/2006/relationships/hyperlink" Target="http://www.google.co.uk/url?sa=i&amp;rct=j&amp;q=&amp;esrc=s&amp;source=images&amp;cd=&amp;cad=rja&amp;uact=8&amp;ved=0ahUKEwiQ8JfVlpnPAhXEPRQKHWkYDyUQjRwIBw&amp;url=http://www.sears.com/findingking-temperature-humidity-data-logger-with-on-off-switch/p-SPM7415684102&amp;psig=AFQjCNGfVdEgxL42cYJikOvbGkTI60NPdg&amp;ust=1474297054061705" TargetMode="External"/><Relationship Id="rId5" Type="http://schemas.openxmlformats.org/officeDocument/2006/relationships/hyperlink" Target="https://www.google.co.uk/url?sa=i&amp;rct=j&amp;q=&amp;esrc=s&amp;source=images&amp;cd=&amp;cad=rja&amp;uact=8&amp;ved=0ahUKEwj3_vuTlZnPAhVEPxQKHXpqAfkQjRwIBw&amp;url=https://www.pinterest.com/reptilecentre/reptile-products/&amp;psig=AFQjCNGrFD7bCxmzzIqZDWiSlYzIuZUm1w&amp;ust=1474296627631325" TargetMode="External"/><Relationship Id="rId10" Type="http://schemas.openxmlformats.org/officeDocument/2006/relationships/image" Target="../media/image29.jpeg"/><Relationship Id="rId4" Type="http://schemas.openxmlformats.org/officeDocument/2006/relationships/image" Target="../media/image25.jpeg"/><Relationship Id="rId9" Type="http://schemas.openxmlformats.org/officeDocument/2006/relationships/hyperlink" Target="http://www.google.co.uk/url?sa=i&amp;rct=j&amp;q=&amp;esrc=s&amp;source=images&amp;cd=&amp;cad=rja&amp;uact=8&amp;ved=0ahUKEwiBgLajlpnPAhWDbxQKHcPKAOUQjRwIBw&amp;url=http://www.ebay.co.uk/bhp/day-night-thermostat&amp;psig=AFQjCNEd1gJO4FlfNRfJCTCkuVFV-DpDBw&amp;ust=1474296939195364"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4.wmf"/><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4.wmf"/><Relationship Id="rId1" Type="http://schemas.openxmlformats.org/officeDocument/2006/relationships/slideLayout" Target="../slideLayouts/slideLayout11.xml"/><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4.wmf"/><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a:xfrm>
            <a:off x="152400" y="1459873"/>
            <a:ext cx="8702613" cy="2491063"/>
          </a:xfrm>
        </p:spPr>
        <p:txBody>
          <a:bodyPr/>
          <a:lstStyle/>
          <a:p>
            <a:pPr>
              <a:lnSpc>
                <a:spcPct val="100000"/>
              </a:lnSpc>
            </a:pPr>
            <a:r>
              <a:rPr lang="en-US" sz="3200" dirty="0"/>
              <a:t>Threats to reptiles and amphibians posed by live trade: reconciling conservation, welfare and sustainable use</a:t>
            </a:r>
            <a:endParaRPr lang="en-US" sz="3200" b="1" i="1" dirty="0" smtClean="0"/>
          </a:p>
        </p:txBody>
      </p:sp>
      <p:sp>
        <p:nvSpPr>
          <p:cNvPr id="10" name="Text Placeholder 9"/>
          <p:cNvSpPr>
            <a:spLocks noGrp="1"/>
          </p:cNvSpPr>
          <p:nvPr>
            <p:ph type="body" sz="quarter" idx="13"/>
          </p:nvPr>
        </p:nvSpPr>
        <p:spPr>
          <a:xfrm>
            <a:off x="152400" y="3675797"/>
            <a:ext cx="8723086" cy="903176"/>
          </a:xfrm>
        </p:spPr>
        <p:txBody>
          <a:bodyPr/>
          <a:lstStyle/>
          <a:p>
            <a:r>
              <a:rPr lang="en-US" sz="2400" b="1" dirty="0" smtClean="0"/>
              <a:t>Richard </a:t>
            </a:r>
            <a:r>
              <a:rPr lang="en-US" sz="2400" b="1" dirty="0"/>
              <a:t>A. </a:t>
            </a:r>
            <a:r>
              <a:rPr lang="en-US" sz="2400" b="1" dirty="0" smtClean="0"/>
              <a:t>Griffiths</a:t>
            </a:r>
            <a:r>
              <a:rPr lang="en-US" sz="2000" b="1" dirty="0"/>
              <a:t>	</a:t>
            </a:r>
            <a:r>
              <a:rPr lang="en-US" sz="2000" b="1" dirty="0" smtClean="0"/>
              <a:t>		</a:t>
            </a:r>
            <a:r>
              <a:rPr lang="en-US" sz="1800" dirty="0" smtClean="0"/>
              <a:t>R.A.Griffiths@kent.ac.uk</a:t>
            </a:r>
            <a:endParaRPr lang="en-US" sz="1800" dirty="0"/>
          </a:p>
        </p:txBody>
      </p:sp>
      <p:pic>
        <p:nvPicPr>
          <p:cNvPr id="14" name="Picture 10" descr="green red-eyed tree frog">
            <a:hlinkClick r:id="rId3"/>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968188" y="5140705"/>
            <a:ext cx="1785258" cy="1423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IMG_3417.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5734540" y="5116864"/>
            <a:ext cx="1464546" cy="1407113"/>
          </a:xfrm>
          <a:prstGeom prst="rect">
            <a:avLst/>
          </a:prstGeom>
        </p:spPr>
      </p:pic>
      <p:pic>
        <p:nvPicPr>
          <p:cNvPr id="17" name="Picture 4" descr="DICE logo new.tif"/>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75640" y="66864"/>
            <a:ext cx="1620017" cy="1372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4" descr="Image result for corroboree frog"/>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Rectangle 1"/>
          <p:cNvSpPr/>
          <p:nvPr/>
        </p:nvSpPr>
        <p:spPr bwMode="auto">
          <a:xfrm>
            <a:off x="447675" y="361950"/>
            <a:ext cx="2095500" cy="266700"/>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5" name="Rectangle 4"/>
          <p:cNvSpPr/>
          <p:nvPr/>
        </p:nvSpPr>
        <p:spPr bwMode="auto">
          <a:xfrm>
            <a:off x="-133191" y="385715"/>
            <a:ext cx="7406185" cy="856343"/>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algn="ctr"/>
            <a:r>
              <a:rPr lang="en-US" sz="2000" b="1" i="1" dirty="0" smtClean="0">
                <a:solidFill>
                  <a:srgbClr val="003882"/>
                </a:solidFill>
              </a:rPr>
              <a:t>Dead or Alive: Towards a Sustainable Wildlife Trade</a:t>
            </a:r>
          </a:p>
          <a:p>
            <a:pPr marL="342900" algn="ctr"/>
            <a:r>
              <a:rPr lang="en-US" sz="2000" b="1" dirty="0" smtClean="0">
                <a:solidFill>
                  <a:srgbClr val="003882"/>
                </a:solidFill>
              </a:rPr>
              <a:t>3-4 December 2019</a:t>
            </a:r>
          </a:p>
          <a:p>
            <a:pPr marL="342900" algn="ctr"/>
            <a:endParaRPr kumimoji="0" lang="en-GB" sz="1800" b="1" i="0" u="none" strike="noStrike" cap="none" normalizeH="0" baseline="0" dirty="0" smtClean="0">
              <a:ln>
                <a:noFill/>
              </a:ln>
              <a:solidFill>
                <a:srgbClr val="003882"/>
              </a:solidFill>
              <a:effectLst/>
            </a:endParaRPr>
          </a:p>
        </p:txBody>
      </p:sp>
      <p:pic>
        <p:nvPicPr>
          <p:cNvPr id="7170"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2401" y="5116865"/>
            <a:ext cx="1690468" cy="14469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3919807" y="5140706"/>
            <a:ext cx="1693201" cy="1419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7272994" y="5089755"/>
            <a:ext cx="1688125" cy="1434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6105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10</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198" y="6504109"/>
            <a:ext cx="46360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r>
              <a:rPr kumimoji="0" lang="en-GB" sz="1600" b="0" i="0" u="none" strike="noStrike" cap="none" normalizeH="0" baseline="0" dirty="0" smtClean="0">
                <a:ln>
                  <a:noFill/>
                </a:ln>
                <a:solidFill>
                  <a:schemeClr val="tx1"/>
                </a:solidFill>
                <a:effectLst/>
                <a:latin typeface="Arial" charset="0"/>
                <a:cs typeface="Arial" charset="0"/>
              </a:rPr>
              <a:t>Robinson </a:t>
            </a:r>
            <a:r>
              <a:rPr kumimoji="0" lang="en-GB" sz="1600" b="0" i="1" u="none" strike="noStrike" cap="none" normalizeH="0" baseline="0" dirty="0" smtClean="0">
                <a:ln>
                  <a:noFill/>
                </a:ln>
                <a:solidFill>
                  <a:schemeClr val="tx1"/>
                </a:solidFill>
                <a:effectLst/>
                <a:latin typeface="Arial" charset="0"/>
                <a:cs typeface="Arial" charset="0"/>
              </a:rPr>
              <a:t>et al.</a:t>
            </a:r>
            <a:r>
              <a:rPr kumimoji="0" lang="en-GB" sz="1600" b="0" i="0" u="none" strike="noStrike" cap="none" normalizeH="0" baseline="0" dirty="0" smtClean="0">
                <a:ln>
                  <a:noFill/>
                </a:ln>
                <a:solidFill>
                  <a:schemeClr val="tx1"/>
                </a:solidFill>
                <a:effectLst/>
                <a:latin typeface="Arial" charset="0"/>
                <a:cs typeface="Arial" charset="0"/>
              </a:rPr>
              <a:t> </a:t>
            </a:r>
            <a:r>
              <a:rPr kumimoji="0" lang="en-GB" sz="1600" b="0" i="1" u="none" strike="noStrike" cap="none" normalizeH="0" baseline="0" dirty="0" err="1" smtClean="0">
                <a:ln>
                  <a:noFill/>
                </a:ln>
                <a:solidFill>
                  <a:schemeClr val="tx1"/>
                </a:solidFill>
                <a:effectLst/>
                <a:latin typeface="Arial" charset="0"/>
                <a:cs typeface="Arial" charset="0"/>
              </a:rPr>
              <a:t>Biol</a:t>
            </a:r>
            <a:r>
              <a:rPr kumimoji="0" lang="en-GB" sz="1600" b="0" i="1" u="none" strike="noStrike" cap="none" normalizeH="0" baseline="0" dirty="0" smtClean="0">
                <a:ln>
                  <a:noFill/>
                </a:ln>
                <a:solidFill>
                  <a:schemeClr val="tx1"/>
                </a:solidFill>
                <a:effectLst/>
                <a:latin typeface="Arial" charset="0"/>
                <a:cs typeface="Arial" charset="0"/>
              </a:rPr>
              <a:t> Cons</a:t>
            </a:r>
            <a:r>
              <a:rPr kumimoji="0" lang="en-GB" sz="1600" b="0" i="0" u="none" strike="noStrike" cap="none" normalizeH="0" baseline="0" dirty="0" smtClean="0">
                <a:ln>
                  <a:noFill/>
                </a:ln>
                <a:solidFill>
                  <a:schemeClr val="tx1"/>
                </a:solidFill>
                <a:effectLst/>
                <a:latin typeface="Arial" charset="0"/>
                <a:cs typeface="Arial" charset="0"/>
              </a:rPr>
              <a:t> </a:t>
            </a:r>
            <a:r>
              <a:rPr kumimoji="0" lang="en-GB" sz="1600" b="1" i="0" u="none" strike="noStrike" cap="none" normalizeH="0" baseline="0" dirty="0" smtClean="0">
                <a:ln>
                  <a:noFill/>
                </a:ln>
                <a:solidFill>
                  <a:schemeClr val="tx1"/>
                </a:solidFill>
                <a:effectLst/>
                <a:latin typeface="Arial" charset="0"/>
                <a:cs typeface="Arial" charset="0"/>
              </a:rPr>
              <a:t>184</a:t>
            </a:r>
            <a:r>
              <a:rPr kumimoji="0" lang="en-GB" sz="1600" b="0" i="0" u="none" strike="noStrike" cap="none" normalizeH="0" baseline="0" dirty="0" smtClean="0">
                <a:ln>
                  <a:noFill/>
                </a:ln>
                <a:solidFill>
                  <a:schemeClr val="tx1"/>
                </a:solidFill>
                <a:effectLst/>
                <a:latin typeface="Arial" charset="0"/>
                <a:cs typeface="Arial" charset="0"/>
              </a:rPr>
              <a:t>: 42-50 (2015)</a:t>
            </a:r>
          </a:p>
        </p:txBody>
      </p:sp>
      <p:sp>
        <p:nvSpPr>
          <p:cNvPr id="7" name="Title 2"/>
          <p:cNvSpPr txBox="1">
            <a:spLocks/>
          </p:cNvSpPr>
          <p:nvPr/>
        </p:nvSpPr>
        <p:spPr>
          <a:xfrm>
            <a:off x="569439" y="528797"/>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Trade in top ten CITES listed reptiles:</a:t>
            </a:r>
          </a:p>
          <a:p>
            <a:r>
              <a:rPr lang="en-GB" kern="0" dirty="0" smtClean="0"/>
              <a:t>1996-2012</a:t>
            </a:r>
            <a:endParaRPr lang="en-GB" kern="0" dirty="0"/>
          </a:p>
        </p:txBody>
      </p:sp>
      <p:pic>
        <p:nvPicPr>
          <p:cNvPr id="512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3199" y="1555552"/>
            <a:ext cx="8657754" cy="4950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415272" y="5950057"/>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43663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11</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198" y="6504109"/>
            <a:ext cx="46360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r>
              <a:rPr kumimoji="0" lang="en-GB" sz="1600" b="0" i="0" u="none" strike="noStrike" cap="none" normalizeH="0" baseline="0" dirty="0" smtClean="0">
                <a:ln>
                  <a:noFill/>
                </a:ln>
                <a:solidFill>
                  <a:schemeClr val="tx1"/>
                </a:solidFill>
                <a:effectLst/>
                <a:latin typeface="Arial" charset="0"/>
                <a:cs typeface="Arial" charset="0"/>
              </a:rPr>
              <a:t>Robinson </a:t>
            </a:r>
            <a:r>
              <a:rPr kumimoji="0" lang="en-GB" sz="1600" b="0" i="1" u="none" strike="noStrike" cap="none" normalizeH="0" baseline="0" dirty="0" smtClean="0">
                <a:ln>
                  <a:noFill/>
                </a:ln>
                <a:solidFill>
                  <a:schemeClr val="tx1"/>
                </a:solidFill>
                <a:effectLst/>
                <a:latin typeface="Arial" charset="0"/>
                <a:cs typeface="Arial" charset="0"/>
              </a:rPr>
              <a:t>et al.</a:t>
            </a:r>
            <a:r>
              <a:rPr kumimoji="0" lang="en-GB" sz="1600" b="0" i="0" u="none" strike="noStrike" cap="none" normalizeH="0" baseline="0" dirty="0" smtClean="0">
                <a:ln>
                  <a:noFill/>
                </a:ln>
                <a:solidFill>
                  <a:schemeClr val="tx1"/>
                </a:solidFill>
                <a:effectLst/>
                <a:latin typeface="Arial" charset="0"/>
                <a:cs typeface="Arial" charset="0"/>
              </a:rPr>
              <a:t> </a:t>
            </a:r>
            <a:r>
              <a:rPr kumimoji="0" lang="en-GB" sz="1600" b="0" i="1" u="none" strike="noStrike" cap="none" normalizeH="0" baseline="0" dirty="0" err="1" smtClean="0">
                <a:ln>
                  <a:noFill/>
                </a:ln>
                <a:solidFill>
                  <a:schemeClr val="tx1"/>
                </a:solidFill>
                <a:effectLst/>
                <a:latin typeface="Arial" charset="0"/>
                <a:cs typeface="Arial" charset="0"/>
              </a:rPr>
              <a:t>Biol</a:t>
            </a:r>
            <a:r>
              <a:rPr kumimoji="0" lang="en-GB" sz="1600" b="0" i="1" u="none" strike="noStrike" cap="none" normalizeH="0" baseline="0" dirty="0" smtClean="0">
                <a:ln>
                  <a:noFill/>
                </a:ln>
                <a:solidFill>
                  <a:schemeClr val="tx1"/>
                </a:solidFill>
                <a:effectLst/>
                <a:latin typeface="Arial" charset="0"/>
                <a:cs typeface="Arial" charset="0"/>
              </a:rPr>
              <a:t> Cons</a:t>
            </a:r>
            <a:r>
              <a:rPr kumimoji="0" lang="en-GB" sz="1600" b="0" i="0" u="none" strike="noStrike" cap="none" normalizeH="0" baseline="0" dirty="0" smtClean="0">
                <a:ln>
                  <a:noFill/>
                </a:ln>
                <a:solidFill>
                  <a:schemeClr val="tx1"/>
                </a:solidFill>
                <a:effectLst/>
                <a:latin typeface="Arial" charset="0"/>
                <a:cs typeface="Arial" charset="0"/>
              </a:rPr>
              <a:t> </a:t>
            </a:r>
            <a:r>
              <a:rPr kumimoji="0" lang="en-GB" sz="1600" b="1" i="0" u="none" strike="noStrike" cap="none" normalizeH="0" baseline="0" dirty="0" smtClean="0">
                <a:ln>
                  <a:noFill/>
                </a:ln>
                <a:solidFill>
                  <a:schemeClr val="tx1"/>
                </a:solidFill>
                <a:effectLst/>
                <a:latin typeface="Arial" charset="0"/>
                <a:cs typeface="Arial" charset="0"/>
              </a:rPr>
              <a:t>184</a:t>
            </a:r>
            <a:r>
              <a:rPr kumimoji="0" lang="en-GB" sz="1600" b="0" i="0" u="none" strike="noStrike" cap="none" normalizeH="0" baseline="0" dirty="0" smtClean="0">
                <a:ln>
                  <a:noFill/>
                </a:ln>
                <a:solidFill>
                  <a:schemeClr val="tx1"/>
                </a:solidFill>
                <a:effectLst/>
                <a:latin typeface="Arial" charset="0"/>
                <a:cs typeface="Arial" charset="0"/>
              </a:rPr>
              <a:t>: 42-50 (2015)</a:t>
            </a:r>
          </a:p>
        </p:txBody>
      </p:sp>
      <p:sp>
        <p:nvSpPr>
          <p:cNvPr id="7" name="Title 2"/>
          <p:cNvSpPr txBox="1">
            <a:spLocks/>
          </p:cNvSpPr>
          <p:nvPr/>
        </p:nvSpPr>
        <p:spPr>
          <a:xfrm>
            <a:off x="569439" y="528797"/>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Trade in top ten CITES listed reptiles:</a:t>
            </a:r>
          </a:p>
          <a:p>
            <a:r>
              <a:rPr lang="en-GB" kern="0" dirty="0" smtClean="0"/>
              <a:t>1996-2012</a:t>
            </a:r>
            <a:endParaRPr lang="en-GB" kern="0" dirty="0"/>
          </a:p>
        </p:txBody>
      </p:sp>
      <p:pic>
        <p:nvPicPr>
          <p:cNvPr id="5122"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03199" y="1555552"/>
            <a:ext cx="8657754" cy="4950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descr="Image result for green iguana">
            <a:hlinkClick r:id="rId4"/>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109019" y="4805189"/>
            <a:ext cx="1548581" cy="1005090"/>
          </a:xfrm>
          <a:prstGeom prst="trapezoid">
            <a:avLst/>
          </a:prstGeom>
          <a:noFill/>
          <a:extLst>
            <a:ext uri="{909E8E84-426E-40DD-AFC4-6F175D3DCCD1}">
              <a14:hiddenFill xmlns:a14="http://schemas.microsoft.com/office/drawing/2010/main">
                <a:solidFill>
                  <a:srgbClr val="FFFFFF"/>
                </a:solidFill>
              </a14:hiddenFill>
            </a:ext>
          </a:extLst>
        </p:spPr>
      </p:pic>
      <p:pic>
        <p:nvPicPr>
          <p:cNvPr id="5128" name="Picture 8" descr="Image result for royal python">
            <a:hlinkClick r:id="rId6"/>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2521241" y="3876907"/>
            <a:ext cx="1136359" cy="590907"/>
          </a:xfrm>
          <a:prstGeom prst="ellipse">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633210" y="1555552"/>
            <a:ext cx="5115503" cy="941796"/>
          </a:xfrm>
          <a:prstGeom prst="rect">
            <a:avLst/>
          </a:prstGeom>
          <a:noFill/>
        </p:spPr>
        <p:txBody>
          <a:bodyPr wrap="none" rtlCol="0">
            <a:spAutoFit/>
          </a:bodyPr>
          <a:lstStyle/>
          <a:p>
            <a:pPr marL="457200" indent="-457200">
              <a:buFont typeface="Arial" panose="020B0604020202020204" pitchFamily="34" charset="0"/>
              <a:buChar char="•"/>
            </a:pPr>
            <a:r>
              <a:rPr lang="en-GB" dirty="0"/>
              <a:t>d</a:t>
            </a:r>
            <a:r>
              <a:rPr lang="en-GB" dirty="0" smtClean="0"/>
              <a:t>ecrease in wild caught</a:t>
            </a:r>
          </a:p>
          <a:p>
            <a:pPr marL="457200" indent="-457200">
              <a:buFont typeface="Arial" panose="020B0604020202020204" pitchFamily="34" charset="0"/>
              <a:buChar char="•"/>
            </a:pPr>
            <a:r>
              <a:rPr lang="en-GB" dirty="0"/>
              <a:t>i</a:t>
            </a:r>
            <a:r>
              <a:rPr lang="en-GB" dirty="0" smtClean="0"/>
              <a:t>ncrease in ranched/captive bred</a:t>
            </a:r>
            <a:endParaRPr lang="en-GB" dirty="0"/>
          </a:p>
        </p:txBody>
      </p:sp>
      <p:pic>
        <p:nvPicPr>
          <p:cNvPr id="11"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75886"/>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542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12</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198" y="6504109"/>
            <a:ext cx="46360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r>
              <a:rPr lang="en-GB" sz="1600" dirty="0" smtClean="0"/>
              <a:t>Source: EU statistics</a:t>
            </a:r>
            <a:endParaRPr kumimoji="0" lang="en-GB" sz="1600" b="0" i="0" u="none" strike="noStrike" cap="none" normalizeH="0" baseline="0" dirty="0" smtClean="0">
              <a:ln>
                <a:noFill/>
              </a:ln>
              <a:solidFill>
                <a:schemeClr val="tx1"/>
              </a:solidFill>
              <a:effectLst/>
              <a:latin typeface="Arial" charset="0"/>
              <a:cs typeface="Arial" charset="0"/>
            </a:endParaRPr>
          </a:p>
        </p:txBody>
      </p:sp>
      <p:sp>
        <p:nvSpPr>
          <p:cNvPr id="7" name="Title 2"/>
          <p:cNvSpPr txBox="1">
            <a:spLocks/>
          </p:cNvSpPr>
          <p:nvPr/>
        </p:nvSpPr>
        <p:spPr>
          <a:xfrm>
            <a:off x="569439" y="528797"/>
            <a:ext cx="8574561"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Imports of non-CITES listed species into the EU:</a:t>
            </a:r>
          </a:p>
          <a:p>
            <a:r>
              <a:rPr lang="en-GB" kern="0" dirty="0" smtClean="0"/>
              <a:t>2005-2015</a:t>
            </a:r>
          </a:p>
        </p:txBody>
      </p:sp>
      <p:sp>
        <p:nvSpPr>
          <p:cNvPr id="4" name="AutoShape 4" descr="Image result for dendrobates auratus CITES listing"/>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7"/>
          <p:cNvSpPr/>
          <p:nvPr/>
        </p:nvSpPr>
        <p:spPr bwMode="auto">
          <a:xfrm>
            <a:off x="1772529" y="2011680"/>
            <a:ext cx="3066755" cy="2077321"/>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9440" y="1480808"/>
            <a:ext cx="6804052" cy="473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bwMode="auto">
          <a:xfrm>
            <a:off x="2053883" y="5949103"/>
            <a:ext cx="5134708" cy="263330"/>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12" name="TextBox 11"/>
          <p:cNvSpPr txBox="1"/>
          <p:nvPr/>
        </p:nvSpPr>
        <p:spPr>
          <a:xfrm>
            <a:off x="1888723" y="5949103"/>
            <a:ext cx="5371983" cy="261610"/>
          </a:xfrm>
          <a:prstGeom prst="rect">
            <a:avLst/>
          </a:prstGeom>
          <a:noFill/>
        </p:spPr>
        <p:txBody>
          <a:bodyPr wrap="none" rtlCol="0">
            <a:spAutoFit/>
          </a:bodyPr>
          <a:lstStyle/>
          <a:p>
            <a:r>
              <a:rPr lang="en-GB" sz="1100" b="1" dirty="0" smtClean="0"/>
              <a:t>2005    2006     2007    2008    2009     2010     2011    2012    2013     2014     2015</a:t>
            </a:r>
            <a:endParaRPr lang="en-GB" sz="1100" b="1" dirty="0"/>
          </a:p>
        </p:txBody>
      </p:sp>
    </p:spTree>
    <p:extLst>
      <p:ext uri="{BB962C8B-B14F-4D97-AF65-F5344CB8AC3E}">
        <p14:creationId xmlns:p14="http://schemas.microsoft.com/office/powerpoint/2010/main" val="27693522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13</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7" name="Title 2"/>
          <p:cNvSpPr txBox="1">
            <a:spLocks/>
          </p:cNvSpPr>
          <p:nvPr/>
        </p:nvSpPr>
        <p:spPr>
          <a:xfrm>
            <a:off x="569439" y="528797"/>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Captive-bred = ‘good’, wild-caught = ‘bad’?</a:t>
            </a:r>
            <a:endParaRPr lang="en-GB" kern="0" dirty="0"/>
          </a:p>
        </p:txBody>
      </p:sp>
      <p:pic>
        <p:nvPicPr>
          <p:cNvPr id="8" name="Picture 4" descr="http://www.cartoonstock.com/newscartoons/cartoonists/jco/lowres/jcon4608l.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65115" y="1272341"/>
            <a:ext cx="6967973" cy="467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47426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4" descr="E:\Darwin - chameleons\Madagascar 2012\IMG_151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684213" y="765175"/>
            <a:ext cx="7552067" cy="830997"/>
          </a:xfrm>
          <a:prstGeom prst="rect">
            <a:avLst/>
          </a:prstGeom>
          <a:solidFill>
            <a:schemeClr val="tx1"/>
          </a:solidFill>
          <a:ln w="9525" algn="ctr">
            <a:solidFill>
              <a:schemeClr val="tx1"/>
            </a:solidFill>
            <a:round/>
            <a:headEnd/>
            <a:tailEnd/>
          </a:ln>
        </p:spPr>
        <p:txBody>
          <a:bodyPr/>
          <a:lstStyle>
            <a:lvl1pPr>
              <a:defRPr kumimoji="1" sz="2400">
                <a:solidFill>
                  <a:schemeClr val="tx1"/>
                </a:solidFill>
                <a:latin typeface="Times New Roman" pitchFamily="18" charset="0"/>
              </a:defRPr>
            </a:lvl1pPr>
            <a:lvl2pPr marL="742950" indent="-285750">
              <a:defRPr kumimoji="1" sz="2400">
                <a:solidFill>
                  <a:schemeClr val="tx1"/>
                </a:solidFill>
                <a:latin typeface="Times New Roman" pitchFamily="18" charset="0"/>
              </a:defRPr>
            </a:lvl2pPr>
            <a:lvl3pPr marL="1143000" indent="-228600">
              <a:defRPr kumimoji="1" sz="2400">
                <a:solidFill>
                  <a:schemeClr val="tx1"/>
                </a:solidFill>
                <a:latin typeface="Times New Roman" pitchFamily="18" charset="0"/>
              </a:defRPr>
            </a:lvl3pPr>
            <a:lvl4pPr marL="1600200" indent="-228600">
              <a:defRPr kumimoji="1" sz="2400">
                <a:solidFill>
                  <a:schemeClr val="tx1"/>
                </a:solidFill>
                <a:latin typeface="Times New Roman" pitchFamily="18" charset="0"/>
              </a:defRPr>
            </a:lvl4pPr>
            <a:lvl5pPr marL="2057400" indent="-22860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endParaRPr lang="en-GB" altLang="en-US"/>
          </a:p>
        </p:txBody>
      </p:sp>
      <p:sp>
        <p:nvSpPr>
          <p:cNvPr id="3" name="TextBox 2"/>
          <p:cNvSpPr txBox="1"/>
          <p:nvPr/>
        </p:nvSpPr>
        <p:spPr>
          <a:xfrm>
            <a:off x="684213" y="765175"/>
            <a:ext cx="7552067" cy="830997"/>
          </a:xfrm>
          <a:prstGeom prst="rect">
            <a:avLst/>
          </a:prstGeom>
          <a:solidFill>
            <a:schemeClr val="bg1"/>
          </a:solidFill>
        </p:spPr>
        <p:txBody>
          <a:bodyPr wrap="none">
            <a:spAutoFit/>
          </a:bodyPr>
          <a:lstStyle/>
          <a:p>
            <a:pPr>
              <a:defRPr/>
            </a:pPr>
            <a:r>
              <a:rPr lang="en-GB" sz="4800" b="1" dirty="0">
                <a:solidFill>
                  <a:srgbClr val="09357B"/>
                </a:solidFill>
                <a:latin typeface="+mn-lt"/>
              </a:rPr>
              <a:t>What is </a:t>
            </a:r>
            <a:r>
              <a:rPr lang="en-GB" sz="4800" b="1" dirty="0" smtClean="0">
                <a:solidFill>
                  <a:srgbClr val="09357B"/>
                </a:solidFill>
                <a:latin typeface="+mn-lt"/>
              </a:rPr>
              <a:t>sustainable </a:t>
            </a:r>
            <a:r>
              <a:rPr lang="en-GB" sz="4800" b="1" dirty="0">
                <a:solidFill>
                  <a:srgbClr val="09357B"/>
                </a:solidFill>
                <a:latin typeface="+mn-lt"/>
              </a:rPr>
              <a:t>use?</a:t>
            </a:r>
          </a:p>
        </p:txBody>
      </p:sp>
      <p:sp>
        <p:nvSpPr>
          <p:cNvPr id="2" name="TextBox 1"/>
          <p:cNvSpPr txBox="1"/>
          <p:nvPr/>
        </p:nvSpPr>
        <p:spPr>
          <a:xfrm>
            <a:off x="588333" y="4772025"/>
            <a:ext cx="8220075" cy="1868204"/>
          </a:xfrm>
          <a:prstGeom prst="rect">
            <a:avLst/>
          </a:prstGeom>
          <a:solidFill>
            <a:schemeClr val="bg1"/>
          </a:solidFill>
          <a:ln>
            <a:solidFill>
              <a:schemeClr val="tx1"/>
            </a:solidFill>
          </a:ln>
        </p:spPr>
        <p:txBody>
          <a:bodyPr wrap="square" rtlCol="0">
            <a:spAutoFit/>
          </a:bodyPr>
          <a:lstStyle/>
          <a:p>
            <a:r>
              <a:rPr lang="en-US" sz="2000" b="1" dirty="0" smtClean="0">
                <a:solidFill>
                  <a:srgbClr val="09357B"/>
                </a:solidFill>
              </a:rPr>
              <a:t>Convention on Biological Diversity:</a:t>
            </a:r>
            <a:endParaRPr lang="en-US" sz="2000" b="1" dirty="0">
              <a:solidFill>
                <a:srgbClr val="09357B"/>
              </a:solidFill>
            </a:endParaRPr>
          </a:p>
          <a:p>
            <a:r>
              <a:rPr lang="en-US" sz="1800" i="1" dirty="0" smtClean="0"/>
              <a:t>“Sustainable </a:t>
            </a:r>
            <a:r>
              <a:rPr lang="en-US" sz="1800" i="1" dirty="0"/>
              <a:t>wildlife management (SWM) is the sound management of wildlife species to sustain their populations and habitat over time, taking into account the socioeconomic needs of human populations. This requires that all land-users within the wildlife habitat are aware of and consider the effects of their activities on the wildlife resources and habitat, and on other user groups</a:t>
            </a:r>
            <a:r>
              <a:rPr lang="en-US" sz="1800" i="1" dirty="0" smtClean="0"/>
              <a:t>.” </a:t>
            </a:r>
            <a:endParaRPr lang="en-GB" sz="1800" i="1" dirty="0"/>
          </a:p>
        </p:txBody>
      </p:sp>
    </p:spTree>
    <p:extLst>
      <p:ext uri="{BB962C8B-B14F-4D97-AF65-F5344CB8AC3E}">
        <p14:creationId xmlns:p14="http://schemas.microsoft.com/office/powerpoint/2010/main" val="28502905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15</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198" y="6504109"/>
            <a:ext cx="46360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1600" b="0" i="0" u="none" strike="noStrike" cap="none" normalizeH="0" baseline="0" dirty="0" smtClean="0">
              <a:ln>
                <a:noFill/>
              </a:ln>
              <a:solidFill>
                <a:schemeClr val="tx1"/>
              </a:solidFill>
              <a:effectLst/>
              <a:latin typeface="Arial" charset="0"/>
              <a:cs typeface="Arial" charset="0"/>
            </a:endParaRPr>
          </a:p>
        </p:txBody>
      </p:sp>
      <p:sp>
        <p:nvSpPr>
          <p:cNvPr id="7" name="Title 2"/>
          <p:cNvSpPr txBox="1">
            <a:spLocks/>
          </p:cNvSpPr>
          <p:nvPr/>
        </p:nvSpPr>
        <p:spPr>
          <a:xfrm>
            <a:off x="569439" y="528797"/>
            <a:ext cx="8574561"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Calculating Maximum Sustainable Yield (MSY)</a:t>
            </a:r>
          </a:p>
        </p:txBody>
      </p:sp>
      <p:sp>
        <p:nvSpPr>
          <p:cNvPr id="4" name="AutoShape 4" descr="Image result for dendrobates auratus CITES listing"/>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Rectangle 9"/>
          <p:cNvSpPr/>
          <p:nvPr/>
        </p:nvSpPr>
        <p:spPr bwMode="auto">
          <a:xfrm>
            <a:off x="2053883" y="5949103"/>
            <a:ext cx="5134708" cy="263330"/>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03198" y="1543307"/>
            <a:ext cx="8400138" cy="4259225"/>
          </a:xfrm>
          <a:prstGeom prst="rect">
            <a:avLst/>
          </a:prstGeom>
        </p:spPr>
      </p:pic>
    </p:spTree>
    <p:extLst>
      <p:ext uri="{BB962C8B-B14F-4D97-AF65-F5344CB8AC3E}">
        <p14:creationId xmlns:p14="http://schemas.microsoft.com/office/powerpoint/2010/main" val="34712677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3"/>
          <p:cNvGrpSpPr/>
          <p:nvPr/>
        </p:nvGrpSpPr>
        <p:grpSpPr>
          <a:xfrm>
            <a:off x="0" y="1828800"/>
            <a:ext cx="9296400" cy="5029200"/>
            <a:chOff x="0" y="1828800"/>
            <a:chExt cx="9296400" cy="5029200"/>
          </a:xfrm>
        </p:grpSpPr>
        <p:sp>
          <p:nvSpPr>
            <p:cNvPr id="15" name="ZoneTexte 14"/>
            <p:cNvSpPr txBox="1"/>
            <p:nvPr/>
          </p:nvSpPr>
          <p:spPr>
            <a:xfrm>
              <a:off x="0" y="1828800"/>
              <a:ext cx="9144000" cy="5029200"/>
            </a:xfrm>
            <a:prstGeom prst="rect">
              <a:avLst/>
            </a:prstGeom>
            <a:solidFill>
              <a:schemeClr val="tx1"/>
            </a:solidFill>
          </p:spPr>
          <p:txBody>
            <a:bodyPr wrap="square" rtlCol="0">
              <a:spAutoFit/>
            </a:bodyPr>
            <a:lstStyle/>
            <a:p>
              <a:endParaRPr lang="fr-FR" dirty="0"/>
            </a:p>
          </p:txBody>
        </p:sp>
        <p:pic>
          <p:nvPicPr>
            <p:cNvPr id="16" name="Image 9" descr="B. perarm 046.jpg"/>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4572000"/>
              <a:ext cx="2338388" cy="1752600"/>
            </a:xfrm>
            <a:prstGeom prst="rect">
              <a:avLst/>
            </a:prstGeom>
            <a:noFill/>
            <a:ln w="9525">
              <a:noFill/>
              <a:miter lim="800000"/>
              <a:headEnd/>
              <a:tailEnd/>
            </a:ln>
          </p:spPr>
        </p:pic>
        <p:pic>
          <p:nvPicPr>
            <p:cNvPr id="17" name="Picture 3" descr="F:\Photo poster\FB.jpg"/>
            <p:cNvPicPr>
              <a:picLocks noChangeAspect="1" noChangeArrowheads="1"/>
            </p:cNvPicPr>
            <p:nvPr/>
          </p:nvPicPr>
          <p:blipFill>
            <a:blip r:embed="rId4" cstate="email">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5029200" y="2590800"/>
              <a:ext cx="4267200" cy="3389313"/>
            </a:xfrm>
            <a:prstGeom prst="rect">
              <a:avLst/>
            </a:prstGeom>
            <a:noFill/>
            <a:ln w="9525">
              <a:noFill/>
              <a:miter lim="800000"/>
              <a:headEnd/>
              <a:tailEnd/>
            </a:ln>
          </p:spPr>
        </p:pic>
        <p:pic>
          <p:nvPicPr>
            <p:cNvPr id="18" name="Image 15" descr="Picture 094.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1000" y="3200400"/>
              <a:ext cx="1463675" cy="1096963"/>
            </a:xfrm>
            <a:prstGeom prst="ellipse">
              <a:avLst/>
            </a:prstGeom>
            <a:noFill/>
            <a:ln w="9525">
              <a:noFill/>
              <a:miter lim="800000"/>
              <a:headEnd/>
              <a:tailEnd/>
            </a:ln>
          </p:spPr>
        </p:pic>
        <p:pic>
          <p:nvPicPr>
            <p:cNvPr id="19" name="Image 3" descr="IMGP2179.JPG"/>
            <p:cNvPicPr>
              <a:picLocks noChangeAspect="1"/>
            </p:cNvPicPr>
            <p:nvPr/>
          </p:nvPicPr>
          <p:blipFill>
            <a:blip r:embed="rId6" cstate="email">
              <a:lum bright="-10000"/>
              <a:extLst>
                <a:ext uri="{28A0092B-C50C-407E-A947-70E740481C1C}">
                  <a14:useLocalDpi xmlns:a14="http://schemas.microsoft.com/office/drawing/2010/main"/>
                </a:ext>
              </a:extLst>
            </a:blip>
            <a:srcRect/>
            <a:stretch>
              <a:fillRect/>
            </a:stretch>
          </p:blipFill>
          <p:spPr bwMode="auto">
            <a:xfrm>
              <a:off x="2332598" y="4343400"/>
              <a:ext cx="3352240" cy="2514600"/>
            </a:xfrm>
            <a:prstGeom prst="ellipse">
              <a:avLst/>
            </a:prstGeom>
            <a:noFill/>
            <a:ln w="9525">
              <a:noFill/>
              <a:miter lim="800000"/>
              <a:headEnd/>
              <a:tailEnd/>
            </a:ln>
            <a:effectLst>
              <a:softEdge rad="63500"/>
            </a:effectLst>
          </p:spPr>
        </p:pic>
        <p:pic>
          <p:nvPicPr>
            <p:cNvPr id="20" name="Picture 5"/>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361738" y="2606677"/>
              <a:ext cx="3429462" cy="1736723"/>
            </a:xfrm>
            <a:prstGeom prst="ellipse">
              <a:avLst/>
            </a:prstGeom>
            <a:noFill/>
            <a:ln w="9525">
              <a:noFill/>
              <a:miter lim="800000"/>
              <a:headEnd/>
              <a:tailEnd/>
            </a:ln>
          </p:spPr>
        </p:pic>
        <p:pic>
          <p:nvPicPr>
            <p:cNvPr id="21" name="Picture 2" descr="F:\Photo poster2\Christian0090.JPG"/>
            <p:cNvPicPr>
              <a:picLocks noChangeAspect="1" noChangeArrowheads="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587546" y="4191000"/>
              <a:ext cx="3556454" cy="2667000"/>
            </a:xfrm>
            <a:prstGeom prst="rect">
              <a:avLst/>
            </a:prstGeom>
            <a:noFill/>
            <a:ln w="9525">
              <a:noFill/>
              <a:miter lim="800000"/>
              <a:headEnd/>
              <a:tailEnd/>
            </a:ln>
          </p:spPr>
        </p:pic>
        <p:sp>
          <p:nvSpPr>
            <p:cNvPr id="22" name="ZoneTexte 4"/>
            <p:cNvSpPr txBox="1">
              <a:spLocks noChangeArrowheads="1"/>
            </p:cNvSpPr>
            <p:nvPr/>
          </p:nvSpPr>
          <p:spPr bwMode="auto">
            <a:xfrm>
              <a:off x="3505200" y="1833748"/>
              <a:ext cx="1752600" cy="941796"/>
            </a:xfrm>
            <a:prstGeom prst="rect">
              <a:avLst/>
            </a:prstGeom>
            <a:noFill/>
            <a:ln w="9525">
              <a:noFill/>
              <a:miter lim="800000"/>
              <a:headEnd/>
              <a:tailEnd/>
            </a:ln>
          </p:spPr>
          <p:txBody>
            <a:bodyPr>
              <a:spAutoFit/>
            </a:bodyPr>
            <a:lstStyle/>
            <a:p>
              <a:r>
                <a:rPr lang="fr-FR" sz="2400" i="1" dirty="0">
                  <a:solidFill>
                    <a:schemeClr val="bg1"/>
                  </a:solidFill>
                  <a:latin typeface="+mj-lt"/>
                  <a:cs typeface="Arial" pitchFamily="34" charset="0"/>
                </a:rPr>
                <a:t>Calumma</a:t>
              </a:r>
            </a:p>
            <a:p>
              <a:r>
                <a:rPr lang="fr-FR" sz="2400" dirty="0" smtClean="0">
                  <a:solidFill>
                    <a:schemeClr val="bg1"/>
                  </a:solidFill>
                  <a:latin typeface="+mj-lt"/>
                  <a:cs typeface="Arial" pitchFamily="34" charset="0"/>
                </a:rPr>
                <a:t>38 </a:t>
              </a:r>
              <a:r>
                <a:rPr lang="fr-FR" sz="2400" dirty="0">
                  <a:solidFill>
                    <a:schemeClr val="bg1"/>
                  </a:solidFill>
                  <a:latin typeface="+mj-lt"/>
                  <a:cs typeface="Arial" pitchFamily="34" charset="0"/>
                </a:rPr>
                <a:t>species</a:t>
              </a:r>
            </a:p>
          </p:txBody>
        </p:sp>
        <p:sp>
          <p:nvSpPr>
            <p:cNvPr id="23" name="ZoneTexte 7"/>
            <p:cNvSpPr txBox="1">
              <a:spLocks noChangeArrowheads="1"/>
            </p:cNvSpPr>
            <p:nvPr/>
          </p:nvSpPr>
          <p:spPr bwMode="auto">
            <a:xfrm>
              <a:off x="533400" y="1828800"/>
              <a:ext cx="1752600" cy="1311128"/>
            </a:xfrm>
            <a:prstGeom prst="rect">
              <a:avLst/>
            </a:prstGeom>
            <a:noFill/>
            <a:ln w="9525">
              <a:noFill/>
              <a:miter lim="800000"/>
              <a:headEnd/>
              <a:tailEnd/>
            </a:ln>
          </p:spPr>
          <p:txBody>
            <a:bodyPr>
              <a:spAutoFit/>
            </a:bodyPr>
            <a:lstStyle/>
            <a:p>
              <a:pPr>
                <a:spcBef>
                  <a:spcPts val="0"/>
                </a:spcBef>
              </a:pPr>
              <a:r>
                <a:rPr lang="fr-FR" i="1" dirty="0" err="1" smtClean="0">
                  <a:solidFill>
                    <a:schemeClr val="bg1"/>
                  </a:solidFill>
                  <a:latin typeface="+mj-lt"/>
                  <a:cs typeface="Arial" pitchFamily="34" charset="0"/>
                </a:rPr>
                <a:t>Brookesia</a:t>
              </a:r>
              <a:r>
                <a:rPr lang="fr-FR" i="1" dirty="0" smtClean="0">
                  <a:solidFill>
                    <a:schemeClr val="bg1"/>
                  </a:solidFill>
                  <a:latin typeface="+mj-lt"/>
                  <a:cs typeface="Arial" pitchFamily="34" charset="0"/>
                </a:rPr>
                <a:t>/</a:t>
              </a:r>
            </a:p>
            <a:p>
              <a:pPr>
                <a:spcBef>
                  <a:spcPts val="0"/>
                </a:spcBef>
              </a:pPr>
              <a:r>
                <a:rPr lang="fr-FR" i="1" dirty="0" err="1" smtClean="0">
                  <a:solidFill>
                    <a:schemeClr val="bg1"/>
                  </a:solidFill>
                  <a:latin typeface="+mj-lt"/>
                  <a:cs typeface="Arial" pitchFamily="34" charset="0"/>
                </a:rPr>
                <a:t>Palleon</a:t>
              </a:r>
              <a:endParaRPr lang="fr-FR" i="1" dirty="0">
                <a:solidFill>
                  <a:schemeClr val="bg1"/>
                </a:solidFill>
                <a:latin typeface="+mj-lt"/>
                <a:cs typeface="Arial" pitchFamily="34" charset="0"/>
              </a:endParaRPr>
            </a:p>
            <a:p>
              <a:r>
                <a:rPr lang="fr-FR" dirty="0" smtClean="0">
                  <a:solidFill>
                    <a:schemeClr val="bg1"/>
                  </a:solidFill>
                  <a:latin typeface="+mj-lt"/>
                  <a:cs typeface="Arial" pitchFamily="34" charset="0"/>
                </a:rPr>
                <a:t>32 </a:t>
              </a:r>
              <a:r>
                <a:rPr lang="fr-FR" dirty="0">
                  <a:solidFill>
                    <a:schemeClr val="bg1"/>
                  </a:solidFill>
                  <a:latin typeface="+mj-lt"/>
                  <a:cs typeface="Arial" pitchFamily="34" charset="0"/>
                </a:rPr>
                <a:t>species</a:t>
              </a:r>
            </a:p>
          </p:txBody>
        </p:sp>
        <p:sp>
          <p:nvSpPr>
            <p:cNvPr id="24" name="ZoneTexte 8"/>
            <p:cNvSpPr txBox="1">
              <a:spLocks noChangeArrowheads="1"/>
            </p:cNvSpPr>
            <p:nvPr/>
          </p:nvSpPr>
          <p:spPr bwMode="auto">
            <a:xfrm>
              <a:off x="6629400" y="1853560"/>
              <a:ext cx="1752600" cy="941796"/>
            </a:xfrm>
            <a:prstGeom prst="rect">
              <a:avLst/>
            </a:prstGeom>
            <a:noFill/>
            <a:ln w="9525">
              <a:noFill/>
              <a:miter lim="800000"/>
              <a:headEnd/>
              <a:tailEnd/>
            </a:ln>
          </p:spPr>
          <p:txBody>
            <a:bodyPr>
              <a:spAutoFit/>
            </a:bodyPr>
            <a:lstStyle/>
            <a:p>
              <a:r>
                <a:rPr lang="fr-FR" sz="2400" i="1" dirty="0">
                  <a:solidFill>
                    <a:schemeClr val="bg1"/>
                  </a:solidFill>
                  <a:latin typeface="+mj-lt"/>
                  <a:cs typeface="Arial" pitchFamily="34" charset="0"/>
                </a:rPr>
                <a:t>Furcifer</a:t>
              </a:r>
            </a:p>
            <a:p>
              <a:r>
                <a:rPr lang="fr-FR" dirty="0" smtClean="0">
                  <a:solidFill>
                    <a:schemeClr val="bg1"/>
                  </a:solidFill>
                  <a:latin typeface="+mj-lt"/>
                  <a:cs typeface="Arial" pitchFamily="34" charset="0"/>
                </a:rPr>
                <a:t>24</a:t>
              </a:r>
              <a:r>
                <a:rPr lang="fr-FR" sz="2400" dirty="0" smtClean="0">
                  <a:solidFill>
                    <a:schemeClr val="bg1"/>
                  </a:solidFill>
                  <a:latin typeface="+mj-lt"/>
                  <a:cs typeface="Arial" pitchFamily="34" charset="0"/>
                </a:rPr>
                <a:t> </a:t>
              </a:r>
              <a:r>
                <a:rPr lang="fr-FR" sz="2400" dirty="0">
                  <a:solidFill>
                    <a:schemeClr val="bg1"/>
                  </a:solidFill>
                  <a:latin typeface="+mj-lt"/>
                  <a:cs typeface="Arial" pitchFamily="34" charset="0"/>
                </a:rPr>
                <a:t>species</a:t>
              </a:r>
            </a:p>
          </p:txBody>
        </p:sp>
      </p:grpSp>
      <p:sp>
        <p:nvSpPr>
          <p:cNvPr id="25" name="Title 2"/>
          <p:cNvSpPr txBox="1">
            <a:spLocks/>
          </p:cNvSpPr>
          <p:nvPr/>
        </p:nvSpPr>
        <p:spPr>
          <a:xfrm>
            <a:off x="90487" y="676369"/>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Chameleons of Madagascar</a:t>
            </a:r>
            <a:endParaRPr lang="en-GB" kern="0" dirty="0"/>
          </a:p>
        </p:txBody>
      </p:sp>
    </p:spTree>
    <p:extLst>
      <p:ext uri="{BB962C8B-B14F-4D97-AF65-F5344CB8AC3E}">
        <p14:creationId xmlns:p14="http://schemas.microsoft.com/office/powerpoint/2010/main" val="2751669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11" descr="Domoina and Vola with transec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4990" y="1278255"/>
            <a:ext cx="3524894" cy="52273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itle 2"/>
          <p:cNvSpPr txBox="1">
            <a:spLocks/>
          </p:cNvSpPr>
          <p:nvPr/>
        </p:nvSpPr>
        <p:spPr>
          <a:xfrm>
            <a:off x="0" y="500863"/>
            <a:ext cx="872570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Estimating chameleon population densities</a:t>
            </a:r>
            <a:endParaRPr lang="en-GB" kern="0" dirty="0"/>
          </a:p>
        </p:txBody>
      </p:sp>
      <p:pic>
        <p:nvPicPr>
          <p:cNvPr id="8194" name="Picture 2" descr="E:\Darwin - chameleons\Madagascar 2010\IMG_3238.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5405686" y="3677835"/>
            <a:ext cx="3343027" cy="3034438"/>
          </a:xfrm>
          <a:prstGeom prst="rect">
            <a:avLst/>
          </a:prstGeom>
          <a:ln>
            <a:noFill/>
          </a:ln>
          <a:effectLst>
            <a:outerShdw blurRad="292100" dist="139700" dir="2700000" algn="tl" rotWithShape="0">
              <a:srgbClr val="333333">
                <a:alpha val="65000"/>
              </a:srgbClr>
            </a:outerShdw>
          </a:effectLst>
        </p:spPr>
      </p:pic>
      <p:pic>
        <p:nvPicPr>
          <p:cNvPr id="3074" name="Picture 2" descr="I:\Toshiba files\Sample Pictures\Madagascar 2011\IMG_0719.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067706" y="1278254"/>
            <a:ext cx="3484600" cy="26136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44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2"/>
          <p:cNvSpPr txBox="1">
            <a:spLocks/>
          </p:cNvSpPr>
          <p:nvPr/>
        </p:nvSpPr>
        <p:spPr>
          <a:xfrm>
            <a:off x="0" y="500863"/>
            <a:ext cx="872570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Estimating chameleon population densities</a:t>
            </a:r>
            <a:endParaRPr lang="en-GB" kern="0" dirty="0"/>
          </a:p>
        </p:txBody>
      </p:sp>
      <p:pic>
        <p:nvPicPr>
          <p:cNvPr id="205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115470" y="1304077"/>
            <a:ext cx="6686637" cy="2645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bwMode="auto">
          <a:xfrm>
            <a:off x="942483" y="1304078"/>
            <a:ext cx="6859624" cy="2710574"/>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5" name="Rectangle 4"/>
          <p:cNvSpPr/>
          <p:nvPr/>
        </p:nvSpPr>
        <p:spPr bwMode="auto">
          <a:xfrm>
            <a:off x="4247053" y="1503594"/>
            <a:ext cx="812628" cy="2603722"/>
          </a:xfrm>
          <a:prstGeom prst="rect">
            <a:avLst/>
          </a:prstGeom>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196105" y="4392838"/>
            <a:ext cx="3891186" cy="2173697"/>
          </a:xfrm>
          <a:prstGeom prst="rect">
            <a:avLst/>
          </a:prstGeom>
        </p:spPr>
      </p:pic>
      <p:sp>
        <p:nvSpPr>
          <p:cNvPr id="8" name="Rectangle 7"/>
          <p:cNvSpPr/>
          <p:nvPr/>
        </p:nvSpPr>
        <p:spPr bwMode="auto">
          <a:xfrm>
            <a:off x="2116183" y="4306832"/>
            <a:ext cx="4223657" cy="2346517"/>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81330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7981672" cy="646331"/>
          </a:xfrm>
          <a:prstGeom prst="rect">
            <a:avLst/>
          </a:prstGeom>
          <a:noFill/>
        </p:spPr>
        <p:txBody>
          <a:bodyPr wrap="none" rtlCol="0">
            <a:spAutoFit/>
          </a:bodyPr>
          <a:lstStyle/>
          <a:p>
            <a:r>
              <a:rPr lang="en-GB" sz="3600" b="1" dirty="0" smtClean="0">
                <a:solidFill>
                  <a:schemeClr val="tx2"/>
                </a:solidFill>
                <a:latin typeface="Arial" pitchFamily="34" charset="0"/>
                <a:cs typeface="Arial" pitchFamily="34" charset="0"/>
              </a:rPr>
              <a:t>Malagasy chameleon export quotas</a:t>
            </a:r>
            <a:endParaRPr lang="en-GB" sz="3600" b="1" dirty="0">
              <a:solidFill>
                <a:schemeClr val="tx2"/>
              </a:solidFill>
              <a:latin typeface="Arial" pitchFamily="34" charset="0"/>
              <a:cs typeface="Arial" pitchFamily="34" charset="0"/>
            </a:endParaRPr>
          </a:p>
        </p:txBody>
      </p:sp>
      <p:sp>
        <p:nvSpPr>
          <p:cNvPr id="5" name="TextBox 4"/>
          <p:cNvSpPr txBox="1"/>
          <p:nvPr/>
        </p:nvSpPr>
        <p:spPr>
          <a:xfrm>
            <a:off x="467544" y="5805264"/>
            <a:ext cx="2272225" cy="461665"/>
          </a:xfrm>
          <a:prstGeom prst="rect">
            <a:avLst/>
          </a:prstGeom>
          <a:noFill/>
        </p:spPr>
        <p:txBody>
          <a:bodyPr wrap="none" rtlCol="0">
            <a:spAutoFit/>
          </a:bodyPr>
          <a:lstStyle/>
          <a:p>
            <a:r>
              <a:rPr lang="en-GB" sz="2400" i="1" dirty="0" err="1" smtClean="0"/>
              <a:t>Furcifer</a:t>
            </a:r>
            <a:r>
              <a:rPr lang="en-GB" sz="2400" i="1" dirty="0" smtClean="0"/>
              <a:t> </a:t>
            </a:r>
            <a:r>
              <a:rPr lang="en-GB" sz="2400" i="1" dirty="0" err="1" smtClean="0"/>
              <a:t>campani</a:t>
            </a:r>
            <a:endParaRPr lang="en-GB" sz="2400" i="1" dirty="0"/>
          </a:p>
        </p:txBody>
      </p:sp>
      <p:sp>
        <p:nvSpPr>
          <p:cNvPr id="57346" name="AutoShape 2" descr="data:image/jpeg;base64,/9j/4AAQSkZJRgABAQAAAQABAAD/2wCEAAkGBhQSERQUEhQUFRUWFRQWFxgVFhgYGBUXGBoYFxYWFxgXHCYfFxojGhgYHy8gJCgpLCwsFR4xNTAqNSgrLCkBCQoKDgwOGg8PGiwkHyQsLCwsKS8sLCwpKSwpLCwsLCwsLCwsKSwsLCkpKSwsLCkpKSksLCkpKSwsLCksLCwsKf/AABEIAMABBgMBIgACEQEDEQH/xAAcAAABBQEBAQAAAAAAAAAAAAAAAQIDBAUGBwj/xAA7EAACAQMCBAQEBAUDBAMBAAABAhEAAyESMQQFQVETImFxBjKBkUKhsfAjUmLB4QcU0RUzcvFDU8IX/8QAGgEAAwEBAQEAAAAAAAAAAAAAAAECAwQFBv/EACQRAQEAAgEFAAIDAQEAAAAAAAABAhEhAxIxQVFhkQQTIkIy/9oADAMBAAIRAxEAPwDxGkNLSVJigUUtAFFFLQCRS0UUAUUUUAUlLSUAUUUUAUUUUAUUUUAUUUtAJRFXOXcnvXzFm275A8owJ7nYV0y/6WcXjWbSA7ksTpxOcfoaVyk8nq1xtJFenf8A8cUW9TcSdXWLY0/m00ziv9L+HCrHFFWJGHCS2YwoII/MVH9uH0+2/HmkUleiv/pWjufC4tCoB1TDFW6A6SB/cVzPM/gribCF2QFQ0Sh1SOjADof71UzxvilZYwKKku2WUwwIPYgg/nTKsiUlLRQCUUsUlMhRRRQD6KWiKkyUUtFAFFFFBiiiigCiiighSUtJQBRRRQBRS0kUAUCn2rRYgKCSdgK7rl3wQlhPG4snyhToI6nYRu36VOWUx8nJtzPIfhu5xTeXyoPmc7D0Hc13PBfCnD8H/FuJ4pxAeGj1AHln3mKdcSxctpcdboGogIrBRAjzHB/c1LzDjgbgRE/hqsLEsI37mTJzXPl1Lbx4XJIv8Hz2SfDUIsYgDrvsIFUebczuMzK7u6RKrIBJ2wOg+lVbnGqAoAhpENnocwN//dV7HGefKhVlvO0+ScTO2T0qdezt3wt8baNzQHukBQPICWC7YJGJHepeV8OrcQ50P5fxMZzEbe1OtshCoGUn+kgmMbRtNRc44Nn/AIhBVV3CNE98RRot65rQ5xYVgqgE/wA0/KF9tpqzyTgwQs69JB0ANsehIxH0rLt2FuA6tZ05QyQAvTrFdNwKCFM6QBJJMaR6naOlCoyvjvkFn/aXb9xVuXBZJttkFTIA2OTJn6V4qa9x+KnLcLxR0g20SFI2LHUrg+zaa8Prp6d4ZZeSURU3+zfw/E0nRq0aumqNWn3jNWOS8nfiry2rYyx36KOrGOgq96JQorpPjr4dTgr6WUJMWUZiTksS0n0xGKb8IfCFzjboAkWx8zd/6V9f0o3JNjXpz0daK73/AFR5Zb4Y8LZtKAFS4cdSSok9em9JSxy3Ni8OFpaKIpgUUUUAUlLSUAUUUUAUUUtAJRSgV1Pwn8ENxLq12UsmZOzGNokbT1pWyeTk25WKms8E7iVR2E6ZVSRJ2GBv6V7Fa+HuE4NUAtLcuKdWs6SesSemCO1W7PPobFtYJJIUAT69J2/Ks71IudOvG/8AoHEf/Td+bT8jfN22pnDcpuPdFsI2qYIIgjvvXsF74niPJpk7nYnbfYGpeJ03FJwCcyMEd4I9MfWovW/Cv6nMcBy+zwaTb87sZOuNSgY07Rn8gT9J+N5wzw6kqCfMQupS8RIneOnTrT+L5HhyhRoOLczdKnYkdqhXgbqqL1y0AqjAb8AGJKzj7VF1eaXM4Z/EXXvHQC5aZknMR+Ixj2pOFdrbGGClAUzsdpJJED3qWzqZ2a0stvmWJBxhT0+9O41UVbbaArAklQp0se5DQftT48I51tKttrlzw0KvrEhhp/hjc75aTVvlHDKysfEgSQZ0gnTIlp2zMD9aa93w3s3HBLGdCIunJH4iTkQdqof7cee5dIunxAgtOukgufKXYdB6b0j8nW7a+JeayRK6YeJBJ3UADNXf91deLbW1yJkyu3cHpttUPFC6t1VCpbGn5EI0YzIn0E98Vt8Dr4lrZOUQySqafEAGwk4naY9admzx/Cxybl51EMdUgQMYY7L5cDatnlfL7jPcV1CInlAgEXpBXzTugMHHek5dwzHTD2//AJLlxJEtA0i0G6QSJPrVr/eMttm/24V7Zt2kBbAQ6dUEdBj3oOsv4s4pV5deB0+a1dJ0YBeIaY6yfyrwvhOXvcuW7aqdVwqFnEyYB9t8+hr2P47R+IZeGQAC5dt2l0jYN53ZvZVYxWrc+DkHMLNy2i6LPCrbROupS/m7fLOd5NaTOYxHbuud/wBSvhy3wfJuGtJ+C+pJiCzMjyxzua1/9MPhAcJZF24P4twBm/pG6p6dz611/EWlvLbZlUojidYBEwV2O8TUXEtpRyhiPkHQj2jr/esMs7cZGkx5cH8R/BJ5lzNyW0Itq2MZLOdZgTgevuK6vlXLl4ZBbS3oUCBH7yZqbhzpZnAggSD1aCTJjYx+lPHMjbc6jB0gj01Dv3jNTcrlNVcx14cd8S/C44q+Lt0SiobYXrqJDap7RIorokVriEjChyI69TRT7rOIeo+d6Wkpa7XKSilpKAKKKKASiilApgVb5Zyx77hE37nYe8Vscn+ErjENdUqhEjaT6x2ia7zgFt2JZLazIUJA+XuQNzgH61ln1NeFzDfNY3w/8EKlvxWP8VLkdSu5G3bauu51zUaAF8pBMgdDtA/M/Wq1h9WrzN/3C3RcCDA/pmarcyAMEfLMEn0jFc9tyvLbHUiLhbeuSxgBgCTO5kiM5aPfcVPZsbwhJGQ3mMA+2Oh370xnYIAoAwOu5JOc/arfN+H45LPDjgQ4lXd/DCklhHhhw7LCHzSwnb2o1crobUPC8uo5BiVwQZ3jVnbpmfXan8t30hvJp1KTmBMFZ6xjPtWlzF7gfVpiUBbtOIjvnG2frWYyED+qWztj26dftUyWzR7S8VeFlFuW1XW1zQ2oSzqDtPQmJqR7wtXL2AGdQJLEgkiYKnA3rMdryM04QCfcn/3Vc8OXKlgSxmMx9Zpdu0W/D+Ctstu8WQWjEah2OfLkx9Kh4Ll3ipL3SwElQZnPYnp9a0bU6GJWGXETH50WONVrTKsA5EKZie3atJC4Vr3KLq2lFpZWfMoIcyZjynzLGcgfUVHatsttl8MPcuEK4djt+HSehn1mrXLuP8MGdTsh0+JpkL0gdSAetW+Eugo964VJXytAgGD5Z9fanTmrUPCcrKXFF62YKafMzMcjzQdgMn6V0vKXD3BattGgKGABOi3MaAerbD0ApWsPd067iFGDO+pcwwlFUCPKI67xVskpw7uhAf5gwTUxERjRhsAgfWpl2V44hvj2+HC27NnXbBHiOGDMrsQwJPUHc/8AjUHMeKTSSkh/LdZhJUsZKjMg+bEdjRxfMAq+EZE5dyGCqYUxHeOgxketU14pLgJM27aQwByzkHVIBxB//NPaW2bVu3bt6wrPre5qb+dhBjqIB0+wIoXm5F3yai2g7gSCAdW8YgCB71z448nYyXwNZwolTIaJY4nHWn2EdDdNwlWDAKSCQ3vJnY0cVUrW4a+1xhbQkiZ87DrvIHb0ijnHMHaViIgNAx/KFGZjHY1Q5XxF5EdtKnd8mJznbP0qpc4wufNEx+EAY6Anpuc9afAlXeJ52WEKqwBEAkZG04E/5qzym2oKu8t5jM4U4kDOxnpWdNuwQZViCpBHmGcwRMfnTOJ5sS5Mge0+22R9aLIqXbol5patu5ZFuBmwpIkR1yIIPcdqWuWQEjU2qJgbA98KelFGj3HiNLFIBS11OclFLRFANoinRRFAJFdX8OfD6PbW44DanEQYKBd5HaaxuRBRdBcT2xMHof33rt+ELEghTmPYe5P7xWeeXpWMahB2nywFVj1WDBjp1+9M8PRdiRoCq5KnVAyAT/UcYHfuKrcNx2kkaTqYiZG+DtO+/tV5y0kRpOJwIiI22gT0rBqW5aIZT1jqD8pBEn8/vU/DWC1vck6QdtM+3pP6UnDEAtqmRjfHYEZk1atXRtqypwD7bZ2BgflSnCds+1KgnJIgAegkzB6wSK2eA5qwGloPUBgMe2raqicF4pxiCDmevarD8EySzsokADydB2gxNVlhMj2aeKNzdiBkGYIbqIMYqvwdxS7Byuo/KW2JGYEx171b5TYdjIDNbxqMwTmIAOw9afz/AIVSx8NJK+bHSZz9v1FFxknBbYXD8KLaN4pL3HaSJnacTsfpirJ4diDcbykSVUDOn1FR3lC3FctAHQwZECR+UVe4nnLMLZXDO2mYB0qo7bSamzSLf0o8CpvWySCNWDiB2/tU3CcqUW5GdII1Ls3f26V1ScofwpeApzgbf1aR19qpvxa2k8JRIHUGdIHmMdsDb3q9fSnpm8BZUAoqyrMGbGSQQYB6DOaocVbYMxwgBwAD5wPMx0n5iIHTrWvwl06yyhjr+qhpAjsojM+1Z3F3FZSWtuVBdTcBy0ZaNozpGKz7q0k00+WAWgRdt601MVJ8zeIwJcGdgBge5jvVlbyIhSyxfUvjICCFCfKFUdAI26zWSOFKg3rR1JIcockCMCDvA6+vpmPmF0sTcW4RCwFYmezaR09KO4kfMOOa6FJB6KDEGcEnSflx0qjdKtp1gnIgE5J6fSIEetMe6BJEdJJOJgCfrH51CW1GD0Jkncnqc0Tkkj8QXyWaVPlHQb9toqS7zB7h0lpK5zmfT12otpEDJ6f3mpbfDxJXy9veYFFwPVnlYTiglqJz0GPucf3qsvWfXIOxkGex2jfpTsav4jSPWASY2x0masLxIIhQIMqD6joDUTc8npnG2w7QZjOTPT171f4fhgArMTvkTk/p7VFf4dl0sdTGDs06T0nGM5rOuFgv8TP9p3me+9ao5rTu8XLEL8vTykkehJmis0KABvnOdu3Sil3Ht5fS0UV2IFFFLQCRS0tFI3S/BdkE3e8AAT3/AKYMjfPSuv4a2LUkE+YEd9xjIiDMnO2K4L4d5z/t7hLLqVhBGOmx2/SN69GTibfE21a0RkmTg6fm0jeVxgg5OPrj1JWmKmt267gH+IJ0jV5oIMlhM/sCtbWoZgET+WAIBOxOI9/tTrHKm0EwS2oCAwxp3HruCIpeIeSwI0sGJx0gbR0GCZ6zXPdqhqfwhJuFlgCH0kBs7QCfvVF+JW4ZGwBkdZkwc/aM027w7O2CYAk4wWMyMenU1Ly7lqm5tEZn1zn22+1T3aLe2jyLiV0gMyqWBlG/tqjr29K1+KtI1uXDKYA/hncb9apIo0y6qZgEkYAO2Dv1igcMNIAlIOI2YATOk49Z3onU0rhSs81a3bm2MRnu3T8p/OrQZmuW3tuBGHAG+oDI/qnFPtcsuIWfUrAIZ1GGKnOnGCw3BxtTeV8Mt1w9tvxAhCNJ2yIbea07t8xFl2z+PQ2bodkLIygCASJ3IwMTNTO1tmt22XQXUQJjSQcSe+RXVcx4LWmiCkgsoIOXmQBB6gxXKcNw6uzrxAcMuoKI/ENs7j/NV44Tr21v+ueEpthy2QArERjcgj/FPtMlzV4wCSPlMk+gHXrWZweiWVlb5It99R/m9KS3xLT5QuJywyN/vU287PWkrE2wVBXwshzMQJz6mR2plxlvBWB0rDHSWmRMCB2xilFxFQEKXcyfNOk5P4f5cTB7Zqnf4su06VUsFlogQNmH8o6wB2rPWz3pasI6EDwjIQhtIaIbzAgtgmTGex2qEJCz4akZ8xiQBGw6e31qHieIZmAFxrhPYaVGMGDsPWncToIManM5K4TYCB/Md81U2PPhHd4VXUPAgMdR7mZP5QIpvL+Rm4+sjShMycT6xW1wvAgBdQLDESMCc7firTNxdQ7CQBMxMZPY496rfxUknLG47kOnzKY9DI6dfsd+9YbtAONp6RufXeu4fPSfpjFA4JWBFxFIJMiQMDtIo3rybgTcXc5Ptj9f3FV7PEgTBY9N67bi+SW8jQVBUx1GPpvWI/LVtEAq1wkYgxv80Yz1P1p2yos1zFRC11YU4xgk088rZRllgiDjMHpNa3A2llQhIBEiME9wR6GfvWqtoHJsqRO4BBn3mlDuvbnLXL0IwDAxOwPtNFdBaCidIRVJmLhIz9/3NFPanzzFIakNMNdbnNooopg6lpBS0jFXuV80ew+pCfUTv/np9apClU0qb2hL7B/Be4rXlVPERWm4uNYYGPMw2K4Ip3NeJ1PN0ZK5jsQYKmYOMx3mvMOT/Ep4dLwW2r3bpX+K5JKwdXlH85bOonoK9Nt/ECwtji2UXDbGvSFKhW+VnQyVdW6f1AjeK5upO1Uo4JAQFAMkSDmCQdj6nP3rZTh7bLKsywAG3A0k/wDJBmk4bkoVVVLgVuynYNkEhj5iIjTI+tKl8pc0usyAAVEhsSSJz1yhByDBzjPU+n3I+JtHwbgYZHy5JkLu2TkgZqK7aOgac4wuxJiRv+lWbfGL4YW2qOQCHRpgnbUA2VMdOs7zUXChfO2vSCPlYFoboB1O3v70rBKzeK49gAs+bBOrYzIYe+29Jy24wUiSrjRoOJxAMdI9PSk4/g2M+mpgPQkZB3+nvUfB8ebkKwUdS+zA9QD+96Xo98u04DjHJi7cJk4MDRP8pVhjfoaZx/JGcFnK5YadA0nt5jOe81jcm4piSMlYJlsnrvHpitjheYQu5C6ZgnYTnPaqxy45O/hRt8CRcfGWyMDJgD6bTiq3H8HCADBnBbfrq+k0vHc3YsBZ0jJjv+nqazb1644AYyJxE5/qk9BOPWlUoQpXT5xpbVMfMckZnECJoCOdJjUe7aobsAvUAR7mascPwYIknzKJ0xgj1jYDeMTA9qjuq2kHUACDpCzMKYJY9B6Up9K1V4i4FXSvmczPaREyfrsKg4a4QYB1Me2w71oqniLCQEA8zx8x6kT+/aouGTOi1AVYLOe376VoUXRxBaFLaV/FnzH69B6VdtccNrYgADoTJ7T0xWMtlMwzHSMkwCfYHc1h3+NuEkLqA77TVdu1707puMXC6l3HX99amTiACQrewmYPf1rzsXnO5P5/r+9qt27rgSCcepkdaO0bld7/ALnGSDJ7H9elZPNb8Rp0Eg7dQN5BnFZfLfiBp03fowwR7ip+YOmTuTLD7YqdaqvTK4nmjasMFgnCmtvgviVtGkKTIySf8VzrcHqJaI9pqwlrwwHO0HAkzP6EVfDLbWfiNeIadzOn8porM/600eVQNuk0UtfhXdHkhNNNFJNdTEURQKWjY2KWkooPZwopJpaFQ5HIIIwRkehG1bXwzzG1b4nx+ILNoDOFjU124cBSTgbkknoDucHEpamzfAen8g5+HstxLG3aKX1tJbgsp1wVVSZZdyT+Ehfl611tvnYS5p4i01shTBGUMjET8vX0HbY14VY4tl0wcK4cDpqEZj2AFdBy/wCM7p4hDxDlrRvF7i9DqwxMZOkRA6aRFcvU6HvFcv167xPFpdt6WU+aQG0YnPTY9xoYe1Yi8WLd7wr5bUNI1jY58ocEAgyN+uPrifDvxDav3uIljw9u2jupRjBVXaCymRhSggDv3q/za6ngpevNqt3DptkHRdKsSwVrYOZH8plZG84wk6mN1lzo+HT8wZRbU4cz8x30GZyI7Qe8dwa542YOoCRg46bgeq9PtUK8/PD6bd9wbUyt2G1LMwOIVhq+umGGZrS460jZtsChAKlSCoBzgjaD0zvWmeNvMSk5JfAbyvpgdx9iPf8AtXX8MLdzzlcwASR+o22/WuW4K3auZuai3XSpknboCu3cV0nLkQKVCufV139AOv2qunv2Kq8PwoQ3NJ8076NKgTOSN/Ydqj4y2r8QqpJaDqMEeU7Abkd5+wq5dvW2OlZDzJAEektpGB9aWwtsGUGpj+LUMTvJ2XOO/tTysiVDjeULoVUGcmBt6Ex83uZ+lZo4F1MNJ1QCFXp0HpXT3+IuBcW1mRgMJ3z29OvWqgu3WfVctsoBjGRnGIPv+VTvHevZeK5ji+HYmDkCNKqD1mNX/JqncvBZW2BMnURsW/uf+a7HmFlHWIgjynEEbwcfWud4bkEuockTJInJ6EfnV6OX4z3t+XUck7R0J2+0HNUOL5RdEnzKsb5IE1vaTbVDswLalgEQDK/XcD/ypnEXrwIZ9OkbIRGokTEdo6+hrPdOzbE5fy92JBcZ27/XrV9eAfPmBg/iIB+n/FVeJ4qNJU6Qdyv4oPTuOlRJxCgalgmfx5O2So/e1Lv0J9XOI5XOxBPf07H1/WqIsPE5Jnt2oHH3GKjO2IGR/YCricTpBDhj6Ywe5Owp49aU97S2E0DWdqha211idliMbDsKdxPHqzACQsbT161Na4nUvk7RA/e9aY5S+BbKq+DBjbfb6RNFXTAjXP73oq9lq/XidNNSRTGFbysdmzTgaaRRTM6aJps0tBnA0opopRQcOp1NFLSUdS02lpGerkTBIkQfUdj6YH2qxxXMrlxgzuWKwF7KBsFAwBjYVVpRSDsD8f8AiXGPEWvFteGqpawBqAiWaJAyxgdSMYrL5Xzd0N1rN0cOApbwmLOl3PyAGYOR75yKw6KnskN11n4y4uy1sjwZuLI0MJMn8YDHRPYx9K6Ox8acexZGFsMraHK6rhRoMTEqdiYBPynbevL6favMplWKkEEQSII2OOoo7PhPYuD5v5ivE3fMp1FCGRYxg6vmEREmM53mtqz8RWtMKEU/ylVE+0HzHb714MOKeZ1tPfUf31P3q7yz4i4jh58K4VBiQYYGJOQwPc/euPqfxMsv+lzLXp7rw3NUuDzpp2Ejy+2dvT6jah0A2a6NjMhh36fU/wDuvJuD/wBQnAUXLa4nzWvIxmYwMdY9ia6ThP8AUDhSsFrqSMiMA+g0kgDzYmuTL+N1cda8QcXy74cxtoYZyx6R5p3OZyv+ajt/PCFSI8oJGsHqVjcERgiRXJtzy1fg2OIt3G6B0KvMSffqB7Gq68zd4DKutSIIOk47ECGG3WunHq54amUZ2T03eKVlI8RF1M5ZT8ygE+YGNiCRvPTasrmoupdukkHWFmJgZAAAPt+da1nmQ4gSp0XkOQTgjIP12zse9XFuo8W7ttm1/iGQTgAj3rWyZTcG3F3wpgtIZdQiMdyc7ZFZoukep2+5gZ+ldbx/w0UYkfxFCkkDDKAN471hWLORkCSZMTCn9xWGeFnFHk60GXygwBnG8+n060/ij8wBIOBJMyP7Vp8ZwQ8NiAQGVWU+ggfQGKxfnJVhGREbyNqm8H4J4DEwBMfuan06SIx7Yqxw1hlJYjERvk/4qJjAJNXjJoaOTjD+JQe3eiqDXJPfHtFFT/blONh5mKQinCg16bnREU0080w1cUSaUGm0A0zSUs0wNTppGcDS6qZNE0aCTVSg1CGp6tS0cqWimg0s0lnUUk0TQDqKbSigHUUlLQZaKKKQPs32RgykqwyCNxWvy74qu2/K58S3gaTEqBiVPQxOf75rFoqcsZlxYHpvLea2+JQFCzFSo0kDxVJJggj/ALntB6VpJzu7axbdLoBjQ0q422JxH+dq8it3SpBUkEbEGCPqK2OG+Kbg/wC55+zTDDMkk/ixO/euXLoZYc9Kk9Vt/Edq75b3iWm6YVCDtIcGCN/SuS5vzQ2T/EHiIWlbydZ/C4GAR6VV5b8UAldJ0tJAEkMexjIJIMYNbPG37PEgAgMQPMQIJwBkY27RisM/5WUmurj+hr4m4P4rs3kA1L5UIAH4m7n0iltIsSN8k1yXMvhBNRPDPG0K+5xkgjYTtNYwucXacKC6zt1Uj37VU7Ot/wCcv2PF5eu8LaQWyX22z1P/AAKweZ8YjEhfKP1qnwHEXTaC3rknPpUgtCYOfWoyy1NHaYlsDJG9FPZ+h26UVzVDzAGkJpgNBNe8xBNNNLSRTVCRTTUkUxhTgIDShqZNE1Rn6qKZNKDQDqctIKUUjPBpdVMomke0k0TTQaWko8GlBplGqg0k0s1AXpRcpaG0806oVepFNIzqSlooBKIpaKASrnD81uIulW8urVBAOdj6we1VKdatFiFAkkwKVks5Db4fn917mFEkiAJgAGYkyT2z+dbrOxyfQD/iouUcqW0mR5+pjr2rYs8KAoOr7968vqzDf+YnaoikQT9qdcUzirTLkA1A9gzI9axIjFoHpRRxv8OA5ilqP9fD08rFLXU8MvLBc85c2/CLDQbkllNtlRifld1F5DHlEocZI024Lk0pF5/KQG/7w8QKwRmPlOnUoa6AADkL5en0OmWnCxSV3PH8FyZgRav3LebjAxdfAQKiAMkEF1LycxcCyIqK5yXlbmLfFMGCsADI8Vh4pUs9y2Ft6gLQMCFyIJzRoOLprV2PFcj5WpcDjrhg3QIQsPKxCGQkNqWNsGNwDIrcRyrlwt3WXinNwMRaSGhhKhWZzZGACWOB2G0k0HJGmzXX2uS8uItg8W5dnsq8AhQG0eK4L2xhWNxQCZhVac6Rg8/4K3avull9aKE8wYOJKKXAZQAwDllkATpqzZ9KDSUsUAoNPBqKnA0jS0U0NSzSM8Uopop1KnCmo2ank1E5ogppek1U00VWkpkep0aqimp7bVNi5VgGlmowaWahR80UyacikmBkmgHKJwK6nkHB+GJKgtvPam8o5BoAd/mz9O1ao4c+3euHr9Xu/wAxNT+MJAmOtPu35MDIqqeHiIGatW7UMPzrky+Em1Tp9qvm2qL4lxwBufp0rM4lAls3C0DauJ53zxrpIBOgdO8Vp0Ollll+FThH8V/EjcTeJWQi4Uf3orCUUV68xk4kJ//Z"/>
          <p:cNvSpPr>
            <a:spLocks noChangeAspect="1" noChangeArrowheads="1"/>
          </p:cNvSpPr>
          <p:nvPr/>
        </p:nvSpPr>
        <p:spPr bwMode="auto">
          <a:xfrm>
            <a:off x="0" y="-885825"/>
            <a:ext cx="2495550" cy="1828800"/>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2" name="TextBox 11"/>
          <p:cNvSpPr txBox="1"/>
          <p:nvPr/>
        </p:nvSpPr>
        <p:spPr>
          <a:xfrm>
            <a:off x="7020272" y="1340768"/>
            <a:ext cx="1547664" cy="3028521"/>
          </a:xfrm>
          <a:prstGeom prst="rect">
            <a:avLst/>
          </a:prstGeom>
          <a:noFill/>
        </p:spPr>
        <p:txBody>
          <a:bodyPr wrap="square" rtlCol="0">
            <a:spAutoFit/>
          </a:bodyPr>
          <a:lstStyle/>
          <a:p>
            <a:pPr algn="ctr"/>
            <a:r>
              <a:rPr lang="en-GB" sz="3600" b="1" dirty="0" smtClean="0">
                <a:solidFill>
                  <a:srgbClr val="FF0000"/>
                </a:solidFill>
              </a:rPr>
              <a:t>New quota of 250</a:t>
            </a:r>
          </a:p>
          <a:p>
            <a:pPr algn="ctr"/>
            <a:r>
              <a:rPr lang="en-GB" sz="3600" b="1" dirty="0" smtClean="0">
                <a:solidFill>
                  <a:srgbClr val="FF0000"/>
                </a:solidFill>
              </a:rPr>
              <a:t>in 2012!</a:t>
            </a:r>
            <a:endParaRPr lang="en-GB" sz="3600" b="1" dirty="0">
              <a:solidFill>
                <a:srgbClr val="FF0000"/>
              </a:solidFill>
            </a:endParaRPr>
          </a:p>
        </p:txBody>
      </p:sp>
      <p:pic>
        <p:nvPicPr>
          <p:cNvPr id="13" name="Picture 12" descr="IMG_321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539552" y="1340768"/>
            <a:ext cx="6059544" cy="3888432"/>
          </a:xfrm>
          <a:prstGeom prst="rect">
            <a:avLst/>
          </a:prstGeom>
        </p:spPr>
      </p:pic>
      <p:sp>
        <p:nvSpPr>
          <p:cNvPr id="7" name="Oval 6"/>
          <p:cNvSpPr/>
          <p:nvPr/>
        </p:nvSpPr>
        <p:spPr>
          <a:xfrm>
            <a:off x="6627978" y="1268760"/>
            <a:ext cx="2332252" cy="32403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Content Placeholder 8"/>
          <p:cNvPicPr>
            <a:picLocks noChangeAspect="1"/>
          </p:cNvPicPr>
          <p:nvPr/>
        </p:nvPicPr>
        <p:blipFill rotWithShape="1">
          <a:blip r:embed="rId3"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145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1000" fill="hold"/>
                                        <p:tgtEl>
                                          <p:spTgt spid="7"/>
                                        </p:tgtEl>
                                        <p:attrNameLst>
                                          <p:attrName>ppt_w</p:attrName>
                                        </p:attrNameLst>
                                      </p:cBhvr>
                                      <p:tavLst>
                                        <p:tav tm="0">
                                          <p:val>
                                            <p:strVal val="#ppt_w*0.70"/>
                                          </p:val>
                                        </p:tav>
                                        <p:tav tm="100000">
                                          <p:val>
                                            <p:strVal val="#ppt_w"/>
                                          </p:val>
                                        </p:tav>
                                      </p:tavLst>
                                    </p:anim>
                                    <p:anim calcmode="lin" valueType="num">
                                      <p:cBhvr>
                                        <p:cTn id="11" dur="1000" fill="hold"/>
                                        <p:tgtEl>
                                          <p:spTgt spid="7"/>
                                        </p:tgtEl>
                                        <p:attrNameLst>
                                          <p:attrName>ppt_h</p:attrName>
                                        </p:attrNameLst>
                                      </p:cBhvr>
                                      <p:tavLst>
                                        <p:tav tm="0">
                                          <p:val>
                                            <p:strVal val="#ppt_h"/>
                                          </p:val>
                                        </p:tav>
                                        <p:tav tm="100000">
                                          <p:val>
                                            <p:strVal val="#ppt_h"/>
                                          </p:val>
                                        </p:tav>
                                      </p:tavLst>
                                    </p:anim>
                                    <p:animEffect transition="in" filter="fad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49891064"/>
              </p:ext>
            </p:extLst>
          </p:nvPr>
        </p:nvGraphicFramePr>
        <p:xfrm>
          <a:off x="203200" y="352575"/>
          <a:ext cx="8859826" cy="5494928"/>
        </p:xfrm>
        <a:graphic>
          <a:graphicData uri="http://schemas.openxmlformats.org/drawingml/2006/table">
            <a:tbl>
              <a:tblPr firstRow="1" bandRow="1">
                <a:tableStyleId>{5C22544A-7EE6-4342-B048-85BDC9FD1C3A}</a:tableStyleId>
              </a:tblPr>
              <a:tblGrid>
                <a:gridCol w="4400368"/>
                <a:gridCol w="4459458"/>
              </a:tblGrid>
              <a:tr h="723319">
                <a:tc>
                  <a:txBody>
                    <a:bodyPr/>
                    <a:lstStyle/>
                    <a:p>
                      <a:r>
                        <a:rPr lang="en-GB" dirty="0" smtClean="0"/>
                        <a:t>Benefits of the trade in reptiles and amphibians</a:t>
                      </a:r>
                      <a:endParaRPr lang="en-GB" dirty="0"/>
                    </a:p>
                  </a:txBody>
                  <a:tcPr/>
                </a:tc>
                <a:tc>
                  <a:txBody>
                    <a:bodyPr/>
                    <a:lstStyle/>
                    <a:p>
                      <a:r>
                        <a:rPr lang="en-GB" dirty="0" smtClean="0"/>
                        <a:t>Risks of the trade in reptiles and amphibians</a:t>
                      </a:r>
                      <a:endParaRPr lang="en-GB" dirty="0"/>
                    </a:p>
                  </a:txBody>
                  <a:tcPr/>
                </a:tc>
              </a:tr>
              <a:tr h="638400">
                <a:tc>
                  <a:txBody>
                    <a:bodyPr/>
                    <a:lstStyle/>
                    <a:p>
                      <a:r>
                        <a:rPr lang="en-GB" dirty="0" smtClean="0"/>
                        <a:t>Positive</a:t>
                      </a:r>
                      <a:r>
                        <a:rPr lang="en-GB" baseline="0" dirty="0" smtClean="0"/>
                        <a:t> effects on h</a:t>
                      </a:r>
                      <a:r>
                        <a:rPr lang="en-GB" dirty="0" smtClean="0"/>
                        <a:t>uman health</a:t>
                      </a:r>
                      <a:r>
                        <a:rPr lang="en-GB" baseline="0" dirty="0" smtClean="0"/>
                        <a:t> and wellbeing</a:t>
                      </a:r>
                      <a:endParaRPr lang="en-GB" dirty="0"/>
                    </a:p>
                  </a:txBody>
                  <a:tcPr/>
                </a:tc>
                <a:tc>
                  <a:txBody>
                    <a:bodyPr/>
                    <a:lstStyle/>
                    <a:p>
                      <a:r>
                        <a:rPr lang="en-GB" dirty="0" smtClean="0"/>
                        <a:t>Negative</a:t>
                      </a:r>
                      <a:r>
                        <a:rPr lang="en-GB" baseline="0" dirty="0" smtClean="0"/>
                        <a:t> effects on h</a:t>
                      </a:r>
                      <a:r>
                        <a:rPr lang="en-GB" dirty="0" smtClean="0"/>
                        <a:t>uman health and wellbeing</a:t>
                      </a:r>
                      <a:endParaRPr lang="en-GB" dirty="0"/>
                    </a:p>
                  </a:txBody>
                  <a:tcPr/>
                </a:tc>
              </a:tr>
              <a:tr h="703747">
                <a:tc>
                  <a:txBody>
                    <a:bodyPr/>
                    <a:lstStyle/>
                    <a:p>
                      <a:r>
                        <a:rPr lang="en-GB" dirty="0" smtClean="0"/>
                        <a:t>Keeping</a:t>
                      </a:r>
                      <a:r>
                        <a:rPr lang="en-GB" baseline="0" dirty="0" smtClean="0"/>
                        <a:t> animals is educational</a:t>
                      </a:r>
                      <a:endParaRPr lang="en-GB" dirty="0"/>
                    </a:p>
                  </a:txBody>
                  <a:tcPr/>
                </a:tc>
                <a:tc>
                  <a:txBody>
                    <a:bodyPr/>
                    <a:lstStyle/>
                    <a:p>
                      <a:r>
                        <a:rPr lang="en-GB" baseline="0" dirty="0" smtClean="0"/>
                        <a:t>Keeping animals sends inappropriate educational messages</a:t>
                      </a:r>
                      <a:endParaRPr lang="en-GB" dirty="0"/>
                    </a:p>
                  </a:txBody>
                  <a:tcPr/>
                </a:tc>
              </a:tr>
              <a:tr h="402141">
                <a:tc>
                  <a:txBody>
                    <a:bodyPr/>
                    <a:lstStyle/>
                    <a:p>
                      <a:r>
                        <a:rPr lang="en-GB" dirty="0" smtClean="0"/>
                        <a:t>Sustainable use benefits conservation</a:t>
                      </a:r>
                      <a:endParaRPr lang="en-GB" dirty="0"/>
                    </a:p>
                  </a:txBody>
                  <a:tcPr/>
                </a:tc>
                <a:tc>
                  <a:txBody>
                    <a:bodyPr/>
                    <a:lstStyle/>
                    <a:p>
                      <a:r>
                        <a:rPr lang="en-GB" dirty="0" smtClean="0"/>
                        <a:t>Collection</a:t>
                      </a:r>
                      <a:r>
                        <a:rPr lang="en-GB" baseline="0" dirty="0" smtClean="0"/>
                        <a:t> is detrimental to conservation</a:t>
                      </a:r>
                      <a:endParaRPr lang="en-GB" dirty="0"/>
                    </a:p>
                  </a:txBody>
                  <a:tcPr/>
                </a:tc>
              </a:tr>
              <a:tr h="703747">
                <a:tc>
                  <a:txBody>
                    <a:bodyPr/>
                    <a:lstStyle/>
                    <a:p>
                      <a:r>
                        <a:rPr lang="en-GB" dirty="0" smtClean="0"/>
                        <a:t>Environmental conditions for</a:t>
                      </a:r>
                      <a:r>
                        <a:rPr lang="en-GB" baseline="0" dirty="0" smtClean="0"/>
                        <a:t> captive animals easy to reproduce</a:t>
                      </a:r>
                      <a:endParaRPr lang="en-GB" dirty="0"/>
                    </a:p>
                  </a:txBody>
                  <a:tcPr/>
                </a:tc>
                <a:tc>
                  <a:txBody>
                    <a:bodyPr/>
                    <a:lstStyle/>
                    <a:p>
                      <a:r>
                        <a:rPr lang="en-GB" dirty="0" smtClean="0"/>
                        <a:t>Difficult</a:t>
                      </a:r>
                      <a:r>
                        <a:rPr lang="en-GB" baseline="0" dirty="0" smtClean="0"/>
                        <a:t> to reproduce stress-free conditions for many species</a:t>
                      </a:r>
                      <a:endParaRPr lang="en-GB" dirty="0"/>
                    </a:p>
                  </a:txBody>
                  <a:tcPr/>
                </a:tc>
              </a:tr>
              <a:tr h="703747">
                <a:tc>
                  <a:txBody>
                    <a:bodyPr/>
                    <a:lstStyle/>
                    <a:p>
                      <a:r>
                        <a:rPr lang="en-GB" dirty="0" smtClean="0"/>
                        <a:t>Captive bred animals relieve pressure</a:t>
                      </a:r>
                      <a:r>
                        <a:rPr lang="en-GB" baseline="0" dirty="0" smtClean="0"/>
                        <a:t> on wild populations</a:t>
                      </a:r>
                      <a:endParaRPr lang="en-GB" dirty="0"/>
                    </a:p>
                  </a:txBody>
                  <a:tcPr/>
                </a:tc>
                <a:tc>
                  <a:txBody>
                    <a:bodyPr/>
                    <a:lstStyle/>
                    <a:p>
                      <a:r>
                        <a:rPr lang="en-GB" dirty="0" smtClean="0"/>
                        <a:t>Captive bred</a:t>
                      </a:r>
                      <a:r>
                        <a:rPr lang="en-GB" baseline="0" dirty="0" smtClean="0"/>
                        <a:t> animals stimulate trade for wild animals</a:t>
                      </a:r>
                      <a:endParaRPr lang="en-GB" dirty="0"/>
                    </a:p>
                  </a:txBody>
                  <a:tcPr/>
                </a:tc>
              </a:tr>
              <a:tr h="703747">
                <a:tc>
                  <a:txBody>
                    <a:bodyPr/>
                    <a:lstStyle/>
                    <a:p>
                      <a:r>
                        <a:rPr lang="en-GB" dirty="0" smtClean="0"/>
                        <a:t>Trade results in benefits for local communities</a:t>
                      </a:r>
                      <a:endParaRPr lang="en-GB" dirty="0"/>
                    </a:p>
                  </a:txBody>
                  <a:tcPr/>
                </a:tc>
                <a:tc>
                  <a:txBody>
                    <a:bodyPr/>
                    <a:lstStyle/>
                    <a:p>
                      <a:r>
                        <a:rPr lang="en-GB" dirty="0" smtClean="0"/>
                        <a:t>Trade</a:t>
                      </a:r>
                      <a:r>
                        <a:rPr lang="en-GB" baseline="0" dirty="0" smtClean="0"/>
                        <a:t> results in illegal activity and e</a:t>
                      </a:r>
                      <a:r>
                        <a:rPr lang="en-GB" dirty="0" smtClean="0"/>
                        <a:t>conomic benefits that are unequally shared</a:t>
                      </a:r>
                      <a:endParaRPr lang="en-GB" dirty="0"/>
                    </a:p>
                  </a:txBody>
                  <a:tcPr/>
                </a:tc>
              </a:tr>
              <a:tr h="703747">
                <a:tc>
                  <a:txBody>
                    <a:bodyPr/>
                    <a:lstStyle/>
                    <a:p>
                      <a:r>
                        <a:rPr lang="en-GB" dirty="0" smtClean="0"/>
                        <a:t>Study</a:t>
                      </a:r>
                      <a:r>
                        <a:rPr lang="en-GB" baseline="0" dirty="0" smtClean="0"/>
                        <a:t> of captive animals can produce important research</a:t>
                      </a:r>
                      <a:endParaRPr lang="en-GB" dirty="0"/>
                    </a:p>
                  </a:txBody>
                  <a:tcPr/>
                </a:tc>
                <a:tc>
                  <a:txBody>
                    <a:bodyPr/>
                    <a:lstStyle/>
                    <a:p>
                      <a:r>
                        <a:rPr lang="en-GB" dirty="0" smtClean="0"/>
                        <a:t>Trade spreads invasive species and disease</a:t>
                      </a:r>
                      <a:endParaRPr lang="en-GB" dirty="0"/>
                    </a:p>
                  </a:txBody>
                  <a:tcPr/>
                </a:tc>
              </a:tr>
            </a:tbl>
          </a:graphicData>
        </a:graphic>
      </p:graphicFrame>
      <p:sp>
        <p:nvSpPr>
          <p:cNvPr id="7" name="Rectangle 6"/>
          <p:cNvSpPr/>
          <p:nvPr/>
        </p:nvSpPr>
        <p:spPr bwMode="auto">
          <a:xfrm>
            <a:off x="4491319" y="352575"/>
            <a:ext cx="4571708" cy="5596528"/>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9274960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20</a:t>
            </a:fld>
            <a:endParaRPr lang="en-US" dirty="0"/>
          </a:p>
        </p:txBody>
      </p:sp>
      <p:pic>
        <p:nvPicPr>
          <p:cNvPr id="4" name="Picture 2" descr="C:\Users\Richard\Pictures\Sample Pictures\Madagascar 2011\IMG_0471.JPG"/>
          <p:cNvPicPr>
            <a:picLocks noChangeAspect="1" noChangeArrowheads="1"/>
          </p:cNvPicPr>
          <p:nvPr/>
        </p:nvPicPr>
        <p:blipFill>
          <a:blip r:embed="rId2" cstate="screen"/>
          <a:srcRect/>
          <a:stretch>
            <a:fillRect/>
          </a:stretch>
        </p:blipFill>
        <p:spPr bwMode="auto">
          <a:xfrm>
            <a:off x="0" y="0"/>
            <a:ext cx="9144000" cy="6858000"/>
          </a:xfrm>
          <a:prstGeom prst="rect">
            <a:avLst/>
          </a:prstGeom>
          <a:noFill/>
        </p:spPr>
      </p:pic>
      <p:sp>
        <p:nvSpPr>
          <p:cNvPr id="6" name="TextBox 5"/>
          <p:cNvSpPr txBox="1"/>
          <p:nvPr/>
        </p:nvSpPr>
        <p:spPr>
          <a:xfrm>
            <a:off x="370314" y="349676"/>
            <a:ext cx="6878806" cy="646331"/>
          </a:xfrm>
          <a:prstGeom prst="rect">
            <a:avLst/>
          </a:prstGeom>
          <a:solidFill>
            <a:schemeClr val="bg1"/>
          </a:solidFill>
        </p:spPr>
        <p:txBody>
          <a:bodyPr wrap="none">
            <a:spAutoFit/>
          </a:bodyPr>
          <a:lstStyle/>
          <a:p>
            <a:pPr>
              <a:defRPr/>
            </a:pPr>
            <a:r>
              <a:rPr lang="en-GB" sz="3600" b="1" dirty="0" smtClean="0">
                <a:solidFill>
                  <a:srgbClr val="09357B"/>
                </a:solidFill>
                <a:latin typeface="+mn-lt"/>
              </a:rPr>
              <a:t>Do local communities benefit</a:t>
            </a:r>
            <a:r>
              <a:rPr lang="en-GB" sz="3600" b="1" dirty="0" smtClean="0">
                <a:solidFill>
                  <a:srgbClr val="09357B"/>
                </a:solidFill>
                <a:latin typeface="+mn-lt"/>
              </a:rPr>
              <a:t>?</a:t>
            </a:r>
            <a:endParaRPr lang="en-GB" sz="3600" b="1" dirty="0">
              <a:solidFill>
                <a:srgbClr val="09357B"/>
              </a:solidFill>
              <a:latin typeface="+mn-lt"/>
            </a:endParaRPr>
          </a:p>
        </p:txBody>
      </p:sp>
    </p:spTree>
    <p:extLst>
      <p:ext uri="{BB962C8B-B14F-4D97-AF65-F5344CB8AC3E}">
        <p14:creationId xmlns:p14="http://schemas.microsoft.com/office/powerpoint/2010/main" val="130380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530106" y="900752"/>
            <a:ext cx="8506451" cy="56473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2"/>
          <p:cNvSpPr txBox="1">
            <a:spLocks/>
          </p:cNvSpPr>
          <p:nvPr/>
        </p:nvSpPr>
        <p:spPr>
          <a:xfrm>
            <a:off x="122518" y="484983"/>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The collection-supply chain in Madagascar</a:t>
            </a:r>
            <a:endParaRPr lang="en-GB" kern="0" dirty="0"/>
          </a:p>
        </p:txBody>
      </p:sp>
      <p:sp>
        <p:nvSpPr>
          <p:cNvPr id="4" name="TextBox 3"/>
          <p:cNvSpPr txBox="1"/>
          <p:nvPr/>
        </p:nvSpPr>
        <p:spPr>
          <a:xfrm>
            <a:off x="122518" y="6527392"/>
            <a:ext cx="4431021" cy="307777"/>
          </a:xfrm>
          <a:prstGeom prst="rect">
            <a:avLst/>
          </a:prstGeom>
          <a:noFill/>
        </p:spPr>
        <p:txBody>
          <a:bodyPr wrap="none" rtlCol="0">
            <a:spAutoFit/>
          </a:bodyPr>
          <a:lstStyle/>
          <a:p>
            <a:r>
              <a:rPr lang="en-GB" sz="1400" dirty="0" smtClean="0"/>
              <a:t>From: Robinson </a:t>
            </a:r>
            <a:r>
              <a:rPr lang="en-GB" sz="1400" i="1" dirty="0" smtClean="0"/>
              <a:t>et al.</a:t>
            </a:r>
            <a:r>
              <a:rPr lang="en-GB" sz="1400" dirty="0" smtClean="0"/>
              <a:t> </a:t>
            </a:r>
            <a:r>
              <a:rPr lang="en-GB" sz="1400" i="1" dirty="0" smtClean="0"/>
              <a:t>Biol. Cons. </a:t>
            </a:r>
            <a:r>
              <a:rPr lang="en-GB" sz="1400" b="1" dirty="0" smtClean="0"/>
              <a:t>226</a:t>
            </a:r>
            <a:r>
              <a:rPr lang="en-GB" sz="1400" dirty="0" smtClean="0"/>
              <a:t>:144-152 (2018)</a:t>
            </a:r>
            <a:endParaRPr lang="en-GB" sz="1400" dirty="0"/>
          </a:p>
        </p:txBody>
      </p:sp>
      <p:pic>
        <p:nvPicPr>
          <p:cNvPr id="8" name="Content Placeholder 8"/>
          <p:cNvPicPr>
            <a:picLocks noChangeAspect="1"/>
          </p:cNvPicPr>
          <p:nvPr/>
        </p:nvPicPr>
        <p:blipFill rotWithShape="1">
          <a:blip r:embed="rId3"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20143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Darwin - chameleons\Madagascar 2010\frog cages.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54768"/>
            <a:ext cx="9216283" cy="6912768"/>
          </a:xfrm>
          <a:prstGeom prst="rect">
            <a:avLst/>
          </a:prstGeom>
          <a:noFill/>
        </p:spPr>
      </p:pic>
    </p:spTree>
    <p:extLst>
      <p:ext uri="{BB962C8B-B14F-4D97-AF65-F5344CB8AC3E}">
        <p14:creationId xmlns:p14="http://schemas.microsoft.com/office/powerpoint/2010/main" val="29460536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C:\Users\Richard\Pictures\Sample Pictures\Madagascar 2012\DSC0096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581701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00491" y="1033615"/>
            <a:ext cx="6373504" cy="4210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500960" y="1249700"/>
            <a:ext cx="3365203" cy="1551194"/>
          </a:xfrm>
          <a:prstGeom prst="rect">
            <a:avLst/>
          </a:prstGeom>
          <a:noFill/>
          <a:ln>
            <a:noFill/>
          </a:ln>
        </p:spPr>
        <p:txBody>
          <a:bodyPr wrap="square" rtlCol="0">
            <a:spAutoFit/>
          </a:bodyPr>
          <a:lstStyle/>
          <a:p>
            <a:pPr marL="342900" indent="-342900">
              <a:buFont typeface="Arial" panose="020B0604020202020204" pitchFamily="34" charset="0"/>
              <a:buChar char="•"/>
            </a:pPr>
            <a:r>
              <a:rPr lang="en-GB" sz="1200" dirty="0" smtClean="0">
                <a:solidFill>
                  <a:schemeClr val="tx2"/>
                </a:solidFill>
              </a:rPr>
              <a:t>5% of households collect amphibian and reptiles for the trade</a:t>
            </a:r>
          </a:p>
          <a:p>
            <a:pPr marL="342900" indent="-342900">
              <a:buFont typeface="Arial" panose="020B0604020202020204" pitchFamily="34" charset="0"/>
              <a:buChar char="•"/>
            </a:pPr>
            <a:r>
              <a:rPr lang="en-GB" sz="1200" dirty="0" smtClean="0">
                <a:solidFill>
                  <a:schemeClr val="tx2"/>
                </a:solidFill>
              </a:rPr>
              <a:t>Generates c. $100 per season</a:t>
            </a:r>
          </a:p>
          <a:p>
            <a:pPr marL="342900" indent="-342900">
              <a:buFont typeface="Arial" panose="020B0604020202020204" pitchFamily="34" charset="0"/>
              <a:buChar char="•"/>
            </a:pPr>
            <a:r>
              <a:rPr lang="en-GB" sz="1200" dirty="0" smtClean="0">
                <a:solidFill>
                  <a:schemeClr val="tx2"/>
                </a:solidFill>
              </a:rPr>
              <a:t>Part-time, risky and financially unreliable income</a:t>
            </a:r>
          </a:p>
          <a:p>
            <a:pPr marL="342900" indent="-342900">
              <a:buFont typeface="Arial" panose="020B0604020202020204" pitchFamily="34" charset="0"/>
              <a:buChar char="•"/>
            </a:pPr>
            <a:r>
              <a:rPr lang="en-GB" sz="1200" dirty="0" smtClean="0">
                <a:solidFill>
                  <a:schemeClr val="tx2"/>
                </a:solidFill>
              </a:rPr>
              <a:t>Low incentives for stewardship of species and habitats</a:t>
            </a:r>
            <a:endParaRPr lang="en-GB" sz="1200" dirty="0">
              <a:solidFill>
                <a:schemeClr val="tx2"/>
              </a:solidFill>
            </a:endParaRPr>
          </a:p>
        </p:txBody>
      </p:sp>
      <p:sp>
        <p:nvSpPr>
          <p:cNvPr id="6" name="Right Arrow 5"/>
          <p:cNvSpPr/>
          <p:nvPr/>
        </p:nvSpPr>
        <p:spPr bwMode="auto">
          <a:xfrm rot="16200000">
            <a:off x="1892407" y="2757048"/>
            <a:ext cx="989945" cy="1196166"/>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pic>
        <p:nvPicPr>
          <p:cNvPr id="2051"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201471" y="5182302"/>
            <a:ext cx="5572524" cy="1521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0" y="6550223"/>
            <a:ext cx="8220189" cy="307777"/>
          </a:xfrm>
          <a:prstGeom prst="rect">
            <a:avLst/>
          </a:prstGeom>
          <a:noFill/>
        </p:spPr>
        <p:txBody>
          <a:bodyPr wrap="square" rtlCol="0">
            <a:spAutoFit/>
          </a:bodyPr>
          <a:lstStyle/>
          <a:p>
            <a:r>
              <a:rPr lang="en-GB" sz="1400" dirty="0" smtClean="0"/>
              <a:t>From: Robinson </a:t>
            </a:r>
            <a:r>
              <a:rPr lang="en-GB" sz="1400" i="1" dirty="0" smtClean="0"/>
              <a:t>et al. Biol. Cons. </a:t>
            </a:r>
            <a:r>
              <a:rPr lang="en-GB" sz="1400" b="1" dirty="0" smtClean="0"/>
              <a:t>226</a:t>
            </a:r>
            <a:r>
              <a:rPr lang="en-GB" sz="1400" dirty="0" smtClean="0"/>
              <a:t>:144-152 (2018)</a:t>
            </a:r>
            <a:endParaRPr lang="en-GB" sz="1400" dirty="0"/>
          </a:p>
        </p:txBody>
      </p:sp>
      <p:sp>
        <p:nvSpPr>
          <p:cNvPr id="11" name="Title 2"/>
          <p:cNvSpPr txBox="1">
            <a:spLocks/>
          </p:cNvSpPr>
          <p:nvPr/>
        </p:nvSpPr>
        <p:spPr>
          <a:xfrm>
            <a:off x="122518" y="484983"/>
            <a:ext cx="8871357"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Profitability along the supply chain in Madagascar</a:t>
            </a:r>
            <a:endParaRPr lang="en-GB" kern="0" dirty="0"/>
          </a:p>
        </p:txBody>
      </p:sp>
      <p:pic>
        <p:nvPicPr>
          <p:cNvPr id="12" name="Content Placeholder 8"/>
          <p:cNvPicPr>
            <a:picLocks noChangeAspect="1"/>
          </p:cNvPicPr>
          <p:nvPr/>
        </p:nvPicPr>
        <p:blipFill rotWithShape="1">
          <a:blip r:embed="rId4"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224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25</a:t>
            </a:fld>
            <a:endParaRPr lang="en-US" dirty="0"/>
          </a:p>
        </p:txBody>
      </p:sp>
      <p:pic>
        <p:nvPicPr>
          <p:cNvPr id="4" name="Picture 2" descr="http://www.pnas.org/content/110/23/9193/F1.large.jpg">
            <a:hlinkClick r:id="rId2"/>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8696" y="0"/>
            <a:ext cx="9282696" cy="6991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70314" y="213198"/>
            <a:ext cx="8315097" cy="646331"/>
          </a:xfrm>
          <a:prstGeom prst="rect">
            <a:avLst/>
          </a:prstGeom>
          <a:solidFill>
            <a:schemeClr val="bg1"/>
          </a:solidFill>
        </p:spPr>
        <p:txBody>
          <a:bodyPr wrap="none">
            <a:spAutoFit/>
          </a:bodyPr>
          <a:lstStyle/>
          <a:p>
            <a:pPr>
              <a:defRPr/>
            </a:pPr>
            <a:r>
              <a:rPr lang="en-GB" sz="3600" b="1" dirty="0" smtClean="0">
                <a:solidFill>
                  <a:srgbClr val="09357B"/>
                </a:solidFill>
                <a:latin typeface="+mn-lt"/>
              </a:rPr>
              <a:t>What is the threat posed by disease?</a:t>
            </a:r>
            <a:endParaRPr lang="en-GB" sz="3600" b="1" dirty="0">
              <a:solidFill>
                <a:srgbClr val="09357B"/>
              </a:solidFill>
              <a:latin typeface="+mn-lt"/>
            </a:endParaRPr>
          </a:p>
        </p:txBody>
      </p:sp>
    </p:spTree>
    <p:extLst>
      <p:ext uri="{BB962C8B-B14F-4D97-AF65-F5344CB8AC3E}">
        <p14:creationId xmlns:p14="http://schemas.microsoft.com/office/powerpoint/2010/main" val="230351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8164" y="1667017"/>
            <a:ext cx="8995835" cy="4815670"/>
          </a:xfrm>
          <a:prstGeom prst="rect">
            <a:avLst/>
          </a:prstGeom>
        </p:spPr>
      </p:pic>
      <p:sp>
        <p:nvSpPr>
          <p:cNvPr id="5" name="TextBox 4"/>
          <p:cNvSpPr txBox="1"/>
          <p:nvPr/>
        </p:nvSpPr>
        <p:spPr>
          <a:xfrm>
            <a:off x="148165" y="521642"/>
            <a:ext cx="8995835" cy="830997"/>
          </a:xfrm>
          <a:prstGeom prst="rect">
            <a:avLst/>
          </a:prstGeom>
          <a:noFill/>
        </p:spPr>
        <p:txBody>
          <a:bodyPr wrap="square" rtlCol="0">
            <a:spAutoFit/>
          </a:bodyPr>
          <a:lstStyle/>
          <a:p>
            <a:r>
              <a:rPr lang="en-GB" b="1" dirty="0" smtClean="0">
                <a:solidFill>
                  <a:schemeClr val="tx2"/>
                </a:solidFill>
              </a:rPr>
              <a:t>Routes and volumes of amphibian imports into the UK (LHR) – 2009-2012 </a:t>
            </a:r>
            <a:endParaRPr lang="en-GB" b="1" dirty="0">
              <a:solidFill>
                <a:schemeClr val="tx2"/>
              </a:solidFill>
            </a:endParaRPr>
          </a:p>
        </p:txBody>
      </p:sp>
      <p:sp>
        <p:nvSpPr>
          <p:cNvPr id="2" name="TextBox 1"/>
          <p:cNvSpPr txBox="1"/>
          <p:nvPr/>
        </p:nvSpPr>
        <p:spPr>
          <a:xfrm>
            <a:off x="5802525" y="1365875"/>
            <a:ext cx="3225563" cy="1148007"/>
          </a:xfrm>
          <a:prstGeom prst="rect">
            <a:avLst/>
          </a:prstGeom>
          <a:noFill/>
          <a:ln>
            <a:solidFill>
              <a:srgbClr val="FF0000"/>
            </a:solidFill>
          </a:ln>
        </p:spPr>
        <p:txBody>
          <a:bodyPr wrap="none" rtlCol="0">
            <a:spAutoFit/>
          </a:bodyPr>
          <a:lstStyle/>
          <a:p>
            <a:pPr marL="342900" indent="-342900">
              <a:buFont typeface="Arial" panose="020B0604020202020204" pitchFamily="34" charset="0"/>
              <a:buChar char="•"/>
            </a:pPr>
            <a:r>
              <a:rPr lang="en-GB" sz="1400" dirty="0" smtClean="0">
                <a:solidFill>
                  <a:srgbClr val="FF0000"/>
                </a:solidFill>
              </a:rPr>
              <a:t>12 countries involved (</a:t>
            </a:r>
            <a:r>
              <a:rPr lang="en-GB" sz="1400" i="1" dirty="0" err="1" smtClean="0">
                <a:solidFill>
                  <a:srgbClr val="FF0000"/>
                </a:solidFill>
              </a:rPr>
              <a:t>Bd</a:t>
            </a:r>
            <a:r>
              <a:rPr lang="en-GB" sz="1400" i="1" dirty="0" smtClean="0">
                <a:solidFill>
                  <a:srgbClr val="FF0000"/>
                </a:solidFill>
              </a:rPr>
              <a:t> </a:t>
            </a:r>
            <a:r>
              <a:rPr lang="en-GB" sz="1400" dirty="0" smtClean="0">
                <a:solidFill>
                  <a:srgbClr val="FF0000"/>
                </a:solidFill>
              </a:rPr>
              <a:t>from 2)</a:t>
            </a:r>
          </a:p>
          <a:p>
            <a:pPr marL="342900" indent="-342900">
              <a:buFont typeface="Arial" panose="020B0604020202020204" pitchFamily="34" charset="0"/>
              <a:buChar char="•"/>
            </a:pPr>
            <a:r>
              <a:rPr lang="en-GB" sz="1400" dirty="0" smtClean="0">
                <a:solidFill>
                  <a:srgbClr val="FF0000"/>
                </a:solidFill>
              </a:rPr>
              <a:t>73% from 3 countries</a:t>
            </a:r>
          </a:p>
          <a:p>
            <a:pPr marL="342900" indent="-342900">
              <a:buFont typeface="Arial" panose="020B0604020202020204" pitchFamily="34" charset="0"/>
              <a:buChar char="•"/>
            </a:pPr>
            <a:r>
              <a:rPr lang="en-GB" sz="1400" dirty="0" smtClean="0">
                <a:solidFill>
                  <a:srgbClr val="FF0000"/>
                </a:solidFill>
              </a:rPr>
              <a:t>19-1000 animals per consignment</a:t>
            </a:r>
          </a:p>
          <a:p>
            <a:pPr marL="342900" indent="-342900">
              <a:buFont typeface="Arial" panose="020B0604020202020204" pitchFamily="34" charset="0"/>
              <a:buChar char="•"/>
            </a:pPr>
            <a:r>
              <a:rPr lang="en-GB" sz="1400" dirty="0" smtClean="0">
                <a:solidFill>
                  <a:srgbClr val="FF0000"/>
                </a:solidFill>
              </a:rPr>
              <a:t>25% re-exported</a:t>
            </a:r>
          </a:p>
        </p:txBody>
      </p:sp>
      <p:sp>
        <p:nvSpPr>
          <p:cNvPr id="6" name="Rectangle 5"/>
          <p:cNvSpPr/>
          <p:nvPr/>
        </p:nvSpPr>
        <p:spPr bwMode="auto">
          <a:xfrm>
            <a:off x="386318" y="6406585"/>
            <a:ext cx="4720037"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indent="-342900"/>
            <a:r>
              <a:rPr lang="en-GB" sz="1600" dirty="0" err="1" smtClean="0"/>
              <a:t>Wombwell</a:t>
            </a:r>
            <a:r>
              <a:rPr lang="en-GB" sz="1600" dirty="0" smtClean="0"/>
              <a:t>, E. PhD thesis, </a:t>
            </a:r>
            <a:r>
              <a:rPr lang="en-GB" sz="1600" dirty="0" err="1" smtClean="0"/>
              <a:t>Univ</a:t>
            </a:r>
            <a:r>
              <a:rPr lang="en-GB" sz="1600" dirty="0" smtClean="0"/>
              <a:t> of Kent (2014).</a:t>
            </a:r>
            <a:endParaRPr kumimoji="0" lang="en-GB"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44340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497124" y="6406585"/>
            <a:ext cx="6398976" cy="368865"/>
          </a:xfrm>
        </p:spPr>
        <p:txBody>
          <a:bodyPr/>
          <a:lstStyle/>
          <a:p>
            <a:r>
              <a:rPr lang="nl-NL" dirty="0" smtClean="0"/>
              <a:t>Footer text</a:t>
            </a:r>
            <a:endParaRPr lang="en-GB"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27</a:t>
            </a:fld>
            <a:endParaRPr lang="en-US" dirty="0"/>
          </a:p>
        </p:txBody>
      </p:sp>
      <p:sp>
        <p:nvSpPr>
          <p:cNvPr id="14" name="Rectangle 13"/>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6" name="Rectangle 5"/>
          <p:cNvSpPr/>
          <p:nvPr/>
        </p:nvSpPr>
        <p:spPr bwMode="auto">
          <a:xfrm>
            <a:off x="386318" y="6406585"/>
            <a:ext cx="4720037"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indent="-342900"/>
            <a:r>
              <a:rPr lang="en-GB" sz="1600" dirty="0" err="1" smtClean="0"/>
              <a:t>Wombwell</a:t>
            </a:r>
            <a:r>
              <a:rPr lang="en-GB" sz="1600" dirty="0" smtClean="0"/>
              <a:t>, E. PhD thesis, </a:t>
            </a:r>
            <a:r>
              <a:rPr lang="en-GB" sz="1600" dirty="0" err="1" smtClean="0"/>
              <a:t>Univ</a:t>
            </a:r>
            <a:r>
              <a:rPr lang="en-GB" sz="1600" dirty="0" smtClean="0"/>
              <a:t> of Kent (2014).</a:t>
            </a:r>
            <a:endParaRPr kumimoji="0" lang="en-GB" sz="1600" b="0" i="0" u="none" strike="noStrike" cap="none" normalizeH="0" baseline="0" dirty="0" smtClean="0">
              <a:ln>
                <a:noFill/>
              </a:ln>
              <a:solidFill>
                <a:schemeClr val="tx1"/>
              </a:solidFill>
              <a:effectLst/>
            </a:endParaRPr>
          </a:p>
        </p:txBody>
      </p:sp>
      <p:sp>
        <p:nvSpPr>
          <p:cNvPr id="7" name="Title 2"/>
          <p:cNvSpPr txBox="1">
            <a:spLocks/>
          </p:cNvSpPr>
          <p:nvPr/>
        </p:nvSpPr>
        <p:spPr>
          <a:xfrm>
            <a:off x="497124" y="518383"/>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Transmission of </a:t>
            </a:r>
            <a:r>
              <a:rPr lang="en-GB" i="1" kern="0" dirty="0" err="1" smtClean="0"/>
              <a:t>Bd</a:t>
            </a:r>
            <a:r>
              <a:rPr lang="en-GB" kern="0" dirty="0" smtClean="0"/>
              <a:t> along the trade chain</a:t>
            </a:r>
            <a:endParaRPr lang="en-GB" kern="0" dirty="0"/>
          </a:p>
        </p:txBody>
      </p:sp>
      <p:pic>
        <p:nvPicPr>
          <p:cNvPr id="1026" name="Picture 2" descr="Image result for animal reception centre heathrow">
            <a:hlinkClick r:id="rId2"/>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97124" y="1411641"/>
            <a:ext cx="2058882" cy="14187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959613" y="1431743"/>
            <a:ext cx="2146742" cy="978729"/>
          </a:xfrm>
          <a:prstGeom prst="rect">
            <a:avLst/>
          </a:prstGeom>
          <a:solidFill>
            <a:schemeClr val="bg1"/>
          </a:solidFill>
          <a:ln w="12700">
            <a:solidFill>
              <a:schemeClr val="tx1"/>
            </a:solidFill>
          </a:ln>
        </p:spPr>
        <p:txBody>
          <a:bodyPr wrap="none" rtlCol="0">
            <a:spAutoFit/>
          </a:bodyPr>
          <a:lstStyle/>
          <a:p>
            <a:r>
              <a:rPr lang="en-GB" sz="1600" i="1" dirty="0" err="1"/>
              <a:t>Bd</a:t>
            </a:r>
            <a:r>
              <a:rPr lang="en-GB" sz="1600" i="1" dirty="0"/>
              <a:t> present in</a:t>
            </a:r>
            <a:r>
              <a:rPr lang="en-GB" sz="1600" i="1" dirty="0" smtClean="0"/>
              <a:t>:</a:t>
            </a:r>
            <a:endParaRPr lang="en-GB" sz="1600" dirty="0" smtClean="0"/>
          </a:p>
          <a:p>
            <a:r>
              <a:rPr lang="en-GB" sz="1600" dirty="0" smtClean="0"/>
              <a:t>12% of consignments</a:t>
            </a:r>
          </a:p>
          <a:p>
            <a:r>
              <a:rPr lang="en-GB" sz="1600" dirty="0" smtClean="0"/>
              <a:t>3.6% of amphibians</a:t>
            </a:r>
            <a:endParaRPr lang="en-GB" sz="1600" dirty="0"/>
          </a:p>
        </p:txBody>
      </p:sp>
      <p:pic>
        <p:nvPicPr>
          <p:cNvPr id="25" name="Picture 2" descr="Image result for reptile shop"/>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77230" y="2514193"/>
            <a:ext cx="2051285" cy="13618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4972517" y="2610215"/>
            <a:ext cx="1486304" cy="658642"/>
          </a:xfrm>
          <a:prstGeom prst="rect">
            <a:avLst/>
          </a:prstGeom>
          <a:solidFill>
            <a:schemeClr val="bg1"/>
          </a:solidFill>
          <a:ln w="12700">
            <a:solidFill>
              <a:schemeClr val="tx1"/>
            </a:solidFill>
          </a:ln>
        </p:spPr>
        <p:txBody>
          <a:bodyPr wrap="none" rtlCol="0">
            <a:spAutoFit/>
          </a:bodyPr>
          <a:lstStyle/>
          <a:p>
            <a:r>
              <a:rPr lang="en-GB" sz="1600" i="1" dirty="0" err="1" smtClean="0"/>
              <a:t>Bd</a:t>
            </a:r>
            <a:r>
              <a:rPr lang="en-GB" sz="1600" i="1" dirty="0" smtClean="0"/>
              <a:t> present in:</a:t>
            </a:r>
          </a:p>
          <a:p>
            <a:r>
              <a:rPr lang="en-GB" sz="1600" dirty="0" smtClean="0"/>
              <a:t>17 % of shops</a:t>
            </a:r>
          </a:p>
        </p:txBody>
      </p:sp>
      <p:pic>
        <p:nvPicPr>
          <p:cNvPr id="3074" name="Picture 2" descr="Exo Terra Glass Terrarium Medium Tall - 60x45x60cm"/>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56938" y="3587508"/>
            <a:ext cx="1396007" cy="139600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bombina orientalis">
            <a:hlinkClick r:id="rId6"/>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624189" y="4983515"/>
            <a:ext cx="1436913" cy="867479"/>
          </a:xfrm>
          <a:prstGeom prst="rect">
            <a:avLst/>
          </a:prstGeom>
          <a:noFill/>
          <a:extLst>
            <a:ext uri="{909E8E84-426E-40DD-AFC4-6F175D3DCCD1}">
              <a14:hiddenFill xmlns:a14="http://schemas.microsoft.com/office/drawing/2010/main">
                <a:solidFill>
                  <a:srgbClr val="FFFFFF"/>
                </a:solidFill>
              </a14:hiddenFill>
            </a:ext>
          </a:extLst>
        </p:spPr>
      </p:pic>
      <p:sp>
        <p:nvSpPr>
          <p:cNvPr id="16" name="Bent-Up Arrow 15"/>
          <p:cNvSpPr/>
          <p:nvPr/>
        </p:nvSpPr>
        <p:spPr bwMode="auto">
          <a:xfrm rot="5400000">
            <a:off x="1660630" y="2832168"/>
            <a:ext cx="606804" cy="903880"/>
          </a:xfrm>
          <a:prstGeom prst="bentUpArrow">
            <a:avLst/>
          </a:prstGeom>
          <a:solidFill>
            <a:srgbClr val="FF0000"/>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rgbClr val="FF0000"/>
              </a:solidFill>
              <a:effectLst/>
              <a:latin typeface="Arial" charset="0"/>
              <a:cs typeface="Arial" charset="0"/>
            </a:endParaRPr>
          </a:p>
        </p:txBody>
      </p:sp>
      <p:sp>
        <p:nvSpPr>
          <p:cNvPr id="30" name="Bent-Up Arrow 29"/>
          <p:cNvSpPr/>
          <p:nvPr/>
        </p:nvSpPr>
        <p:spPr bwMode="auto">
          <a:xfrm rot="5400000">
            <a:off x="3851410" y="3833572"/>
            <a:ext cx="606804" cy="903880"/>
          </a:xfrm>
          <a:prstGeom prst="bentUpArrow">
            <a:avLst/>
          </a:prstGeom>
          <a:solidFill>
            <a:srgbClr val="FF0000"/>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rgbClr val="FF0000"/>
              </a:solidFill>
              <a:effectLst/>
              <a:latin typeface="Arial" charset="0"/>
              <a:cs typeface="Arial" charset="0"/>
            </a:endParaRPr>
          </a:p>
        </p:txBody>
      </p:sp>
      <p:sp>
        <p:nvSpPr>
          <p:cNvPr id="31" name="Bent-Up Arrow 30"/>
          <p:cNvSpPr/>
          <p:nvPr/>
        </p:nvSpPr>
        <p:spPr bwMode="auto">
          <a:xfrm rot="5400000">
            <a:off x="5703479" y="4834978"/>
            <a:ext cx="606804" cy="903880"/>
          </a:xfrm>
          <a:prstGeom prst="bentUpArrow">
            <a:avLst/>
          </a:prstGeom>
          <a:solidFill>
            <a:srgbClr val="FF0000"/>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rgbClr val="FF0000"/>
              </a:solidFill>
              <a:effectLst/>
              <a:latin typeface="Arial" charset="0"/>
              <a:cs typeface="Arial" charset="0"/>
            </a:endParaRPr>
          </a:p>
        </p:txBody>
      </p:sp>
      <p:sp>
        <p:nvSpPr>
          <p:cNvPr id="32" name="TextBox 31"/>
          <p:cNvSpPr txBox="1"/>
          <p:nvPr/>
        </p:nvSpPr>
        <p:spPr>
          <a:xfrm>
            <a:off x="6458821" y="3736391"/>
            <a:ext cx="1486304" cy="658642"/>
          </a:xfrm>
          <a:prstGeom prst="rect">
            <a:avLst/>
          </a:prstGeom>
          <a:solidFill>
            <a:schemeClr val="bg1"/>
          </a:solidFill>
          <a:ln w="12700">
            <a:solidFill>
              <a:schemeClr val="tx1"/>
            </a:solidFill>
          </a:ln>
        </p:spPr>
        <p:txBody>
          <a:bodyPr wrap="none" rtlCol="0">
            <a:spAutoFit/>
          </a:bodyPr>
          <a:lstStyle/>
          <a:p>
            <a:r>
              <a:rPr lang="en-GB" sz="1600" i="1" dirty="0" err="1" smtClean="0"/>
              <a:t>Bd</a:t>
            </a:r>
            <a:r>
              <a:rPr lang="en-GB" sz="1600" i="1" dirty="0" smtClean="0"/>
              <a:t> present in:</a:t>
            </a:r>
          </a:p>
          <a:p>
            <a:r>
              <a:rPr lang="en-GB" sz="1600" dirty="0"/>
              <a:t>6</a:t>
            </a:r>
            <a:r>
              <a:rPr lang="en-GB" sz="1600" dirty="0" smtClean="0"/>
              <a:t>% of </a:t>
            </a:r>
            <a:r>
              <a:rPr lang="en-GB" sz="1600" dirty="0" err="1" smtClean="0"/>
              <a:t>vivaria</a:t>
            </a:r>
            <a:endParaRPr lang="en-GB" sz="1600" dirty="0" smtClean="0"/>
          </a:p>
        </p:txBody>
      </p:sp>
      <p:sp>
        <p:nvSpPr>
          <p:cNvPr id="33" name="TextBox 32"/>
          <p:cNvSpPr txBox="1"/>
          <p:nvPr/>
        </p:nvSpPr>
        <p:spPr>
          <a:xfrm>
            <a:off x="7342645" y="5850994"/>
            <a:ext cx="1677756" cy="904863"/>
          </a:xfrm>
          <a:prstGeom prst="rect">
            <a:avLst/>
          </a:prstGeom>
          <a:solidFill>
            <a:schemeClr val="bg1"/>
          </a:solidFill>
          <a:ln w="12700">
            <a:solidFill>
              <a:schemeClr val="tx1"/>
            </a:solidFill>
          </a:ln>
        </p:spPr>
        <p:txBody>
          <a:bodyPr wrap="square" rtlCol="0">
            <a:spAutoFit/>
          </a:bodyPr>
          <a:lstStyle/>
          <a:p>
            <a:r>
              <a:rPr lang="en-GB" sz="1600" i="1" dirty="0" err="1" smtClean="0"/>
              <a:t>Bd</a:t>
            </a:r>
            <a:r>
              <a:rPr lang="en-GB" sz="1600" i="1" dirty="0" smtClean="0"/>
              <a:t> present in:</a:t>
            </a:r>
          </a:p>
          <a:p>
            <a:r>
              <a:rPr lang="en-GB" sz="1600" dirty="0"/>
              <a:t>6</a:t>
            </a:r>
            <a:r>
              <a:rPr lang="en-GB" sz="1600" dirty="0" smtClean="0"/>
              <a:t>% of amphibians</a:t>
            </a:r>
          </a:p>
        </p:txBody>
      </p:sp>
    </p:spTree>
    <p:extLst>
      <p:ext uri="{BB962C8B-B14F-4D97-AF65-F5344CB8AC3E}">
        <p14:creationId xmlns:p14="http://schemas.microsoft.com/office/powerpoint/2010/main" val="2228584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7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07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6" grpId="0" animBg="1"/>
      <p:bldP spid="16" grpId="0" animBg="1"/>
      <p:bldP spid="30" grpId="0" animBg="1"/>
      <p:bldP spid="31" grpId="0" animBg="1"/>
      <p:bldP spid="32" grpId="0" animBg="1"/>
      <p:bldP spid="3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http://reptilesupershow.com/wp-content/uploads/2013/01/fbcoversd.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26883" y="2811247"/>
            <a:ext cx="4534983" cy="16794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28</a:t>
            </a:fld>
            <a:endParaRPr lang="en-US" dirty="0"/>
          </a:p>
        </p:txBody>
      </p:sp>
      <p:pic>
        <p:nvPicPr>
          <p:cNvPr id="5" name="Content Placeholder 8"/>
          <p:cNvPicPr>
            <a:picLocks noChangeAspect="1"/>
          </p:cNvPicPr>
          <p:nvPr/>
        </p:nvPicPr>
        <p:blipFill rotWithShape="1">
          <a:blip r:embed="rId3"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0273" y="1745087"/>
            <a:ext cx="2667009" cy="1781562"/>
          </a:xfrm>
          <a:prstGeom prst="rect">
            <a:avLst/>
          </a:prstGeom>
          <a:ln>
            <a:noFill/>
          </a:ln>
          <a:effectLst>
            <a:outerShdw blurRad="292100" dist="139700" dir="2700000" algn="tl" rotWithShape="0">
              <a:srgbClr val="333333">
                <a:alpha val="65000"/>
              </a:srgbClr>
            </a:outerShdw>
          </a:effectLst>
        </p:spPr>
      </p:pic>
      <p:pic>
        <p:nvPicPr>
          <p:cNvPr id="1027" name="Picture 3" descr="G:\Data stick\BVZS\IMG_3339.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090263" y="2133772"/>
            <a:ext cx="1667021" cy="22226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6" name="Picture 2" descr="Image result for reptile shop"/>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35580" y="1662564"/>
            <a:ext cx="1927595" cy="12797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24012" y="4597567"/>
            <a:ext cx="3365024" cy="2289858"/>
          </a:xfrm>
          <a:prstGeom prst="rect">
            <a:avLst/>
          </a:prstGeom>
          <a:noFill/>
        </p:spPr>
        <p:txBody>
          <a:bodyPr wrap="none" rtlCol="0">
            <a:spAutoFit/>
          </a:bodyPr>
          <a:lstStyle/>
          <a:p>
            <a:pPr marL="457200" indent="-457200">
              <a:buFont typeface="Arial" pitchFamily="34" charset="0"/>
              <a:buChar char="•"/>
            </a:pPr>
            <a:r>
              <a:rPr lang="en-GB" sz="1800" dirty="0"/>
              <a:t>i</a:t>
            </a:r>
            <a:r>
              <a:rPr lang="en-GB" sz="1800" dirty="0" smtClean="0"/>
              <a:t>mpact on wild populations</a:t>
            </a:r>
          </a:p>
          <a:p>
            <a:pPr marL="457200" indent="-457200">
              <a:buFont typeface="Arial" pitchFamily="34" charset="0"/>
              <a:buChar char="•"/>
            </a:pPr>
            <a:r>
              <a:rPr lang="en-GB" sz="1800" dirty="0" smtClean="0"/>
              <a:t>socioeconomic drivers</a:t>
            </a:r>
          </a:p>
          <a:p>
            <a:pPr marL="457200" indent="-457200">
              <a:buFont typeface="Arial" pitchFamily="34" charset="0"/>
              <a:buChar char="•"/>
            </a:pPr>
            <a:r>
              <a:rPr lang="en-GB" sz="1800" dirty="0" smtClean="0"/>
              <a:t>livelihoods</a:t>
            </a:r>
          </a:p>
          <a:p>
            <a:pPr marL="457200" indent="-457200">
              <a:buFont typeface="Arial" pitchFamily="34" charset="0"/>
              <a:buChar char="•"/>
            </a:pPr>
            <a:r>
              <a:rPr lang="en-GB" sz="1800" dirty="0" smtClean="0"/>
              <a:t>legislation</a:t>
            </a:r>
          </a:p>
          <a:p>
            <a:pPr marL="457200" indent="-457200">
              <a:buFont typeface="Arial" pitchFamily="34" charset="0"/>
              <a:buChar char="•"/>
            </a:pPr>
            <a:r>
              <a:rPr lang="en-GB" sz="1800" dirty="0" smtClean="0"/>
              <a:t>enforcement</a:t>
            </a:r>
          </a:p>
          <a:p>
            <a:endParaRPr lang="en-GB" dirty="0"/>
          </a:p>
        </p:txBody>
      </p:sp>
      <p:sp>
        <p:nvSpPr>
          <p:cNvPr id="12" name="TextBox 11"/>
          <p:cNvSpPr txBox="1"/>
          <p:nvPr/>
        </p:nvSpPr>
        <p:spPr>
          <a:xfrm>
            <a:off x="4715195" y="4579434"/>
            <a:ext cx="2467342" cy="2169825"/>
          </a:xfrm>
          <a:prstGeom prst="rect">
            <a:avLst/>
          </a:prstGeom>
          <a:noFill/>
        </p:spPr>
        <p:txBody>
          <a:bodyPr wrap="none" rtlCol="0">
            <a:spAutoFit/>
          </a:bodyPr>
          <a:lstStyle/>
          <a:p>
            <a:pPr marL="457200" indent="-457200">
              <a:buFont typeface="Arial" pitchFamily="34" charset="0"/>
              <a:buChar char="•"/>
            </a:pPr>
            <a:r>
              <a:rPr lang="en-GB" sz="1800" dirty="0" smtClean="0"/>
              <a:t>education</a:t>
            </a:r>
          </a:p>
          <a:p>
            <a:pPr marL="457200" indent="-457200">
              <a:buFont typeface="Arial" pitchFamily="34" charset="0"/>
              <a:buChar char="•"/>
            </a:pPr>
            <a:r>
              <a:rPr lang="en-GB" sz="1800" dirty="0" smtClean="0"/>
              <a:t>biosecurity</a:t>
            </a:r>
          </a:p>
          <a:p>
            <a:pPr marL="457200" indent="-457200">
              <a:buFont typeface="Arial" pitchFamily="34" charset="0"/>
              <a:buChar char="•"/>
            </a:pPr>
            <a:r>
              <a:rPr lang="en-GB" sz="1800" dirty="0" err="1"/>
              <a:t>i</a:t>
            </a:r>
            <a:r>
              <a:rPr lang="en-GB" sz="1800" dirty="0" err="1" smtClean="0"/>
              <a:t>nvasives</a:t>
            </a:r>
            <a:r>
              <a:rPr lang="en-GB" sz="1800" dirty="0" smtClean="0"/>
              <a:t>/disease</a:t>
            </a:r>
          </a:p>
          <a:p>
            <a:pPr marL="457200" indent="-457200">
              <a:buFont typeface="Arial" pitchFamily="34" charset="0"/>
              <a:buChar char="•"/>
            </a:pPr>
            <a:r>
              <a:rPr lang="en-GB" sz="1800" dirty="0" smtClean="0"/>
              <a:t>legislation</a:t>
            </a:r>
          </a:p>
          <a:p>
            <a:pPr marL="457200" indent="-457200">
              <a:buFont typeface="Arial" pitchFamily="34" charset="0"/>
              <a:buChar char="•"/>
            </a:pPr>
            <a:r>
              <a:rPr lang="en-GB" sz="1800" dirty="0" smtClean="0"/>
              <a:t>enforcement</a:t>
            </a:r>
          </a:p>
          <a:p>
            <a:endParaRPr lang="en-GB" sz="1800" dirty="0"/>
          </a:p>
        </p:txBody>
      </p:sp>
      <p:sp>
        <p:nvSpPr>
          <p:cNvPr id="13" name="Title 2"/>
          <p:cNvSpPr txBox="1">
            <a:spLocks/>
          </p:cNvSpPr>
          <p:nvPr/>
        </p:nvSpPr>
        <p:spPr>
          <a:xfrm>
            <a:off x="569439" y="528797"/>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Tackling the problems</a:t>
            </a:r>
            <a:endParaRPr lang="en-GB" kern="0" dirty="0"/>
          </a:p>
        </p:txBody>
      </p:sp>
      <p:sp>
        <p:nvSpPr>
          <p:cNvPr id="7" name="TextBox 6"/>
          <p:cNvSpPr txBox="1"/>
          <p:nvPr/>
        </p:nvSpPr>
        <p:spPr>
          <a:xfrm>
            <a:off x="668367" y="1105060"/>
            <a:ext cx="1208985" cy="461665"/>
          </a:xfrm>
          <a:prstGeom prst="rect">
            <a:avLst/>
          </a:prstGeom>
          <a:noFill/>
        </p:spPr>
        <p:txBody>
          <a:bodyPr wrap="none" rtlCol="0">
            <a:spAutoFit/>
          </a:bodyPr>
          <a:lstStyle/>
          <a:p>
            <a:r>
              <a:rPr lang="en-GB" b="1" i="1" dirty="0" smtClean="0">
                <a:solidFill>
                  <a:srgbClr val="002060"/>
                </a:solidFill>
              </a:rPr>
              <a:t>Supply</a:t>
            </a:r>
            <a:endParaRPr lang="en-GB" b="1" i="1" dirty="0">
              <a:solidFill>
                <a:srgbClr val="002060"/>
              </a:solidFill>
            </a:endParaRPr>
          </a:p>
        </p:txBody>
      </p:sp>
      <p:sp>
        <p:nvSpPr>
          <p:cNvPr id="14" name="TextBox 13"/>
          <p:cNvSpPr txBox="1"/>
          <p:nvPr/>
        </p:nvSpPr>
        <p:spPr>
          <a:xfrm>
            <a:off x="4924551" y="1105060"/>
            <a:ext cx="1399742" cy="461665"/>
          </a:xfrm>
          <a:prstGeom prst="rect">
            <a:avLst/>
          </a:prstGeom>
          <a:noFill/>
        </p:spPr>
        <p:txBody>
          <a:bodyPr wrap="none" rtlCol="0">
            <a:spAutoFit/>
          </a:bodyPr>
          <a:lstStyle/>
          <a:p>
            <a:r>
              <a:rPr lang="en-GB" b="1" i="1" dirty="0" smtClean="0">
                <a:solidFill>
                  <a:srgbClr val="002060"/>
                </a:solidFill>
              </a:rPr>
              <a:t>Demand</a:t>
            </a:r>
            <a:endParaRPr lang="en-GB" b="1" i="1" dirty="0">
              <a:solidFill>
                <a:srgbClr val="002060"/>
              </a:solidFill>
            </a:endParaRPr>
          </a:p>
        </p:txBody>
      </p:sp>
      <p:sp>
        <p:nvSpPr>
          <p:cNvPr id="9" name="Right Arrow 8"/>
          <p:cNvSpPr/>
          <p:nvPr/>
        </p:nvSpPr>
        <p:spPr bwMode="auto">
          <a:xfrm>
            <a:off x="2220364" y="1208745"/>
            <a:ext cx="2494509" cy="357980"/>
          </a:xfrm>
          <a:prstGeom prst="rightArrow">
            <a:avLst/>
          </a:prstGeom>
          <a:solidFill>
            <a:srgbClr val="FF0000"/>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10" name="Oval 9"/>
          <p:cNvSpPr/>
          <p:nvPr/>
        </p:nvSpPr>
        <p:spPr bwMode="auto">
          <a:xfrm>
            <a:off x="200273" y="5664346"/>
            <a:ext cx="2177167" cy="841228"/>
          </a:xfrm>
          <a:prstGeom prst="ellipse">
            <a:avLst/>
          </a:prstGeom>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17" name="Oval 16"/>
          <p:cNvSpPr/>
          <p:nvPr/>
        </p:nvSpPr>
        <p:spPr bwMode="auto">
          <a:xfrm>
            <a:off x="4535838" y="5643001"/>
            <a:ext cx="2177167" cy="841228"/>
          </a:xfrm>
          <a:prstGeom prst="ellipse">
            <a:avLst/>
          </a:prstGeom>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996923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par>
                                <p:cTn id="27" presetID="9"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dissolv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1000" fill="hold"/>
                                        <p:tgtEl>
                                          <p:spTgt spid="10"/>
                                        </p:tgtEl>
                                        <p:attrNameLst>
                                          <p:attrName>ppt_w</p:attrName>
                                        </p:attrNameLst>
                                      </p:cBhvr>
                                      <p:tavLst>
                                        <p:tav tm="0">
                                          <p:val>
                                            <p:strVal val="#ppt_w*0.70"/>
                                          </p:val>
                                        </p:tav>
                                        <p:tav tm="100000">
                                          <p:val>
                                            <p:strVal val="#ppt_w"/>
                                          </p:val>
                                        </p:tav>
                                      </p:tavLst>
                                    </p:anim>
                                    <p:anim calcmode="lin" valueType="num">
                                      <p:cBhvr>
                                        <p:cTn id="39" dur="1000" fill="hold"/>
                                        <p:tgtEl>
                                          <p:spTgt spid="10"/>
                                        </p:tgtEl>
                                        <p:attrNameLst>
                                          <p:attrName>ppt_h</p:attrName>
                                        </p:attrNameLst>
                                      </p:cBhvr>
                                      <p:tavLst>
                                        <p:tav tm="0">
                                          <p:val>
                                            <p:strVal val="#ppt_h"/>
                                          </p:val>
                                        </p:tav>
                                        <p:tav tm="100000">
                                          <p:val>
                                            <p:strVal val="#ppt_h"/>
                                          </p:val>
                                        </p:tav>
                                      </p:tavLst>
                                    </p:anim>
                                    <p:animEffect transition="in" filter="fade">
                                      <p:cBhvr>
                                        <p:cTn id="40" dur="1000"/>
                                        <p:tgtEl>
                                          <p:spTgt spid="10"/>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1000" fill="hold"/>
                                        <p:tgtEl>
                                          <p:spTgt spid="17"/>
                                        </p:tgtEl>
                                        <p:attrNameLst>
                                          <p:attrName>ppt_w</p:attrName>
                                        </p:attrNameLst>
                                      </p:cBhvr>
                                      <p:tavLst>
                                        <p:tav tm="0">
                                          <p:val>
                                            <p:strVal val="#ppt_w*0.70"/>
                                          </p:val>
                                        </p:tav>
                                        <p:tav tm="100000">
                                          <p:val>
                                            <p:strVal val="#ppt_w"/>
                                          </p:val>
                                        </p:tav>
                                      </p:tavLst>
                                    </p:anim>
                                    <p:anim calcmode="lin" valueType="num">
                                      <p:cBhvr>
                                        <p:cTn id="44" dur="1000" fill="hold"/>
                                        <p:tgtEl>
                                          <p:spTgt spid="17"/>
                                        </p:tgtEl>
                                        <p:attrNameLst>
                                          <p:attrName>ppt_h</p:attrName>
                                        </p:attrNameLst>
                                      </p:cBhvr>
                                      <p:tavLst>
                                        <p:tav tm="0">
                                          <p:val>
                                            <p:strVal val="#ppt_h"/>
                                          </p:val>
                                        </p:tav>
                                        <p:tav tm="100000">
                                          <p:val>
                                            <p:strVal val="#ppt_h"/>
                                          </p:val>
                                        </p:tav>
                                      </p:tavLst>
                                    </p:anim>
                                    <p:animEffect transition="in" filter="fade">
                                      <p:cBhvr>
                                        <p:cTn id="4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7" grpId="0"/>
      <p:bldP spid="14" grpId="0"/>
      <p:bldP spid="9" grpId="0" animBg="1"/>
      <p:bldP spid="10" grpId="0" animBg="1"/>
      <p:bldP spid="1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29</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7" name="Title 2"/>
          <p:cNvSpPr txBox="1">
            <a:spLocks/>
          </p:cNvSpPr>
          <p:nvPr/>
        </p:nvSpPr>
        <p:spPr>
          <a:xfrm>
            <a:off x="569439" y="528797"/>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The effect of bans</a:t>
            </a:r>
            <a:endParaRPr lang="en-GB" kern="0" dirty="0"/>
          </a:p>
        </p:txBody>
      </p:sp>
      <p:pic>
        <p:nvPicPr>
          <p:cNvPr id="1843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5372" y="1281273"/>
            <a:ext cx="6799146" cy="5576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175848" y="4522912"/>
            <a:ext cx="1968152" cy="1323439"/>
          </a:xfrm>
          <a:prstGeom prst="rect">
            <a:avLst/>
          </a:prstGeom>
          <a:noFill/>
        </p:spPr>
        <p:txBody>
          <a:bodyPr wrap="square" rtlCol="0">
            <a:spAutoFit/>
          </a:bodyPr>
          <a:lstStyle/>
          <a:p>
            <a:r>
              <a:rPr lang="en-GB" sz="1600" dirty="0" err="1" smtClean="0"/>
              <a:t>Rivalan</a:t>
            </a:r>
            <a:r>
              <a:rPr lang="en-GB" sz="1600" dirty="0" smtClean="0"/>
              <a:t> </a:t>
            </a:r>
            <a:r>
              <a:rPr lang="en-GB" sz="1600" i="1" dirty="0" smtClean="0"/>
              <a:t>et al.</a:t>
            </a:r>
            <a:r>
              <a:rPr lang="en-GB" sz="1600" dirty="0" smtClean="0"/>
              <a:t> Can bans stimulate wildlife trade? </a:t>
            </a:r>
            <a:r>
              <a:rPr lang="en-GB" sz="1600" i="1" dirty="0" smtClean="0"/>
              <a:t>Nature</a:t>
            </a:r>
            <a:r>
              <a:rPr lang="en-GB" sz="1600" dirty="0" smtClean="0"/>
              <a:t> </a:t>
            </a:r>
            <a:r>
              <a:rPr lang="en-GB" sz="1600" b="1" dirty="0" smtClean="0"/>
              <a:t>447</a:t>
            </a:r>
            <a:r>
              <a:rPr lang="en-GB" sz="1600" dirty="0" smtClean="0"/>
              <a:t>: 529-530</a:t>
            </a:r>
            <a:r>
              <a:rPr lang="en-GB" sz="1600" dirty="0"/>
              <a:t> </a:t>
            </a:r>
            <a:r>
              <a:rPr lang="en-GB" sz="1600" dirty="0" smtClean="0"/>
              <a:t>(2007).</a:t>
            </a:r>
            <a:endParaRPr lang="en-GB" sz="1600" dirty="0"/>
          </a:p>
        </p:txBody>
      </p:sp>
    </p:spTree>
    <p:extLst>
      <p:ext uri="{BB962C8B-B14F-4D97-AF65-F5344CB8AC3E}">
        <p14:creationId xmlns:p14="http://schemas.microsoft.com/office/powerpoint/2010/main" val="3621429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3</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graphicFrame>
        <p:nvGraphicFramePr>
          <p:cNvPr id="9" name="Table 8"/>
          <p:cNvGraphicFramePr>
            <a:graphicFrameLocks noGrp="1"/>
          </p:cNvGraphicFramePr>
          <p:nvPr>
            <p:extLst>
              <p:ext uri="{D42A27DB-BD31-4B8C-83A1-F6EECF244321}">
                <p14:modId xmlns:p14="http://schemas.microsoft.com/office/powerpoint/2010/main" val="727594076"/>
              </p:ext>
            </p:extLst>
          </p:nvPr>
        </p:nvGraphicFramePr>
        <p:xfrm>
          <a:off x="203200" y="352575"/>
          <a:ext cx="8859826" cy="5494928"/>
        </p:xfrm>
        <a:graphic>
          <a:graphicData uri="http://schemas.openxmlformats.org/drawingml/2006/table">
            <a:tbl>
              <a:tblPr firstRow="1" bandRow="1">
                <a:tableStyleId>{5C22544A-7EE6-4342-B048-85BDC9FD1C3A}</a:tableStyleId>
              </a:tblPr>
              <a:tblGrid>
                <a:gridCol w="4400368"/>
                <a:gridCol w="4459458"/>
              </a:tblGrid>
              <a:tr h="723319">
                <a:tc>
                  <a:txBody>
                    <a:bodyPr/>
                    <a:lstStyle/>
                    <a:p>
                      <a:r>
                        <a:rPr lang="en-GB" dirty="0" smtClean="0"/>
                        <a:t>Benefits of the trade in reptiles and amphibians</a:t>
                      </a:r>
                      <a:endParaRPr lang="en-GB" dirty="0"/>
                    </a:p>
                  </a:txBody>
                  <a:tcPr/>
                </a:tc>
                <a:tc>
                  <a:txBody>
                    <a:bodyPr/>
                    <a:lstStyle/>
                    <a:p>
                      <a:r>
                        <a:rPr lang="en-GB" dirty="0" smtClean="0"/>
                        <a:t>Risks of the trade in reptiles and amphibians</a:t>
                      </a:r>
                      <a:endParaRPr lang="en-GB" dirty="0"/>
                    </a:p>
                  </a:txBody>
                  <a:tcPr/>
                </a:tc>
              </a:tr>
              <a:tr h="638400">
                <a:tc>
                  <a:txBody>
                    <a:bodyPr/>
                    <a:lstStyle/>
                    <a:p>
                      <a:r>
                        <a:rPr lang="en-GB" dirty="0" smtClean="0"/>
                        <a:t>Positive</a:t>
                      </a:r>
                      <a:r>
                        <a:rPr lang="en-GB" baseline="0" dirty="0" smtClean="0"/>
                        <a:t> effects on h</a:t>
                      </a:r>
                      <a:r>
                        <a:rPr lang="en-GB" dirty="0" smtClean="0"/>
                        <a:t>uman health</a:t>
                      </a:r>
                      <a:r>
                        <a:rPr lang="en-GB" baseline="0" dirty="0" smtClean="0"/>
                        <a:t> and wellbeing</a:t>
                      </a:r>
                      <a:endParaRPr lang="en-GB" dirty="0"/>
                    </a:p>
                  </a:txBody>
                  <a:tcPr/>
                </a:tc>
                <a:tc>
                  <a:txBody>
                    <a:bodyPr/>
                    <a:lstStyle/>
                    <a:p>
                      <a:r>
                        <a:rPr lang="en-GB" dirty="0" smtClean="0"/>
                        <a:t>Negative</a:t>
                      </a:r>
                      <a:r>
                        <a:rPr lang="en-GB" baseline="0" dirty="0" smtClean="0"/>
                        <a:t> effects on h</a:t>
                      </a:r>
                      <a:r>
                        <a:rPr lang="en-GB" dirty="0" smtClean="0"/>
                        <a:t>uman health and wellbeing</a:t>
                      </a:r>
                      <a:endParaRPr lang="en-GB" dirty="0"/>
                    </a:p>
                  </a:txBody>
                  <a:tcPr/>
                </a:tc>
              </a:tr>
              <a:tr h="703747">
                <a:tc>
                  <a:txBody>
                    <a:bodyPr/>
                    <a:lstStyle/>
                    <a:p>
                      <a:r>
                        <a:rPr lang="en-GB" dirty="0" smtClean="0"/>
                        <a:t>Keeping</a:t>
                      </a:r>
                      <a:r>
                        <a:rPr lang="en-GB" baseline="0" dirty="0" smtClean="0"/>
                        <a:t> animals is educational</a:t>
                      </a:r>
                      <a:endParaRPr lang="en-GB" dirty="0"/>
                    </a:p>
                  </a:txBody>
                  <a:tcPr/>
                </a:tc>
                <a:tc>
                  <a:txBody>
                    <a:bodyPr/>
                    <a:lstStyle/>
                    <a:p>
                      <a:r>
                        <a:rPr lang="en-GB" baseline="0" dirty="0" smtClean="0"/>
                        <a:t>Keeping animals sends inappropriate educational messages</a:t>
                      </a:r>
                      <a:endParaRPr lang="en-GB" dirty="0"/>
                    </a:p>
                  </a:txBody>
                  <a:tcPr/>
                </a:tc>
              </a:tr>
              <a:tr h="402141">
                <a:tc>
                  <a:txBody>
                    <a:bodyPr/>
                    <a:lstStyle/>
                    <a:p>
                      <a:r>
                        <a:rPr lang="en-GB" dirty="0" smtClean="0"/>
                        <a:t>Sustainable use benefits conservation</a:t>
                      </a:r>
                      <a:endParaRPr lang="en-GB" dirty="0"/>
                    </a:p>
                  </a:txBody>
                  <a:tcPr/>
                </a:tc>
                <a:tc>
                  <a:txBody>
                    <a:bodyPr/>
                    <a:lstStyle/>
                    <a:p>
                      <a:r>
                        <a:rPr lang="en-GB" dirty="0" smtClean="0"/>
                        <a:t>Collection</a:t>
                      </a:r>
                      <a:r>
                        <a:rPr lang="en-GB" baseline="0" dirty="0" smtClean="0"/>
                        <a:t> is detrimental to conservation</a:t>
                      </a:r>
                      <a:endParaRPr lang="en-GB" dirty="0"/>
                    </a:p>
                  </a:txBody>
                  <a:tcPr/>
                </a:tc>
              </a:tr>
              <a:tr h="703747">
                <a:tc>
                  <a:txBody>
                    <a:bodyPr/>
                    <a:lstStyle/>
                    <a:p>
                      <a:r>
                        <a:rPr lang="en-GB" dirty="0" smtClean="0"/>
                        <a:t>Environmental conditions for</a:t>
                      </a:r>
                      <a:r>
                        <a:rPr lang="en-GB" baseline="0" dirty="0" smtClean="0"/>
                        <a:t> captive animals easy to reproduce</a:t>
                      </a:r>
                      <a:endParaRPr lang="en-GB" dirty="0"/>
                    </a:p>
                  </a:txBody>
                  <a:tcPr/>
                </a:tc>
                <a:tc>
                  <a:txBody>
                    <a:bodyPr/>
                    <a:lstStyle/>
                    <a:p>
                      <a:r>
                        <a:rPr lang="en-GB" dirty="0" smtClean="0"/>
                        <a:t>Difficult</a:t>
                      </a:r>
                      <a:r>
                        <a:rPr lang="en-GB" baseline="0" dirty="0" smtClean="0"/>
                        <a:t> to reproduce stress-free conditions for many species</a:t>
                      </a:r>
                      <a:endParaRPr lang="en-GB" dirty="0"/>
                    </a:p>
                  </a:txBody>
                  <a:tcPr/>
                </a:tc>
              </a:tr>
              <a:tr h="703747">
                <a:tc>
                  <a:txBody>
                    <a:bodyPr/>
                    <a:lstStyle/>
                    <a:p>
                      <a:r>
                        <a:rPr lang="en-GB" dirty="0" smtClean="0"/>
                        <a:t>Captive bred animals relieve pressure</a:t>
                      </a:r>
                      <a:r>
                        <a:rPr lang="en-GB" baseline="0" dirty="0" smtClean="0"/>
                        <a:t> on wild populations</a:t>
                      </a:r>
                      <a:endParaRPr lang="en-GB" dirty="0"/>
                    </a:p>
                  </a:txBody>
                  <a:tcPr/>
                </a:tc>
                <a:tc>
                  <a:txBody>
                    <a:bodyPr/>
                    <a:lstStyle/>
                    <a:p>
                      <a:r>
                        <a:rPr lang="en-GB" dirty="0" smtClean="0"/>
                        <a:t>Captive bred</a:t>
                      </a:r>
                      <a:r>
                        <a:rPr lang="en-GB" baseline="0" dirty="0" smtClean="0"/>
                        <a:t> animals stimulate trade for wild animals</a:t>
                      </a:r>
                      <a:endParaRPr lang="en-GB" dirty="0"/>
                    </a:p>
                  </a:txBody>
                  <a:tcPr/>
                </a:tc>
              </a:tr>
              <a:tr h="703747">
                <a:tc>
                  <a:txBody>
                    <a:bodyPr/>
                    <a:lstStyle/>
                    <a:p>
                      <a:r>
                        <a:rPr lang="en-GB" dirty="0" smtClean="0"/>
                        <a:t>Trade results in benefits for local communities</a:t>
                      </a:r>
                      <a:endParaRPr lang="en-GB" dirty="0"/>
                    </a:p>
                  </a:txBody>
                  <a:tcPr/>
                </a:tc>
                <a:tc>
                  <a:txBody>
                    <a:bodyPr/>
                    <a:lstStyle/>
                    <a:p>
                      <a:r>
                        <a:rPr lang="en-GB" dirty="0" smtClean="0"/>
                        <a:t>Trade</a:t>
                      </a:r>
                      <a:r>
                        <a:rPr lang="en-GB" baseline="0" dirty="0" smtClean="0"/>
                        <a:t> results in illegal activity and e</a:t>
                      </a:r>
                      <a:r>
                        <a:rPr lang="en-GB" dirty="0" smtClean="0"/>
                        <a:t>conomic benefits that are unequally shared</a:t>
                      </a:r>
                      <a:endParaRPr lang="en-GB" dirty="0"/>
                    </a:p>
                  </a:txBody>
                  <a:tcPr/>
                </a:tc>
              </a:tr>
              <a:tr h="703747">
                <a:tc>
                  <a:txBody>
                    <a:bodyPr/>
                    <a:lstStyle/>
                    <a:p>
                      <a:r>
                        <a:rPr lang="en-GB" dirty="0" smtClean="0"/>
                        <a:t>Study</a:t>
                      </a:r>
                      <a:r>
                        <a:rPr lang="en-GB" baseline="0" dirty="0" smtClean="0"/>
                        <a:t> of captive animals can produce important research</a:t>
                      </a:r>
                      <a:endParaRPr lang="en-GB" dirty="0"/>
                    </a:p>
                  </a:txBody>
                  <a:tcPr/>
                </a:tc>
                <a:tc>
                  <a:txBody>
                    <a:bodyPr/>
                    <a:lstStyle/>
                    <a:p>
                      <a:r>
                        <a:rPr lang="en-GB" dirty="0" smtClean="0"/>
                        <a:t>Trade spreads invasive species and disease</a:t>
                      </a:r>
                      <a:endParaRPr lang="en-GB" dirty="0"/>
                    </a:p>
                  </a:txBody>
                  <a:tcPr/>
                </a:tc>
              </a:tr>
            </a:tbl>
          </a:graphicData>
        </a:graphic>
      </p:graphicFrame>
    </p:spTree>
    <p:extLst>
      <p:ext uri="{BB962C8B-B14F-4D97-AF65-F5344CB8AC3E}">
        <p14:creationId xmlns:p14="http://schemas.microsoft.com/office/powerpoint/2010/main" val="34329268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69439" y="528797"/>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Conclusions</a:t>
            </a:r>
            <a:endParaRPr lang="en-GB" kern="0" dirty="0"/>
          </a:p>
        </p:txBody>
      </p:sp>
      <p:sp>
        <p:nvSpPr>
          <p:cNvPr id="5" name="TextBox 4"/>
          <p:cNvSpPr txBox="1"/>
          <p:nvPr/>
        </p:nvSpPr>
        <p:spPr>
          <a:xfrm>
            <a:off x="372492" y="1399875"/>
            <a:ext cx="6302630" cy="5252720"/>
          </a:xfrm>
          <a:prstGeom prst="rect">
            <a:avLst/>
          </a:prstGeom>
          <a:noFill/>
        </p:spPr>
        <p:txBody>
          <a:bodyPr wrap="square" rtlCol="0">
            <a:spAutoFit/>
          </a:bodyPr>
          <a:lstStyle/>
          <a:p>
            <a:pPr marL="457200" indent="-457200">
              <a:spcBef>
                <a:spcPts val="2000"/>
              </a:spcBef>
              <a:buFont typeface="Arial" panose="020B0604020202020204" pitchFamily="34" charset="0"/>
              <a:buChar char="•"/>
            </a:pPr>
            <a:r>
              <a:rPr lang="en-GB" sz="2800" dirty="0" smtClean="0"/>
              <a:t>Shifting demand and supply</a:t>
            </a:r>
          </a:p>
          <a:p>
            <a:pPr marL="457200" indent="-457200">
              <a:spcBef>
                <a:spcPts val="2000"/>
              </a:spcBef>
              <a:buFont typeface="Arial" panose="020B0604020202020204" pitchFamily="34" charset="0"/>
              <a:buChar char="•"/>
            </a:pPr>
            <a:r>
              <a:rPr lang="en-GB" sz="2800" dirty="0" smtClean="0"/>
              <a:t>Sustainable harvesting is difficult to demonstrate</a:t>
            </a:r>
          </a:p>
          <a:p>
            <a:pPr marL="457200" indent="-457200">
              <a:spcBef>
                <a:spcPts val="2000"/>
              </a:spcBef>
              <a:buFont typeface="Arial" panose="020B0604020202020204" pitchFamily="34" charset="0"/>
              <a:buChar char="•"/>
            </a:pPr>
            <a:r>
              <a:rPr lang="en-GB" sz="2800" dirty="0" smtClean="0"/>
              <a:t>Local communities may benefit little from the trade</a:t>
            </a:r>
          </a:p>
          <a:p>
            <a:pPr marL="457200" indent="-457200">
              <a:spcBef>
                <a:spcPts val="2000"/>
              </a:spcBef>
              <a:buFont typeface="Arial" panose="020B0604020202020204" pitchFamily="34" charset="0"/>
              <a:buChar char="•"/>
            </a:pPr>
            <a:r>
              <a:rPr lang="en-GB" sz="2800" dirty="0" smtClean="0"/>
              <a:t>Disease may be a growing issue</a:t>
            </a:r>
          </a:p>
          <a:p>
            <a:pPr marL="457200" indent="-457200">
              <a:spcBef>
                <a:spcPts val="2000"/>
              </a:spcBef>
              <a:buFont typeface="Arial" panose="020B0604020202020204" pitchFamily="34" charset="0"/>
              <a:buChar char="•"/>
            </a:pPr>
            <a:r>
              <a:rPr lang="en-GB" sz="2800" dirty="0" smtClean="0"/>
              <a:t>Bans unlikely to work</a:t>
            </a:r>
          </a:p>
          <a:p>
            <a:pPr marL="457200" indent="-457200">
              <a:spcBef>
                <a:spcPts val="2000"/>
              </a:spcBef>
              <a:buFont typeface="Arial" panose="020B0604020202020204" pitchFamily="34" charset="0"/>
              <a:buChar char="•"/>
            </a:pPr>
            <a:r>
              <a:rPr lang="en-GB" sz="2800" dirty="0" smtClean="0"/>
              <a:t>Work with all stakeholders along the demand – supply chain!</a:t>
            </a:r>
          </a:p>
        </p:txBody>
      </p:sp>
      <p:pic>
        <p:nvPicPr>
          <p:cNvPr id="6" name="Picture 6" descr="solarFrogReadingBook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675121" y="1555637"/>
            <a:ext cx="2468880" cy="397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8"/>
          <p:cNvPicPr>
            <a:picLocks noChangeAspect="1"/>
          </p:cNvPicPr>
          <p:nvPr/>
        </p:nvPicPr>
        <p:blipFill rotWithShape="1">
          <a:blip r:embed="rId3"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011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Madagasikara Voakajy new.JPG"/>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81000" y="457200"/>
            <a:ext cx="1519127" cy="1371600"/>
          </a:xfrm>
          <a:prstGeom prst="rect">
            <a:avLst/>
          </a:prstGeom>
        </p:spPr>
      </p:pic>
      <p:pic>
        <p:nvPicPr>
          <p:cNvPr id="7" name="Image 6" descr="Calumma_logo4.gif"/>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8800" y="4953000"/>
            <a:ext cx="2215006" cy="1371600"/>
          </a:xfrm>
          <a:prstGeom prst="rect">
            <a:avLst/>
          </a:prstGeom>
        </p:spPr>
      </p:pic>
      <p:pic>
        <p:nvPicPr>
          <p:cNvPr id="3074" name="Picture 2" descr="G:\Photo poster\DBA.bmp"/>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962400" y="533400"/>
            <a:ext cx="3008426" cy="1371600"/>
          </a:xfrm>
          <a:prstGeom prst="rect">
            <a:avLst/>
          </a:prstGeom>
          <a:noFill/>
        </p:spPr>
      </p:pic>
      <p:pic>
        <p:nvPicPr>
          <p:cNvPr id="3075" name="Picture 3" descr="G:\Photo poster\DARWIN.jpg"/>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09600" y="3505200"/>
            <a:ext cx="3108960" cy="3108960"/>
          </a:xfrm>
          <a:prstGeom prst="rect">
            <a:avLst/>
          </a:prstGeom>
          <a:noFill/>
        </p:spPr>
      </p:pic>
      <p:pic>
        <p:nvPicPr>
          <p:cNvPr id="3076" name="Picture 4" descr="G:\Photo poster\logo Madagascar National Park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579409" y="2057400"/>
            <a:ext cx="992591" cy="1737360"/>
          </a:xfrm>
          <a:prstGeom prst="rect">
            <a:avLst/>
          </a:prstGeom>
          <a:noFill/>
        </p:spPr>
      </p:pic>
      <p:pic>
        <p:nvPicPr>
          <p:cNvPr id="3077" name="Picture 5" descr="G:\Photo poster\IUCN.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28600" y="2057400"/>
            <a:ext cx="1600210" cy="1554480"/>
          </a:xfrm>
          <a:prstGeom prst="rect">
            <a:avLst/>
          </a:prstGeom>
          <a:noFill/>
        </p:spPr>
      </p:pic>
      <p:pic>
        <p:nvPicPr>
          <p:cNvPr id="3078" name="Picture 6" descr="G:\Photo poster\Minenv2.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315200" y="457200"/>
            <a:ext cx="1197521" cy="1371600"/>
          </a:xfrm>
          <a:prstGeom prst="rect">
            <a:avLst/>
          </a:prstGeom>
          <a:noFill/>
        </p:spPr>
      </p:pic>
      <p:pic>
        <p:nvPicPr>
          <p:cNvPr id="3079" name="Picture 7" descr="G:\Photo poster\logo_univ_toliara.jp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057400" y="2133600"/>
            <a:ext cx="1246913" cy="1371600"/>
          </a:xfrm>
          <a:prstGeom prst="rect">
            <a:avLst/>
          </a:prstGeom>
          <a:noFill/>
        </p:spPr>
      </p:pic>
      <p:pic>
        <p:nvPicPr>
          <p:cNvPr id="14" name="Picture 7"/>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562114" y="2133600"/>
            <a:ext cx="2408712" cy="961576"/>
          </a:xfrm>
          <a:prstGeom prst="rect">
            <a:avLst/>
          </a:prstGeom>
          <a:noFill/>
          <a:ln w="9525">
            <a:noFill/>
            <a:miter lim="800000"/>
            <a:headEnd/>
            <a:tailEnd/>
          </a:ln>
        </p:spPr>
      </p:pic>
      <p:pic>
        <p:nvPicPr>
          <p:cNvPr id="3080" name="Picture 8"/>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191000" y="5181600"/>
            <a:ext cx="1427354" cy="1463040"/>
          </a:xfrm>
          <a:prstGeom prst="rect">
            <a:avLst/>
          </a:prstGeom>
          <a:noFill/>
          <a:ln w="9525">
            <a:noFill/>
            <a:miter lim="800000"/>
            <a:headEnd/>
            <a:tailEnd/>
          </a:ln>
          <a:effectLst/>
        </p:spPr>
      </p:pic>
      <p:pic>
        <p:nvPicPr>
          <p:cNvPr id="3081" name="Picture 9" descr="G:\Photo poster\chameleon_studios_logo.jp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5867400" y="5334000"/>
            <a:ext cx="1562187" cy="1371600"/>
          </a:xfrm>
          <a:prstGeom prst="rect">
            <a:avLst/>
          </a:prstGeom>
          <a:noFill/>
        </p:spPr>
      </p:pic>
      <p:pic>
        <p:nvPicPr>
          <p:cNvPr id="3082" name="Picture 10"/>
          <p:cNvPicPr>
            <a:picLocks noChangeAspect="1" noChangeArrowheads="1"/>
          </p:cNvPicPr>
          <p:nvPr/>
        </p:nvPicPr>
        <p:blipFill>
          <a:blip r:embed="rId1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668017" y="4073005"/>
            <a:ext cx="3597191" cy="810974"/>
          </a:xfrm>
          <a:prstGeom prst="rect">
            <a:avLst/>
          </a:prstGeom>
          <a:noFill/>
          <a:ln w="9525">
            <a:noFill/>
            <a:miter lim="800000"/>
            <a:headEnd/>
            <a:tailEnd/>
          </a:ln>
        </p:spPr>
      </p:pic>
      <p:sp>
        <p:nvSpPr>
          <p:cNvPr id="3084"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083" name="Object 11"/>
          <p:cNvGraphicFramePr>
            <a:graphicFrameLocks noChangeAspect="1"/>
          </p:cNvGraphicFramePr>
          <p:nvPr>
            <p:extLst>
              <p:ext uri="{D42A27DB-BD31-4B8C-83A1-F6EECF244321}">
                <p14:modId xmlns:p14="http://schemas.microsoft.com/office/powerpoint/2010/main" val="3325983086"/>
              </p:ext>
            </p:extLst>
          </p:nvPr>
        </p:nvGraphicFramePr>
        <p:xfrm>
          <a:off x="7750721" y="5181600"/>
          <a:ext cx="762000" cy="1162373"/>
        </p:xfrm>
        <a:graphic>
          <a:graphicData uri="http://schemas.openxmlformats.org/presentationml/2006/ole">
            <mc:AlternateContent xmlns:mc="http://schemas.openxmlformats.org/markup-compatibility/2006">
              <mc:Choice xmlns:v="urn:schemas-microsoft-com:vml" Requires="v">
                <p:oleObj spid="_x0000_s1098" name="Picture" r:id="rId16" imgW="589836" imgH="896102" progId="Word.Picture.8">
                  <p:embed/>
                </p:oleObj>
              </mc:Choice>
              <mc:Fallback>
                <p:oleObj name="Picture" r:id="rId16" imgW="589836" imgH="896102" progId="Word.Picture.8">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750721" y="5181600"/>
                        <a:ext cx="762000" cy="116237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ZoneTexte 19"/>
          <p:cNvSpPr txBox="1"/>
          <p:nvPr/>
        </p:nvSpPr>
        <p:spPr>
          <a:xfrm>
            <a:off x="1524000" y="6324600"/>
            <a:ext cx="2667000" cy="338554"/>
          </a:xfrm>
          <a:prstGeom prst="rect">
            <a:avLst/>
          </a:prstGeom>
          <a:noFill/>
        </p:spPr>
        <p:txBody>
          <a:bodyPr wrap="square" rtlCol="0">
            <a:spAutoFit/>
          </a:bodyPr>
          <a:lstStyle/>
          <a:p>
            <a:r>
              <a:rPr lang="fr-FR" sz="1600" b="1" i="1" dirty="0" smtClean="0">
                <a:solidFill>
                  <a:schemeClr val="accent3">
                    <a:lumMod val="50000"/>
                  </a:schemeClr>
                </a:solidFill>
                <a:latin typeface="Baskerville Old Face" pitchFamily="18" charset="0"/>
              </a:rPr>
              <a:t>Calumma Ecological Services</a:t>
            </a:r>
            <a:endParaRPr lang="fr-FR" sz="1600" b="1" i="1" dirty="0">
              <a:solidFill>
                <a:schemeClr val="accent3">
                  <a:lumMod val="50000"/>
                </a:schemeClr>
              </a:solidFill>
              <a:latin typeface="Baskerville Old Face" pitchFamily="18" charset="0"/>
            </a:endParaRPr>
          </a:p>
        </p:txBody>
      </p:sp>
      <p:pic>
        <p:nvPicPr>
          <p:cNvPr id="1030" name="Picture 6" descr="BHS Logo"/>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2123728" y="3717032"/>
            <a:ext cx="1224136" cy="1092979"/>
          </a:xfrm>
          <a:prstGeom prst="rect">
            <a:avLst/>
          </a:prstGeom>
          <a:noFill/>
        </p:spPr>
      </p:pic>
      <p:sp>
        <p:nvSpPr>
          <p:cNvPr id="2" name="TextBox 1"/>
          <p:cNvSpPr txBox="1"/>
          <p:nvPr/>
        </p:nvSpPr>
        <p:spPr>
          <a:xfrm>
            <a:off x="2138968" y="792480"/>
            <a:ext cx="2162451" cy="978729"/>
          </a:xfrm>
          <a:prstGeom prst="rect">
            <a:avLst/>
          </a:prstGeom>
          <a:noFill/>
          <a:ln>
            <a:solidFill>
              <a:schemeClr val="tx1"/>
            </a:solidFill>
          </a:ln>
        </p:spPr>
        <p:txBody>
          <a:bodyPr wrap="none" rtlCol="0">
            <a:spAutoFit/>
          </a:bodyPr>
          <a:lstStyle/>
          <a:p>
            <a:r>
              <a:rPr lang="en-GB" sz="1600" dirty="0" smtClean="0">
                <a:latin typeface="Arial Black" panose="020B0A04020102020204" pitchFamily="34" charset="0"/>
              </a:rPr>
              <a:t>Heathrow</a:t>
            </a:r>
          </a:p>
          <a:p>
            <a:r>
              <a:rPr lang="en-GB" sz="1600" dirty="0" smtClean="0">
                <a:latin typeface="Arial Black" panose="020B0A04020102020204" pitchFamily="34" charset="0"/>
              </a:rPr>
              <a:t>Animal Reception</a:t>
            </a:r>
          </a:p>
          <a:p>
            <a:r>
              <a:rPr lang="en-GB" sz="1600" dirty="0" smtClean="0">
                <a:latin typeface="Arial Black" panose="020B0A04020102020204" pitchFamily="34" charset="0"/>
              </a:rPr>
              <a:t>Centre</a:t>
            </a:r>
            <a:endParaRPr lang="en-GB" sz="1600" dirty="0">
              <a:latin typeface="Arial Black" panose="020B0A04020102020204" pitchFamily="34" charset="0"/>
            </a:endParaRPr>
          </a:p>
        </p:txBody>
      </p:sp>
      <p:pic>
        <p:nvPicPr>
          <p:cNvPr id="1031" name="Picture 7" descr="zsl"/>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7429586" y="3718560"/>
            <a:ext cx="1455333" cy="93447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7304314" y="2383726"/>
            <a:ext cx="1509825" cy="1023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1"/>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5466613" y="3095176"/>
            <a:ext cx="904955" cy="885022"/>
          </a:xfrm>
          <a:prstGeom prst="rect">
            <a:avLst/>
          </a:prstGeom>
        </p:spPr>
      </p:pic>
    </p:spTree>
    <p:extLst>
      <p:ext uri="{BB962C8B-B14F-4D97-AF65-F5344CB8AC3E}">
        <p14:creationId xmlns:p14="http://schemas.microsoft.com/office/powerpoint/2010/main" val="2526415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Image result for bearded dragon">
            <a:hlinkClick r:id="rId2"/>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51927" y="1208330"/>
            <a:ext cx="3021565" cy="189477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4</a:t>
            </a:fld>
            <a:endParaRPr lang="en-US" dirty="0"/>
          </a:p>
        </p:txBody>
      </p:sp>
      <p:pic>
        <p:nvPicPr>
          <p:cNvPr id="5" name="Content Placeholder 8"/>
          <p:cNvPicPr>
            <a:picLocks noChangeAspect="1"/>
          </p:cNvPicPr>
          <p:nvPr/>
        </p:nvPicPr>
        <p:blipFill rotWithShape="1">
          <a:blip r:embed="rId4"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7" name="Title 2"/>
          <p:cNvSpPr txBox="1">
            <a:spLocks/>
          </p:cNvSpPr>
          <p:nvPr/>
        </p:nvSpPr>
        <p:spPr>
          <a:xfrm>
            <a:off x="569439" y="528797"/>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Human health and wellbeing?</a:t>
            </a:r>
            <a:endParaRPr lang="en-GB" kern="0" dirty="0"/>
          </a:p>
        </p:txBody>
      </p:sp>
      <p:pic>
        <p:nvPicPr>
          <p:cNvPr id="1026" name="Picture 2" descr="Image result for happy dog and owner">
            <a:hlinkClick r:id="rId5"/>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03200" y="1208331"/>
            <a:ext cx="3714750" cy="23241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Image result for aquarium">
            <a:hlinkClick r:id="rId7"/>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358044" y="1924169"/>
            <a:ext cx="5545755" cy="32098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descr="Image result for vivarium">
            <a:hlinkClick r:id="rId9"/>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574024" y="3488438"/>
            <a:ext cx="5443367" cy="32911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2" name="Picture 8" descr="Image result for i love my bearded dragon">
            <a:hlinkClick r:id="rId11"/>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7033846" y="1112069"/>
            <a:ext cx="2110153" cy="2254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44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Image result for salmonella poisoning">
            <a:hlinkClick r:id="rId2"/>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64154" y="3990082"/>
            <a:ext cx="2909338" cy="194184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5</a:t>
            </a:fld>
            <a:endParaRPr lang="en-US" dirty="0"/>
          </a:p>
        </p:txBody>
      </p:sp>
      <p:pic>
        <p:nvPicPr>
          <p:cNvPr id="5" name="Content Placeholder 8"/>
          <p:cNvPicPr>
            <a:picLocks noChangeAspect="1"/>
          </p:cNvPicPr>
          <p:nvPr/>
        </p:nvPicPr>
        <p:blipFill rotWithShape="1">
          <a:blip r:embed="rId4"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pic>
        <p:nvPicPr>
          <p:cNvPr id="9218" name="Picture 2" descr="Image result for salmonella poisoning">
            <a:hlinkClick r:id="rId5"/>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194533" y="3722686"/>
            <a:ext cx="4008080" cy="2937219"/>
          </a:xfrm>
          <a:prstGeom prst="rect">
            <a:avLst/>
          </a:prstGeom>
          <a:noFill/>
          <a:extLst>
            <a:ext uri="{909E8E84-426E-40DD-AFC4-6F175D3DCCD1}">
              <a14:hiddenFill xmlns:a14="http://schemas.microsoft.com/office/drawing/2010/main">
                <a:solidFill>
                  <a:srgbClr val="FFFFFF"/>
                </a:solidFill>
              </a14:hiddenFill>
            </a:ext>
          </a:extLst>
        </p:spPr>
      </p:pic>
      <p:sp>
        <p:nvSpPr>
          <p:cNvPr id="8" name="Title 2"/>
          <p:cNvSpPr txBox="1">
            <a:spLocks/>
          </p:cNvSpPr>
          <p:nvPr/>
        </p:nvSpPr>
        <p:spPr>
          <a:xfrm>
            <a:off x="569439" y="528797"/>
            <a:ext cx="8291513"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Human health and wellbeing?</a:t>
            </a:r>
            <a:endParaRPr lang="en-GB" kern="0" dirty="0"/>
          </a:p>
        </p:txBody>
      </p:sp>
      <p:pic>
        <p:nvPicPr>
          <p:cNvPr id="9222" name="Picture 6" descr="Image result for allergy to dogs">
            <a:hlinkClick r:id="rId7"/>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194533" y="1156201"/>
            <a:ext cx="3622112" cy="2475985"/>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Image result for reptile bites">
            <a:hlinkClick r:id="rId9"/>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62622" y="1243168"/>
            <a:ext cx="3395406" cy="24305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pet reptile cartoon">
            <a:hlinkClick r:id="rId11"/>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p:blipFill>
        <p:spPr bwMode="auto">
          <a:xfrm>
            <a:off x="386319" y="3834295"/>
            <a:ext cx="3456944" cy="2847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586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6</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7" name="Title 2"/>
          <p:cNvSpPr txBox="1">
            <a:spLocks/>
          </p:cNvSpPr>
          <p:nvPr/>
        </p:nvSpPr>
        <p:spPr>
          <a:xfrm>
            <a:off x="521680" y="309450"/>
            <a:ext cx="8502650"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Improving technology </a:t>
            </a:r>
            <a:r>
              <a:rPr lang="en-GB" kern="0" dirty="0" smtClean="0"/>
              <a:t>improves welfare but drives </a:t>
            </a:r>
            <a:r>
              <a:rPr lang="en-GB" kern="0" dirty="0" smtClean="0"/>
              <a:t>trade </a:t>
            </a:r>
            <a:r>
              <a:rPr lang="en-GB" kern="0" dirty="0" smtClean="0"/>
              <a:t>dynamics </a:t>
            </a:r>
            <a:endParaRPr lang="en-GB" kern="0" dirty="0"/>
          </a:p>
        </p:txBody>
      </p:sp>
      <p:pic>
        <p:nvPicPr>
          <p:cNvPr id="10242" name="Picture 2" descr="Image result for reptile husbandry products">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1873" y="1318260"/>
            <a:ext cx="3281321" cy="318409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Image result for reptile care products">
            <a:hlinkClick r:id="rId5"/>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4003452" y="1613681"/>
            <a:ext cx="2247900" cy="1692226"/>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ProRep Livefood Care Kit Large 30 x 19 x 23cm"/>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3637212" y="3668952"/>
            <a:ext cx="3490870" cy="2752418"/>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Arcadia D3 UV Basking Lamp"/>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203199" y="3945620"/>
            <a:ext cx="3434013" cy="2869810"/>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Image result for reptile thermostat">
            <a:hlinkClick r:id="rId9"/>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195396" y="1322927"/>
            <a:ext cx="2859405" cy="2346025"/>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Image result for reptile datalogger">
            <a:hlinkClick r:id="rId11"/>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128082" y="3668952"/>
            <a:ext cx="1974434" cy="1974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5022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dirty="0" smtClean="0"/>
              <a:t>Footer text</a:t>
            </a:r>
            <a:endParaRPr lang="en-GB"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7</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8" name="Title 2"/>
          <p:cNvSpPr txBox="1">
            <a:spLocks/>
          </p:cNvSpPr>
          <p:nvPr/>
        </p:nvSpPr>
        <p:spPr>
          <a:xfrm>
            <a:off x="152400" y="523022"/>
            <a:ext cx="8991600"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sz="2400" kern="0" dirty="0" smtClean="0"/>
              <a:t>Dynamics of the trade: changes in supply, demand and price</a:t>
            </a:r>
            <a:endParaRPr lang="en-GB" sz="2400" kern="0" dirty="0"/>
          </a:p>
        </p:txBody>
      </p:sp>
      <p:sp>
        <p:nvSpPr>
          <p:cNvPr id="4" name="AutoShape 4" descr="Image result for ben tapley zsl"/>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197"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58808" y="1290930"/>
            <a:ext cx="2477859" cy="24778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7" name="TextBox 6"/>
          <p:cNvSpPr txBox="1"/>
          <p:nvPr/>
        </p:nvSpPr>
        <p:spPr>
          <a:xfrm>
            <a:off x="304800" y="4594830"/>
            <a:ext cx="7939994" cy="2080570"/>
          </a:xfrm>
          <a:prstGeom prst="rect">
            <a:avLst/>
          </a:prstGeom>
          <a:noFill/>
        </p:spPr>
        <p:txBody>
          <a:bodyPr wrap="none" rtlCol="0">
            <a:spAutoFit/>
          </a:bodyPr>
          <a:lstStyle/>
          <a:p>
            <a:pPr marL="457200" indent="-457200">
              <a:buFont typeface="Arial" panose="020B0604020202020204" pitchFamily="34" charset="0"/>
              <a:buChar char="•"/>
            </a:pPr>
            <a:r>
              <a:rPr lang="en-GB" sz="2000" dirty="0" smtClean="0"/>
              <a:t>Number of species in the trade doubled between 1993 and 2005</a:t>
            </a:r>
          </a:p>
          <a:p>
            <a:pPr marL="457200" indent="-457200">
              <a:buFont typeface="Arial" panose="020B0604020202020204" pitchFamily="34" charset="0"/>
              <a:buChar char="•"/>
            </a:pPr>
            <a:r>
              <a:rPr lang="en-GB" sz="2000" dirty="0" smtClean="0"/>
              <a:t>Only about a third were common to both periods</a:t>
            </a:r>
          </a:p>
          <a:p>
            <a:pPr marL="457200" indent="-457200">
              <a:buFont typeface="Arial" panose="020B0604020202020204" pitchFamily="34" charset="0"/>
              <a:buChar char="•"/>
            </a:pPr>
            <a:r>
              <a:rPr lang="en-GB" sz="2000" dirty="0" smtClean="0"/>
              <a:t>General increase in price, but wide variation between species</a:t>
            </a:r>
          </a:p>
          <a:p>
            <a:pPr marL="457200" indent="-457200">
              <a:buFont typeface="Arial" panose="020B0604020202020204" pitchFamily="34" charset="0"/>
              <a:buChar char="•"/>
            </a:pPr>
            <a:r>
              <a:rPr lang="en-GB" sz="2000" dirty="0" smtClean="0"/>
              <a:t>Unusual colour morphs increase in price by &lt;1000%</a:t>
            </a:r>
          </a:p>
          <a:p>
            <a:endParaRPr lang="en-GB" dirty="0"/>
          </a:p>
        </p:txBody>
      </p:sp>
      <p:pic>
        <p:nvPicPr>
          <p:cNvPr id="205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3199" y="1290930"/>
            <a:ext cx="5760022" cy="3168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bwMode="auto">
          <a:xfrm>
            <a:off x="407963" y="1290930"/>
            <a:ext cx="5555258" cy="3168527"/>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6128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dirty="0" smtClean="0"/>
              <a:t>Footer text</a:t>
            </a:r>
            <a:endParaRPr lang="en-GB" dirty="0"/>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8</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200" y="6505575"/>
            <a:ext cx="20174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sp>
        <p:nvSpPr>
          <p:cNvPr id="8" name="Title 2"/>
          <p:cNvSpPr txBox="1">
            <a:spLocks/>
          </p:cNvSpPr>
          <p:nvPr/>
        </p:nvSpPr>
        <p:spPr>
          <a:xfrm>
            <a:off x="152400" y="523022"/>
            <a:ext cx="8991600"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sz="2400" kern="0" dirty="0" smtClean="0"/>
              <a:t>Dynamics of the trade: changes in supply, demand and price</a:t>
            </a:r>
            <a:endParaRPr lang="en-GB" sz="2400" kern="0" dirty="0"/>
          </a:p>
        </p:txBody>
      </p:sp>
      <p:sp>
        <p:nvSpPr>
          <p:cNvPr id="4" name="AutoShape 4" descr="Image result for ben tapley zsl"/>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p:cNvSpPr txBox="1"/>
          <p:nvPr/>
        </p:nvSpPr>
        <p:spPr>
          <a:xfrm>
            <a:off x="304800" y="4594830"/>
            <a:ext cx="7939994" cy="2080570"/>
          </a:xfrm>
          <a:prstGeom prst="rect">
            <a:avLst/>
          </a:prstGeom>
          <a:noFill/>
        </p:spPr>
        <p:txBody>
          <a:bodyPr wrap="none" rtlCol="0">
            <a:spAutoFit/>
          </a:bodyPr>
          <a:lstStyle/>
          <a:p>
            <a:pPr marL="457200" indent="-457200">
              <a:buFont typeface="Arial" panose="020B0604020202020204" pitchFamily="34" charset="0"/>
              <a:buChar char="•"/>
            </a:pPr>
            <a:r>
              <a:rPr lang="en-GB" sz="2000" dirty="0" smtClean="0"/>
              <a:t>Number of species in the trade doubled between 1993 and 2005</a:t>
            </a:r>
          </a:p>
          <a:p>
            <a:pPr marL="457200" indent="-457200">
              <a:buFont typeface="Arial" panose="020B0604020202020204" pitchFamily="34" charset="0"/>
              <a:buChar char="•"/>
            </a:pPr>
            <a:r>
              <a:rPr lang="en-GB" sz="2000" dirty="0" smtClean="0"/>
              <a:t>Only about a third were common to both periods</a:t>
            </a:r>
          </a:p>
          <a:p>
            <a:pPr marL="457200" indent="-457200">
              <a:buFont typeface="Arial" panose="020B0604020202020204" pitchFamily="34" charset="0"/>
              <a:buChar char="•"/>
            </a:pPr>
            <a:r>
              <a:rPr lang="en-GB" sz="2000" dirty="0" smtClean="0"/>
              <a:t>General increase in price, but wide variation between species</a:t>
            </a:r>
          </a:p>
          <a:p>
            <a:pPr marL="457200" indent="-457200">
              <a:buFont typeface="Arial" panose="020B0604020202020204" pitchFamily="34" charset="0"/>
              <a:buChar char="•"/>
            </a:pPr>
            <a:r>
              <a:rPr lang="en-GB" sz="2000" dirty="0" smtClean="0"/>
              <a:t>Unusual colour morphs increase in price by &lt;1000%</a:t>
            </a:r>
          </a:p>
          <a:p>
            <a:endParaRPr lang="en-GB" dirty="0"/>
          </a:p>
        </p:txBody>
      </p:sp>
      <p:pic>
        <p:nvPicPr>
          <p:cNvPr id="205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3199" y="1290930"/>
            <a:ext cx="5760022" cy="3168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bwMode="auto">
          <a:xfrm>
            <a:off x="407963" y="1290930"/>
            <a:ext cx="5555258" cy="3168527"/>
          </a:xfrm>
          <a:prstGeom prst="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pic>
        <p:nvPicPr>
          <p:cNvPr id="2050" name="Picture 2" descr="Image result for pet albino python"/>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102832" y="1290930"/>
            <a:ext cx="2934290" cy="2088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254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nl-NL" smtClean="0"/>
              <a:t>Footer text</a:t>
            </a:r>
            <a:endParaRPr lang="en-GB"/>
          </a:p>
        </p:txBody>
      </p:sp>
      <p:sp>
        <p:nvSpPr>
          <p:cNvPr id="3" name="Slide Number Placeholder 2"/>
          <p:cNvSpPr>
            <a:spLocks noGrp="1"/>
          </p:cNvSpPr>
          <p:nvPr>
            <p:ph type="sldNum" sz="quarter" idx="4"/>
          </p:nvPr>
        </p:nvSpPr>
        <p:spPr/>
        <p:txBody>
          <a:bodyPr/>
          <a:lstStyle/>
          <a:p>
            <a:pPr algn="l"/>
            <a:r>
              <a:rPr lang="en-US" smtClean="0"/>
              <a:t>Page </a:t>
            </a:r>
            <a:fld id="{BB9ACB3B-81A4-6247-87B5-FC3E0A04C89B}" type="slidenum">
              <a:rPr lang="en-US" smtClean="0"/>
              <a:pPr algn="l"/>
              <a:t>9</a:t>
            </a:fld>
            <a:endParaRPr lang="en-US" dirty="0"/>
          </a:p>
        </p:txBody>
      </p:sp>
      <p:pic>
        <p:nvPicPr>
          <p:cNvPr id="5" name="Content Placeholder 8"/>
          <p:cNvPicPr>
            <a:picLocks noChangeAspect="1"/>
          </p:cNvPicPr>
          <p:nvPr/>
        </p:nvPicPr>
        <p:blipFill rotWithShape="1">
          <a:blip r:embed="rId2" cstate="email">
            <a:lum bright="-10000"/>
            <a:extLst>
              <a:ext uri="{28A0092B-C50C-407E-A947-70E740481C1C}">
                <a14:useLocalDpi xmlns:a14="http://schemas.microsoft.com/office/drawing/2010/main"/>
              </a:ext>
            </a:extLst>
          </a:blip>
          <a:srcRect b="29739"/>
          <a:stretch/>
        </p:blipFill>
        <p:spPr bwMode="auto">
          <a:xfrm>
            <a:off x="7373492" y="5949103"/>
            <a:ext cx="1375221" cy="556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203198" y="6504109"/>
            <a:ext cx="4636086" cy="352425"/>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r>
              <a:rPr lang="en-GB" sz="1600" dirty="0" smtClean="0"/>
              <a:t>Carpenter</a:t>
            </a:r>
            <a:r>
              <a:rPr kumimoji="0" lang="en-GB" sz="1600" b="0" i="0" u="none" strike="noStrike" cap="none" normalizeH="0" baseline="0" dirty="0" smtClean="0">
                <a:ln>
                  <a:noFill/>
                </a:ln>
                <a:solidFill>
                  <a:schemeClr val="tx1"/>
                </a:solidFill>
                <a:effectLst/>
                <a:latin typeface="Arial" charset="0"/>
                <a:cs typeface="Arial" charset="0"/>
              </a:rPr>
              <a:t> </a:t>
            </a:r>
            <a:r>
              <a:rPr kumimoji="0" lang="en-GB" sz="1600" b="0" i="1" u="none" strike="noStrike" cap="none" normalizeH="0" baseline="0" dirty="0" smtClean="0">
                <a:ln>
                  <a:noFill/>
                </a:ln>
                <a:solidFill>
                  <a:schemeClr val="tx1"/>
                </a:solidFill>
                <a:effectLst/>
                <a:latin typeface="Arial" charset="0"/>
                <a:cs typeface="Arial" charset="0"/>
              </a:rPr>
              <a:t>et al.</a:t>
            </a:r>
            <a:r>
              <a:rPr kumimoji="0" lang="en-GB" sz="1600" b="0" i="0" u="none" strike="noStrike" cap="none" normalizeH="0" baseline="0" dirty="0" smtClean="0">
                <a:ln>
                  <a:noFill/>
                </a:ln>
                <a:solidFill>
                  <a:schemeClr val="tx1"/>
                </a:solidFill>
                <a:effectLst/>
                <a:latin typeface="Arial" charset="0"/>
                <a:cs typeface="Arial" charset="0"/>
              </a:rPr>
              <a:t> </a:t>
            </a:r>
            <a:r>
              <a:rPr lang="en-GB" sz="1600" i="1" dirty="0" smtClean="0"/>
              <a:t>Oryx</a:t>
            </a:r>
            <a:r>
              <a:rPr kumimoji="0" lang="en-GB" sz="1600" b="0" i="0" u="none" strike="noStrike" cap="none" normalizeH="0" baseline="0" dirty="0" smtClean="0">
                <a:ln>
                  <a:noFill/>
                </a:ln>
                <a:solidFill>
                  <a:schemeClr val="tx1"/>
                </a:solidFill>
                <a:effectLst/>
                <a:latin typeface="Arial" charset="0"/>
                <a:cs typeface="Arial" charset="0"/>
              </a:rPr>
              <a:t> </a:t>
            </a:r>
            <a:r>
              <a:rPr lang="en-GB" sz="1600" b="1" dirty="0" smtClean="0"/>
              <a:t>48</a:t>
            </a:r>
            <a:r>
              <a:rPr kumimoji="0" lang="en-GB" sz="1600" b="0" i="0" u="none" strike="noStrike" cap="none" normalizeH="0" baseline="0" dirty="0" smtClean="0">
                <a:ln>
                  <a:noFill/>
                </a:ln>
                <a:solidFill>
                  <a:schemeClr val="tx1"/>
                </a:solidFill>
                <a:effectLst/>
                <a:latin typeface="Arial" charset="0"/>
                <a:cs typeface="Arial" charset="0"/>
              </a:rPr>
              <a:t>: </a:t>
            </a:r>
            <a:r>
              <a:rPr lang="en-GB" sz="1600" dirty="0" smtClean="0"/>
              <a:t>568-574</a:t>
            </a:r>
            <a:r>
              <a:rPr kumimoji="0" lang="en-GB" sz="1600" b="0" i="0" u="none" strike="noStrike" cap="none" normalizeH="0" baseline="0" dirty="0" smtClean="0">
                <a:ln>
                  <a:noFill/>
                </a:ln>
                <a:solidFill>
                  <a:schemeClr val="tx1"/>
                </a:solidFill>
                <a:effectLst/>
                <a:latin typeface="Arial" charset="0"/>
                <a:cs typeface="Arial" charset="0"/>
              </a:rPr>
              <a:t> (</a:t>
            </a:r>
            <a:r>
              <a:rPr kumimoji="0" lang="en-GB" sz="1600" i="0" u="none" strike="noStrike" cap="none" normalizeH="0" baseline="0" dirty="0" smtClean="0">
                <a:ln>
                  <a:noFill/>
                </a:ln>
                <a:solidFill>
                  <a:schemeClr val="tx1"/>
                </a:solidFill>
                <a:effectLst/>
                <a:latin typeface="Arial" charset="0"/>
                <a:cs typeface="Arial" charset="0"/>
              </a:rPr>
              <a:t>2014</a:t>
            </a:r>
            <a:r>
              <a:rPr kumimoji="0" lang="en-GB" sz="1600" b="0" i="0" u="none" strike="noStrike" cap="none" normalizeH="0" baseline="0" dirty="0" smtClean="0">
                <a:ln>
                  <a:noFill/>
                </a:ln>
                <a:solidFill>
                  <a:schemeClr val="tx1"/>
                </a:solidFill>
                <a:effectLst/>
                <a:latin typeface="Arial" charset="0"/>
                <a:cs typeface="Arial" charset="0"/>
              </a:rPr>
              <a:t>)</a:t>
            </a:r>
          </a:p>
        </p:txBody>
      </p:sp>
      <p:sp>
        <p:nvSpPr>
          <p:cNvPr id="7" name="Title 2"/>
          <p:cNvSpPr txBox="1">
            <a:spLocks/>
          </p:cNvSpPr>
          <p:nvPr/>
        </p:nvSpPr>
        <p:spPr>
          <a:xfrm>
            <a:off x="569439" y="528797"/>
            <a:ext cx="8574561" cy="576263"/>
          </a:xfrm>
          <a:prstGeom prst="rect">
            <a:avLst/>
          </a:prstGeom>
        </p:spPr>
        <p:txBody>
          <a:bodyPr/>
          <a:lstStyle>
            <a:lvl1pPr algn="l" rtl="0" eaLnBrk="1" fontAlgn="base" hangingPunct="1">
              <a:spcBef>
                <a:spcPct val="0"/>
              </a:spcBef>
              <a:spcAft>
                <a:spcPct val="0"/>
              </a:spcAft>
              <a:defRPr sz="2800" b="1">
                <a:solidFill>
                  <a:schemeClr val="tx2"/>
                </a:solidFill>
                <a:latin typeface="+mj-lt"/>
                <a:ea typeface="+mj-ea"/>
                <a:cs typeface="+mj-cs"/>
              </a:defRPr>
            </a:lvl1pPr>
            <a:lvl2pPr algn="l" rtl="0" eaLnBrk="1" fontAlgn="base" hangingPunct="1">
              <a:spcBef>
                <a:spcPct val="0"/>
              </a:spcBef>
              <a:spcAft>
                <a:spcPct val="0"/>
              </a:spcAft>
              <a:defRPr sz="2800" b="1">
                <a:solidFill>
                  <a:schemeClr val="tx2"/>
                </a:solidFill>
                <a:latin typeface="Arial" charset="0"/>
                <a:cs typeface="Arial" charset="0"/>
              </a:defRPr>
            </a:lvl2pPr>
            <a:lvl3pPr algn="l" rtl="0" eaLnBrk="1" fontAlgn="base" hangingPunct="1">
              <a:spcBef>
                <a:spcPct val="0"/>
              </a:spcBef>
              <a:spcAft>
                <a:spcPct val="0"/>
              </a:spcAft>
              <a:defRPr sz="2800" b="1">
                <a:solidFill>
                  <a:schemeClr val="tx2"/>
                </a:solidFill>
                <a:latin typeface="Arial" charset="0"/>
                <a:cs typeface="Arial" charset="0"/>
              </a:defRPr>
            </a:lvl3pPr>
            <a:lvl4pPr algn="l" rtl="0" eaLnBrk="1" fontAlgn="base" hangingPunct="1">
              <a:spcBef>
                <a:spcPct val="0"/>
              </a:spcBef>
              <a:spcAft>
                <a:spcPct val="0"/>
              </a:spcAft>
              <a:defRPr sz="2800" b="1">
                <a:solidFill>
                  <a:schemeClr val="tx2"/>
                </a:solidFill>
                <a:latin typeface="Arial" charset="0"/>
                <a:cs typeface="Arial" charset="0"/>
              </a:defRPr>
            </a:lvl4pPr>
            <a:lvl5pPr algn="l" rtl="0" eaLnBrk="1" fontAlgn="base" hangingPunct="1">
              <a:spcBef>
                <a:spcPct val="0"/>
              </a:spcBef>
              <a:spcAft>
                <a:spcPct val="0"/>
              </a:spcAft>
              <a:defRPr sz="2800" b="1">
                <a:solidFill>
                  <a:schemeClr val="tx2"/>
                </a:solidFill>
                <a:latin typeface="Arial" charset="0"/>
                <a:cs typeface="Arial" charset="0"/>
              </a:defRPr>
            </a:lvl5pPr>
            <a:lvl6pPr marL="457200" algn="l" rtl="0" eaLnBrk="1" fontAlgn="base" hangingPunct="1">
              <a:spcBef>
                <a:spcPct val="0"/>
              </a:spcBef>
              <a:spcAft>
                <a:spcPct val="0"/>
              </a:spcAft>
              <a:defRPr sz="2800" b="1">
                <a:solidFill>
                  <a:schemeClr val="tx2"/>
                </a:solidFill>
                <a:latin typeface="Arial" charset="0"/>
                <a:cs typeface="Arial" charset="0"/>
              </a:defRPr>
            </a:lvl6pPr>
            <a:lvl7pPr marL="914400" algn="l" rtl="0" eaLnBrk="1" fontAlgn="base" hangingPunct="1">
              <a:spcBef>
                <a:spcPct val="0"/>
              </a:spcBef>
              <a:spcAft>
                <a:spcPct val="0"/>
              </a:spcAft>
              <a:defRPr sz="2800" b="1">
                <a:solidFill>
                  <a:schemeClr val="tx2"/>
                </a:solidFill>
                <a:latin typeface="Arial" charset="0"/>
                <a:cs typeface="Arial" charset="0"/>
              </a:defRPr>
            </a:lvl7pPr>
            <a:lvl8pPr marL="1371600" algn="l" rtl="0" eaLnBrk="1" fontAlgn="base" hangingPunct="1">
              <a:spcBef>
                <a:spcPct val="0"/>
              </a:spcBef>
              <a:spcAft>
                <a:spcPct val="0"/>
              </a:spcAft>
              <a:defRPr sz="2800" b="1">
                <a:solidFill>
                  <a:schemeClr val="tx2"/>
                </a:solidFill>
                <a:latin typeface="Arial" charset="0"/>
                <a:cs typeface="Arial" charset="0"/>
              </a:defRPr>
            </a:lvl8pPr>
            <a:lvl9pPr marL="1828800" algn="l" rtl="0" eaLnBrk="1" fontAlgn="base" hangingPunct="1">
              <a:spcBef>
                <a:spcPct val="0"/>
              </a:spcBef>
              <a:spcAft>
                <a:spcPct val="0"/>
              </a:spcAft>
              <a:defRPr sz="2800" b="1">
                <a:solidFill>
                  <a:schemeClr val="tx2"/>
                </a:solidFill>
                <a:latin typeface="Arial" charset="0"/>
                <a:cs typeface="Arial" charset="0"/>
              </a:defRPr>
            </a:lvl9pPr>
          </a:lstStyle>
          <a:p>
            <a:r>
              <a:rPr lang="en-GB" kern="0" dirty="0" smtClean="0"/>
              <a:t>Trade in top three CITES listed amphibians:</a:t>
            </a:r>
          </a:p>
          <a:p>
            <a:r>
              <a:rPr lang="en-GB" kern="0" dirty="0" smtClean="0"/>
              <a:t>1979-2007</a:t>
            </a:r>
            <a:endParaRPr lang="en-GB" kern="0" dirty="0"/>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9440" y="1673894"/>
            <a:ext cx="8179274" cy="4830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descr="IMG_3417.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202971" y="1954391"/>
            <a:ext cx="858131" cy="867827"/>
          </a:xfrm>
          <a:prstGeom prst="rect">
            <a:avLst/>
          </a:prstGeom>
        </p:spPr>
      </p:pic>
      <p:sp>
        <p:nvSpPr>
          <p:cNvPr id="4" name="AutoShape 4" descr="Image result for dendrobates auratus CITES listing"/>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7"/>
          <p:cNvSpPr/>
          <p:nvPr/>
        </p:nvSpPr>
        <p:spPr bwMode="auto">
          <a:xfrm>
            <a:off x="1772529" y="2011680"/>
            <a:ext cx="3066755" cy="2077321"/>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342900" marR="0" indent="-342900" algn="l" defTabSz="914400" rtl="0" eaLnBrk="1" fontAlgn="b" latinLnBrk="0" hangingPunct="1">
              <a:lnSpc>
                <a:spcPct val="100000"/>
              </a:lnSpc>
              <a:spcBef>
                <a:spcPct val="30000"/>
              </a:spcBef>
              <a:spcAft>
                <a:spcPct val="0"/>
              </a:spcAft>
              <a:buClrTx/>
              <a:buSzTx/>
              <a:buFontTx/>
              <a:buNone/>
              <a:tabLst/>
            </a:pPr>
            <a:endParaRPr kumimoji="0" lang="en-GB" sz="2400" b="0" i="0" u="none" strike="noStrike" cap="none" normalizeH="0" baseline="0" smtClean="0">
              <a:ln>
                <a:noFill/>
              </a:ln>
              <a:solidFill>
                <a:schemeClr val="tx1"/>
              </a:solidFill>
              <a:effectLst/>
              <a:latin typeface="Arial" charset="0"/>
              <a:cs typeface="Arial" charset="0"/>
            </a:endParaRPr>
          </a:p>
        </p:txBody>
      </p:sp>
      <p:pic>
        <p:nvPicPr>
          <p:cNvPr id="1029" name="Picture 5"/>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804465" y="1978114"/>
            <a:ext cx="865163" cy="820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5359791" y="1954391"/>
            <a:ext cx="1055077" cy="869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AutoShape 2" descr="Image result for Dr Angus Carpenter"/>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985228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kent2013">
  <a:themeElements>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fontScheme name="bulletsandcolour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 latinLnBrk="0" hangingPunct="1">
          <a:lnSpc>
            <a:spcPct val="100000"/>
          </a:lnSpc>
          <a:spcBef>
            <a:spcPct val="30000"/>
          </a:spcBef>
          <a:spcAft>
            <a:spcPct val="0"/>
          </a:spcAft>
          <a:buClrTx/>
          <a:buSzTx/>
          <a:buFontTx/>
          <a:buNone/>
          <a:tabLst/>
          <a:defRPr kumimoji="0" lang="en-GB"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bulletsandcolours 1">
        <a:dk1>
          <a:srgbClr val="000000"/>
        </a:dk1>
        <a:lt1>
          <a:srgbClr val="FFFFFF"/>
        </a:lt1>
        <a:dk2>
          <a:srgbClr val="003882"/>
        </a:dk2>
        <a:lt2>
          <a:srgbClr val="808080"/>
        </a:lt2>
        <a:accent1>
          <a:srgbClr val="008AC4"/>
        </a:accent1>
        <a:accent2>
          <a:srgbClr val="A8034F"/>
        </a:accent2>
        <a:accent3>
          <a:srgbClr val="FFFFFF"/>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2">
        <a:dk1>
          <a:srgbClr val="000000"/>
        </a:dk1>
        <a:lt1>
          <a:srgbClr val="F9F8F5"/>
        </a:lt1>
        <a:dk2>
          <a:srgbClr val="003882"/>
        </a:dk2>
        <a:lt2>
          <a:srgbClr val="808080"/>
        </a:lt2>
        <a:accent1>
          <a:srgbClr val="008AC4"/>
        </a:accent1>
        <a:accent2>
          <a:srgbClr val="A8034F"/>
        </a:accent2>
        <a:accent3>
          <a:srgbClr val="FBFBF9"/>
        </a:accent3>
        <a:accent4>
          <a:srgbClr val="000000"/>
        </a:accent4>
        <a:accent5>
          <a:srgbClr val="AAC4DE"/>
        </a:accent5>
        <a:accent6>
          <a:srgbClr val="980247"/>
        </a:accent6>
        <a:hlink>
          <a:srgbClr val="007A5E"/>
        </a:hlink>
        <a:folHlink>
          <a:srgbClr val="DE5433"/>
        </a:folHlink>
      </a:clrScheme>
      <a:clrMap bg1="lt1" tx1="dk1" bg2="lt2" tx2="dk2" accent1="accent1" accent2="accent2" accent3="accent3" accent4="accent4" accent5="accent5" accent6="accent6" hlink="hlink" folHlink="folHlink"/>
    </a:extraClrScheme>
    <a:extraClrScheme>
      <a:clrScheme name="bulletsandcolours 3">
        <a:dk1>
          <a:srgbClr val="000000"/>
        </a:dk1>
        <a:lt1>
          <a:srgbClr val="FFFFFF"/>
        </a:lt1>
        <a:dk2>
          <a:srgbClr val="003882"/>
        </a:dk2>
        <a:lt2>
          <a:srgbClr val="808080"/>
        </a:lt2>
        <a:accent1>
          <a:srgbClr val="008AC4"/>
        </a:accent1>
        <a:accent2>
          <a:srgbClr val="B8CCDE"/>
        </a:accent2>
        <a:accent3>
          <a:srgbClr val="FFFFFF"/>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4">
        <a:dk1>
          <a:srgbClr val="000000"/>
        </a:dk1>
        <a:lt1>
          <a:srgbClr val="F9F8F5"/>
        </a:lt1>
        <a:dk2>
          <a:srgbClr val="003882"/>
        </a:dk2>
        <a:lt2>
          <a:srgbClr val="808080"/>
        </a:lt2>
        <a:accent1>
          <a:srgbClr val="008AC4"/>
        </a:accent1>
        <a:accent2>
          <a:srgbClr val="B8CCDE"/>
        </a:accent2>
        <a:accent3>
          <a:srgbClr val="FBFBF9"/>
        </a:accent3>
        <a:accent4>
          <a:srgbClr val="000000"/>
        </a:accent4>
        <a:accent5>
          <a:srgbClr val="AAC4DE"/>
        </a:accent5>
        <a:accent6>
          <a:srgbClr val="A6B9C9"/>
        </a:accent6>
        <a:hlink>
          <a:srgbClr val="00789C"/>
        </a:hlink>
        <a:folHlink>
          <a:srgbClr val="82B8C9"/>
        </a:folHlink>
      </a:clrScheme>
      <a:clrMap bg1="lt1" tx1="dk1" bg2="lt2" tx2="dk2" accent1="accent1" accent2="accent2" accent3="accent3" accent4="accent4" accent5="accent5" accent6="accent6" hlink="hlink" folHlink="folHlink"/>
    </a:extraClrScheme>
    <a:extraClrScheme>
      <a:clrScheme name="bulletsandcolours 5">
        <a:dk1>
          <a:srgbClr val="000000"/>
        </a:dk1>
        <a:lt1>
          <a:srgbClr val="FFFFFF"/>
        </a:lt1>
        <a:dk2>
          <a:srgbClr val="003882"/>
        </a:dk2>
        <a:lt2>
          <a:srgbClr val="808080"/>
        </a:lt2>
        <a:accent1>
          <a:srgbClr val="B4035C"/>
        </a:accent1>
        <a:accent2>
          <a:srgbClr val="E29A74"/>
        </a:accent2>
        <a:accent3>
          <a:srgbClr val="FFFFFF"/>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6">
        <a:dk1>
          <a:srgbClr val="000000"/>
        </a:dk1>
        <a:lt1>
          <a:srgbClr val="F9F8F5"/>
        </a:lt1>
        <a:dk2>
          <a:srgbClr val="003882"/>
        </a:dk2>
        <a:lt2>
          <a:srgbClr val="808080"/>
        </a:lt2>
        <a:accent1>
          <a:srgbClr val="B4035C"/>
        </a:accent1>
        <a:accent2>
          <a:srgbClr val="E29A74"/>
        </a:accent2>
        <a:accent3>
          <a:srgbClr val="FBFBF9"/>
        </a:accent3>
        <a:accent4>
          <a:srgbClr val="000000"/>
        </a:accent4>
        <a:accent5>
          <a:srgbClr val="D6AAB5"/>
        </a:accent5>
        <a:accent6>
          <a:srgbClr val="CD8B68"/>
        </a:accent6>
        <a:hlink>
          <a:srgbClr val="80293D"/>
        </a:hlink>
        <a:folHlink>
          <a:srgbClr val="D12421"/>
        </a:folHlink>
      </a:clrScheme>
      <a:clrMap bg1="lt1" tx1="dk1" bg2="lt2" tx2="dk2" accent1="accent1" accent2="accent2" accent3="accent3" accent4="accent4" accent5="accent5" accent6="accent6" hlink="hlink" folHlink="folHlink"/>
    </a:extraClrScheme>
    <a:extraClrScheme>
      <a:clrScheme name="bulletsandcolours 7">
        <a:dk1>
          <a:srgbClr val="000000"/>
        </a:dk1>
        <a:lt1>
          <a:srgbClr val="FFFFFF"/>
        </a:lt1>
        <a:dk2>
          <a:srgbClr val="003882"/>
        </a:dk2>
        <a:lt2>
          <a:srgbClr val="808080"/>
        </a:lt2>
        <a:accent1>
          <a:srgbClr val="664A78"/>
        </a:accent1>
        <a:accent2>
          <a:srgbClr val="A891B0"/>
        </a:accent2>
        <a:accent3>
          <a:srgbClr val="FFFFFF"/>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8">
        <a:dk1>
          <a:srgbClr val="000000"/>
        </a:dk1>
        <a:lt1>
          <a:srgbClr val="FFFFFF"/>
        </a:lt1>
        <a:dk2>
          <a:srgbClr val="003882"/>
        </a:dk2>
        <a:lt2>
          <a:srgbClr val="808080"/>
        </a:lt2>
        <a:accent1>
          <a:srgbClr val="007A5E"/>
        </a:accent1>
        <a:accent2>
          <a:srgbClr val="A8B50A"/>
        </a:accent2>
        <a:accent3>
          <a:srgbClr val="FFFFFF"/>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9">
        <a:dk1>
          <a:srgbClr val="000000"/>
        </a:dk1>
        <a:lt1>
          <a:srgbClr val="FFFFFF"/>
        </a:lt1>
        <a:dk2>
          <a:srgbClr val="003882"/>
        </a:dk2>
        <a:lt2>
          <a:srgbClr val="808080"/>
        </a:lt2>
        <a:accent1>
          <a:srgbClr val="DE5433"/>
        </a:accent1>
        <a:accent2>
          <a:srgbClr val="E87D0D"/>
        </a:accent2>
        <a:accent3>
          <a:srgbClr val="FFFFFF"/>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
      <a:clrScheme name="bulletsandcolours 10">
        <a:dk1>
          <a:srgbClr val="000000"/>
        </a:dk1>
        <a:lt1>
          <a:srgbClr val="F9F8F5"/>
        </a:lt1>
        <a:dk2>
          <a:srgbClr val="003882"/>
        </a:dk2>
        <a:lt2>
          <a:srgbClr val="808080"/>
        </a:lt2>
        <a:accent1>
          <a:srgbClr val="664A78"/>
        </a:accent1>
        <a:accent2>
          <a:srgbClr val="A891B0"/>
        </a:accent2>
        <a:accent3>
          <a:srgbClr val="FBFBF9"/>
        </a:accent3>
        <a:accent4>
          <a:srgbClr val="000000"/>
        </a:accent4>
        <a:accent5>
          <a:srgbClr val="B8B1BE"/>
        </a:accent5>
        <a:accent6>
          <a:srgbClr val="98839F"/>
        </a:accent6>
        <a:hlink>
          <a:srgbClr val="C985A3"/>
        </a:hlink>
        <a:folHlink>
          <a:srgbClr val="DEADBF"/>
        </a:folHlink>
      </a:clrScheme>
      <a:clrMap bg1="lt1" tx1="dk1" bg2="lt2" tx2="dk2" accent1="accent1" accent2="accent2" accent3="accent3" accent4="accent4" accent5="accent5" accent6="accent6" hlink="hlink" folHlink="folHlink"/>
    </a:extraClrScheme>
    <a:extraClrScheme>
      <a:clrScheme name="bulletsandcolours 11">
        <a:dk1>
          <a:srgbClr val="000000"/>
        </a:dk1>
        <a:lt1>
          <a:srgbClr val="F9F8F5"/>
        </a:lt1>
        <a:dk2>
          <a:srgbClr val="003882"/>
        </a:dk2>
        <a:lt2>
          <a:srgbClr val="808080"/>
        </a:lt2>
        <a:accent1>
          <a:srgbClr val="007A5E"/>
        </a:accent1>
        <a:accent2>
          <a:srgbClr val="A8B50A"/>
        </a:accent2>
        <a:accent3>
          <a:srgbClr val="FBFBF9"/>
        </a:accent3>
        <a:accent4>
          <a:srgbClr val="000000"/>
        </a:accent4>
        <a:accent5>
          <a:srgbClr val="AABEB6"/>
        </a:accent5>
        <a:accent6>
          <a:srgbClr val="98A408"/>
        </a:accent6>
        <a:hlink>
          <a:srgbClr val="75A38C"/>
        </a:hlink>
        <a:folHlink>
          <a:srgbClr val="D6DE6B"/>
        </a:folHlink>
      </a:clrScheme>
      <a:clrMap bg1="lt1" tx1="dk1" bg2="lt2" tx2="dk2" accent1="accent1" accent2="accent2" accent3="accent3" accent4="accent4" accent5="accent5" accent6="accent6" hlink="hlink" folHlink="folHlink"/>
    </a:extraClrScheme>
    <a:extraClrScheme>
      <a:clrScheme name="bulletsandcolours 12">
        <a:dk1>
          <a:srgbClr val="000000"/>
        </a:dk1>
        <a:lt1>
          <a:srgbClr val="F9F8F5"/>
        </a:lt1>
        <a:dk2>
          <a:srgbClr val="003882"/>
        </a:dk2>
        <a:lt2>
          <a:srgbClr val="808080"/>
        </a:lt2>
        <a:accent1>
          <a:srgbClr val="DE5433"/>
        </a:accent1>
        <a:accent2>
          <a:srgbClr val="E87D0D"/>
        </a:accent2>
        <a:accent3>
          <a:srgbClr val="FBFBF9"/>
        </a:accent3>
        <a:accent4>
          <a:srgbClr val="000000"/>
        </a:accent4>
        <a:accent5>
          <a:srgbClr val="ECB3AD"/>
        </a:accent5>
        <a:accent6>
          <a:srgbClr val="D2710B"/>
        </a:accent6>
        <a:hlink>
          <a:srgbClr val="FA8A75"/>
        </a:hlink>
        <a:folHlink>
          <a:srgbClr val="EDBD3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4299</TotalTime>
  <Words>1029</Words>
  <Application>Microsoft Office PowerPoint</Application>
  <PresentationFormat>On-screen Show (4:3)</PresentationFormat>
  <Paragraphs>183</Paragraphs>
  <Slides>31</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3" baseType="lpstr">
      <vt:lpstr>kent2013</vt:lpstr>
      <vt:lpstr>Picture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Kent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Kent - Generic Powerpoint template</dc:title>
  <dc:creator>Miles Banbery</dc:creator>
  <cp:lastModifiedBy>Richard Griffiths</cp:lastModifiedBy>
  <cp:revision>292</cp:revision>
  <dcterms:created xsi:type="dcterms:W3CDTF">2013-06-07T14:52:08Z</dcterms:created>
  <dcterms:modified xsi:type="dcterms:W3CDTF">2019-11-29T12:14:17Z</dcterms:modified>
</cp:coreProperties>
</file>